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12192000"/>
  <p:notesSz cx="6858000" cy="9144000"/>
  <p:embeddedFontLst>
    <p:embeddedFont>
      <p:font typeface="Lexen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VISHAL HUGA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F46C97-030C-4710-B81F-A58B22609E25}">
  <a:tblStyle styleId="{55F46C97-030C-4710-B81F-A58B22609E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5EECB18-4204-42C3-A546-CE092738DF2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exend-bold.fntdata"/><Relationship Id="rId30" Type="http://schemas.openxmlformats.org/officeDocument/2006/relationships/font" Target="fonts/Lexen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9-01T18:04:38.101">
    <p:pos x="1184" y="945"/>
    <p:text>need to embed this video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ed4c3429d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eed4c3429d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ed4c3429d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eed4c3429d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6d11059dc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f6d11059dc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ed4c3429d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eed4c3429d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ed4c3429d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eed4c3429d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6f39f0937_5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f6f39f0937_5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f6f39f0937_5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6f39f0937_5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6f39f0937_5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f6f39f0937_5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6f39f0937_3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f6f39f0937_3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f4f223c1d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ef4f223c1d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ef4f223c1d_1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eed4c3429d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eed4c3429d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f6d11059dc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f6d11059dc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faea8bb72f_8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faea8bb72f_8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faea8bb72f_8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faea8bb72f_5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faea8bb72f_5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faea8bb72f_5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ed4c3429d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2eed4c3429d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6d11059d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f6d11059d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ed4c3429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eed4c3429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6d11059dc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f6d11059dc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ed4c3429d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eed4c3429d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6f39f0937_5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f6f39f0937_5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6d11059dc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f6d11059dc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ctrTitle"/>
          </p:nvPr>
        </p:nvSpPr>
        <p:spPr>
          <a:xfrm>
            <a:off x="457320" y="1828610"/>
            <a:ext cx="11286635" cy="609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400">
                <a:solidFill>
                  <a:schemeClr val="dk2"/>
                </a:solidFill>
              </a:defRPr>
            </a:lvl1pPr>
            <a:lvl2pPr lvl="1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457320" y="4688336"/>
            <a:ext cx="11286635" cy="3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Noto Sans Symbols"/>
              <a:buNone/>
              <a:defRPr b="0" sz="2400">
                <a:solidFill>
                  <a:srgbClr val="394A59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30"/>
              <a:buChar char="-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3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o"/>
              <a:defRPr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5" name="Google Shape;25;p2"/>
          <p:cNvGrpSpPr/>
          <p:nvPr/>
        </p:nvGrpSpPr>
        <p:grpSpPr>
          <a:xfrm>
            <a:off x="-1" y="6805864"/>
            <a:ext cx="12191455" cy="61661"/>
            <a:chOff x="0" y="1109918"/>
            <a:chExt cx="12130425" cy="4436296"/>
          </a:xfrm>
        </p:grpSpPr>
        <p:sp>
          <p:nvSpPr>
            <p:cNvPr id="26" name="Google Shape;26;p2"/>
            <p:cNvSpPr/>
            <p:nvPr/>
          </p:nvSpPr>
          <p:spPr>
            <a:xfrm>
              <a:off x="0" y="1109919"/>
              <a:ext cx="1353312" cy="4436295"/>
            </a:xfrm>
            <a:prstGeom prst="rect">
              <a:avLst/>
            </a:prstGeom>
            <a:solidFill>
              <a:srgbClr val="0B57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49720" y="1109918"/>
              <a:ext cx="1353312" cy="4436295"/>
            </a:xfrm>
            <a:prstGeom prst="rect">
              <a:avLst/>
            </a:prstGeom>
            <a:solidFill>
              <a:srgbClr val="2777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692580" y="1109918"/>
              <a:ext cx="1353312" cy="4436295"/>
            </a:xfrm>
            <a:prstGeom prst="rect">
              <a:avLst/>
            </a:prstGeom>
            <a:solidFill>
              <a:srgbClr val="1592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038707" y="1109918"/>
              <a:ext cx="1353312" cy="4436295"/>
            </a:xfrm>
            <a:prstGeom prst="rect">
              <a:avLst/>
            </a:prstGeom>
            <a:solidFill>
              <a:srgbClr val="2EA7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384058" y="1109918"/>
              <a:ext cx="1353312" cy="4436296"/>
            </a:xfrm>
            <a:prstGeom prst="rect">
              <a:avLst/>
            </a:prstGeom>
            <a:solidFill>
              <a:srgbClr val="87D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32035" y="1109918"/>
              <a:ext cx="1353312" cy="4436296"/>
            </a:xfrm>
            <a:prstGeom prst="rect">
              <a:avLst/>
            </a:prstGeom>
            <a:solidFill>
              <a:srgbClr val="D2EFF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084858" y="1109918"/>
              <a:ext cx="1353312" cy="4436296"/>
            </a:xfrm>
            <a:prstGeom prst="rect">
              <a:avLst/>
            </a:prstGeom>
            <a:solidFill>
              <a:srgbClr val="0EAB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430985" y="1109918"/>
              <a:ext cx="1353312" cy="4436296"/>
            </a:xfrm>
            <a:prstGeom prst="rect">
              <a:avLst/>
            </a:prstGeom>
            <a:solidFill>
              <a:srgbClr val="24B9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0777113" y="1109918"/>
              <a:ext cx="1353312" cy="4436296"/>
            </a:xfrm>
            <a:prstGeom prst="rect">
              <a:avLst/>
            </a:prstGeom>
            <a:solidFill>
              <a:srgbClr val="86D3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, Content, Grey Line">
  <p:cSld name="1_Title, Content, Grey Lin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type="title"/>
          </p:nvPr>
        </p:nvSpPr>
        <p:spPr>
          <a:xfrm>
            <a:off x="465229" y="179181"/>
            <a:ext cx="11279096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11271885" y="6577264"/>
            <a:ext cx="758190" cy="236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3"/>
          <p:cNvCxnSpPr/>
          <p:nvPr/>
        </p:nvCxnSpPr>
        <p:spPr>
          <a:xfrm>
            <a:off x="353485" y="838724"/>
            <a:ext cx="11485033" cy="0"/>
          </a:xfrm>
          <a:prstGeom prst="straightConnector1">
            <a:avLst/>
          </a:prstGeom>
          <a:noFill/>
          <a:ln cap="flat" cmpd="sng" w="2857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457201" y="914400"/>
            <a:ext cx="11279096" cy="5503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620"/>
              <a:buChar char="▪"/>
              <a:defRPr/>
            </a:lvl1pPr>
            <a:lvl2pPr indent="-32575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30"/>
              <a:buChar char="-"/>
              <a:defRPr/>
            </a:lvl2pPr>
            <a:lvl3pPr indent="-32575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3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Break">
  <p:cSld name="1_Section Brea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Content, Grey Line">
  <p:cSld name="Title, Subtitle, Content, Grey Lin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idx="1" type="body"/>
          </p:nvPr>
        </p:nvSpPr>
        <p:spPr>
          <a:xfrm>
            <a:off x="460374" y="845131"/>
            <a:ext cx="11360149" cy="346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i="1" sz="2000">
                <a:solidFill>
                  <a:srgbClr val="0039A5"/>
                </a:solidFill>
              </a:defRPr>
            </a:lvl1pPr>
            <a:lvl2pPr indent="-32575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30"/>
              <a:buChar char="-"/>
              <a:defRPr sz="1800"/>
            </a:lvl2pPr>
            <a:lvl3pPr indent="-31496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0"/>
              <a:buChar char="•"/>
              <a:defRPr sz="1600"/>
            </a:lvl3pPr>
            <a:lvl4pPr indent="-29527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50"/>
              <a:buChar char="o"/>
              <a:defRPr sz="14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460375" y="1365484"/>
            <a:ext cx="11360150" cy="5156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620"/>
              <a:buChar char="▪"/>
              <a:defRPr/>
            </a:lvl1pPr>
            <a:lvl2pPr indent="-32575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30"/>
              <a:buChar char="-"/>
              <a:defRPr/>
            </a:lvl2pPr>
            <a:lvl3pPr indent="-32575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3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type="title"/>
          </p:nvPr>
        </p:nvSpPr>
        <p:spPr>
          <a:xfrm>
            <a:off x="465229" y="179181"/>
            <a:ext cx="11355294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11271885" y="6577264"/>
            <a:ext cx="758190" cy="236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sz="9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sz="9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sz="9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sz="9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sz="9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sz="9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sz="9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sz="9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5"/>
          <p:cNvCxnSpPr/>
          <p:nvPr/>
        </p:nvCxnSpPr>
        <p:spPr>
          <a:xfrm>
            <a:off x="353485" y="838724"/>
            <a:ext cx="11485033" cy="0"/>
          </a:xfrm>
          <a:prstGeom prst="straightConnector1">
            <a:avLst/>
          </a:prstGeom>
          <a:noFill/>
          <a:ln cap="flat" cmpd="sng" w="2857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idx="1" type="body"/>
          </p:nvPr>
        </p:nvSpPr>
        <p:spPr>
          <a:xfrm>
            <a:off x="0" y="3106229"/>
            <a:ext cx="12192000" cy="715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Font typeface="Arial"/>
              <a:buNone/>
              <a:defRPr b="1" sz="4000">
                <a:solidFill>
                  <a:schemeClr val="accent1"/>
                </a:solidFill>
              </a:defRPr>
            </a:lvl1pPr>
            <a:lvl2pPr indent="-32575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30"/>
              <a:buChar char="-"/>
              <a:defRPr/>
            </a:lvl2pPr>
            <a:lvl3pPr indent="-32575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3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1271885" y="6577264"/>
            <a:ext cx="758190" cy="236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sz="9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sz="9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sz="9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sz="9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sz="9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sz="9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sz="9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sz="9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61011" y="192024"/>
            <a:ext cx="11273788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61010" y="1013627"/>
            <a:ext cx="11273789" cy="547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Char char="-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96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ourier New"/>
              <a:buChar char="o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2" name="Google Shape;12;p1"/>
          <p:cNvGrpSpPr/>
          <p:nvPr/>
        </p:nvGrpSpPr>
        <p:grpSpPr>
          <a:xfrm>
            <a:off x="-1" y="6805864"/>
            <a:ext cx="12191455" cy="61661"/>
            <a:chOff x="0" y="1109918"/>
            <a:chExt cx="12130425" cy="4436296"/>
          </a:xfrm>
        </p:grpSpPr>
        <p:sp>
          <p:nvSpPr>
            <p:cNvPr id="13" name="Google Shape;13;p1"/>
            <p:cNvSpPr/>
            <p:nvPr/>
          </p:nvSpPr>
          <p:spPr>
            <a:xfrm>
              <a:off x="0" y="1109919"/>
              <a:ext cx="1353312" cy="4436295"/>
            </a:xfrm>
            <a:prstGeom prst="rect">
              <a:avLst/>
            </a:prstGeom>
            <a:solidFill>
              <a:srgbClr val="0B57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49720" y="1109918"/>
              <a:ext cx="1353312" cy="4436295"/>
            </a:xfrm>
            <a:prstGeom prst="rect">
              <a:avLst/>
            </a:prstGeom>
            <a:solidFill>
              <a:srgbClr val="2777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692580" y="1109918"/>
              <a:ext cx="1353312" cy="4436295"/>
            </a:xfrm>
            <a:prstGeom prst="rect">
              <a:avLst/>
            </a:prstGeom>
            <a:solidFill>
              <a:srgbClr val="1592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038707" y="1109918"/>
              <a:ext cx="1353312" cy="4436295"/>
            </a:xfrm>
            <a:prstGeom prst="rect">
              <a:avLst/>
            </a:prstGeom>
            <a:solidFill>
              <a:srgbClr val="2EA7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384058" y="1109918"/>
              <a:ext cx="1353312" cy="4436296"/>
            </a:xfrm>
            <a:prstGeom prst="rect">
              <a:avLst/>
            </a:prstGeom>
            <a:solidFill>
              <a:srgbClr val="87D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732035" y="1109918"/>
              <a:ext cx="1353312" cy="4436296"/>
            </a:xfrm>
            <a:prstGeom prst="rect">
              <a:avLst/>
            </a:prstGeom>
            <a:solidFill>
              <a:srgbClr val="D2EFF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084858" y="1109918"/>
              <a:ext cx="1353312" cy="4436296"/>
            </a:xfrm>
            <a:prstGeom prst="rect">
              <a:avLst/>
            </a:prstGeom>
            <a:solidFill>
              <a:srgbClr val="0EAB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9430985" y="1109918"/>
              <a:ext cx="1353312" cy="4436296"/>
            </a:xfrm>
            <a:prstGeom prst="rect">
              <a:avLst/>
            </a:prstGeom>
            <a:solidFill>
              <a:srgbClr val="24B9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10777113" y="1109918"/>
              <a:ext cx="1353312" cy="4436296"/>
            </a:xfrm>
            <a:prstGeom prst="rect">
              <a:avLst/>
            </a:prstGeom>
            <a:solidFill>
              <a:srgbClr val="86D3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hyperlink" Target="http://drive.google.com/file/d/1NAZDiVMZPW6UjAks4y20vonrnBeFz93h/view" TargetMode="External"/><Relationship Id="rId5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CJS8LH1EEKoA0rTq1YQ-KrO1KLbLyamM/view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ctrTitle"/>
          </p:nvPr>
        </p:nvSpPr>
        <p:spPr>
          <a:xfrm>
            <a:off x="238126" y="4394834"/>
            <a:ext cx="11286635" cy="609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    </a:t>
            </a:r>
            <a:endParaRPr/>
          </a:p>
        </p:txBody>
      </p:sp>
      <p:sp>
        <p:nvSpPr>
          <p:cNvPr id="56" name="Google Shape;56;p7"/>
          <p:cNvSpPr txBox="1"/>
          <p:nvPr>
            <p:ph idx="4294967295" type="subTitle"/>
          </p:nvPr>
        </p:nvSpPr>
        <p:spPr>
          <a:xfrm>
            <a:off x="441326" y="4324888"/>
            <a:ext cx="11286635" cy="8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lang="en-US"/>
              <a:t>August </a:t>
            </a:r>
            <a:r>
              <a:rPr b="1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2024</a:t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441326" y="1791036"/>
            <a:ext cx="11286635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A6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39A6"/>
                </a:solidFill>
                <a:latin typeface="Arial"/>
                <a:ea typeface="Arial"/>
                <a:cs typeface="Arial"/>
                <a:sym typeface="Arial"/>
              </a:rPr>
              <a:t>Boeing India University Relations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39A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39A6"/>
                </a:solidFill>
                <a:latin typeface="Arial"/>
                <a:ea typeface="Arial"/>
                <a:cs typeface="Arial"/>
                <a:sym typeface="Arial"/>
              </a:rPr>
              <a:t>Industry Ready Engineer - </a:t>
            </a:r>
            <a:r>
              <a:rPr lang="en-US" sz="3200">
                <a:solidFill>
                  <a:schemeClr val="dk1"/>
                </a:solidFill>
              </a:rPr>
              <a:t>Critical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Reviews (</a:t>
            </a:r>
            <a:r>
              <a:rPr lang="en-US" sz="3200">
                <a:solidFill>
                  <a:schemeClr val="dk1"/>
                </a:solidFill>
              </a:rPr>
              <a:t>C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DR)</a:t>
            </a:r>
            <a:endParaRPr sz="3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Underwing Payload Hardpoint for MALE UAV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11271885" y="6577264"/>
            <a:ext cx="7581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-78375" y="3071404"/>
            <a:ext cx="12192000" cy="71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100"/>
              </a:spcAft>
              <a:buNone/>
            </a:pPr>
            <a:r>
              <a:rPr lang="en-US"/>
              <a:t>Requirements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465229" y="179181"/>
            <a:ext cx="11279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Establishment &amp; Development of Requirements</a:t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11365230" y="6581606"/>
            <a:ext cx="7581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4F4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408425" y="932313"/>
            <a:ext cx="11335800" cy="55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 sz="2400">
                <a:solidFill>
                  <a:srgbClr val="3F3F3F"/>
                </a:solidFill>
              </a:rPr>
              <a:t>Requirements, especially Tier-1, had to be deduced from desirable functions/characteristics as seen by operators. </a:t>
            </a:r>
            <a:endParaRPr sz="2400">
              <a:solidFill>
                <a:srgbClr val="3F3F3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 sz="2400">
                <a:solidFill>
                  <a:srgbClr val="3F3F3F"/>
                </a:solidFill>
              </a:rPr>
              <a:t>Put ourselves in the shoes of the end customer, with the context of how MALE UAVs are being used in theatres all over the world. </a:t>
            </a:r>
            <a:endParaRPr sz="2400">
              <a:solidFill>
                <a:srgbClr val="3F3F3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 sz="2400">
                <a:solidFill>
                  <a:srgbClr val="3F3F3F"/>
                </a:solidFill>
              </a:rPr>
              <a:t>Challenges faced: Lack of </a:t>
            </a:r>
            <a:r>
              <a:rPr lang="en-US" sz="2400">
                <a:solidFill>
                  <a:srgbClr val="3F3F3F"/>
                </a:solidFill>
              </a:rPr>
              <a:t>structured, well-defined requirements; lack of </a:t>
            </a:r>
            <a:r>
              <a:rPr lang="en-US" sz="2400">
                <a:solidFill>
                  <a:srgbClr val="3F3F3F"/>
                </a:solidFill>
              </a:rPr>
              <a:t>open source/declassified information due to nature of the product.</a:t>
            </a:r>
            <a:endParaRPr sz="2400">
              <a:solidFill>
                <a:srgbClr val="3F3F3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 sz="2400">
                <a:solidFill>
                  <a:srgbClr val="3F3F3F"/>
                </a:solidFill>
              </a:rPr>
              <a:t>Tools used to organize requirements: Compliance Matrix, FHA, FTA, FMEA</a:t>
            </a:r>
            <a:endParaRPr sz="24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465229" y="179181"/>
            <a:ext cx="11279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Example of </a:t>
            </a:r>
            <a:r>
              <a:rPr lang="en-US" sz="2200"/>
              <a:t>Traceability</a:t>
            </a:r>
            <a:r>
              <a:rPr lang="en-US" sz="2200"/>
              <a:t> &amp; Rationale from Tier-1 to Tier-2 to Tier-3 Requirements</a:t>
            </a:r>
            <a:endParaRPr sz="2200"/>
          </a:p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11365230" y="6581606"/>
            <a:ext cx="7581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4F4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8" name="Google Shape;138;p18"/>
          <p:cNvGraphicFramePr/>
          <p:nvPr/>
        </p:nvGraphicFramePr>
        <p:xfrm>
          <a:off x="290263" y="937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{85EECB18-4204-42C3-A546-CE092738DF2D}</a:tableStyleId>
              </a:tblPr>
              <a:tblGrid>
                <a:gridCol w="889425"/>
                <a:gridCol w="2180725"/>
                <a:gridCol w="944650"/>
                <a:gridCol w="974175"/>
                <a:gridCol w="1318600"/>
                <a:gridCol w="1111950"/>
                <a:gridCol w="1180825"/>
                <a:gridCol w="1161150"/>
                <a:gridCol w="984025"/>
                <a:gridCol w="865950"/>
              </a:tblGrid>
              <a:tr h="333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Requirement ID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Requirement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Requirement Type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Requirement Validity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Traceability/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Rationale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Product Verification Method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Product Verification Owner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Product Verification Evidence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Verification Comments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Compliance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T1-R-1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The UAV, with this hardpoint, should be able to support the carry &amp; operation of a wide range of payloads found on MALE UAVs without significantly affecting the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performance characteristic of the UAV.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Customer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Valid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Analysis, Test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Requirements Engineer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Intend to comply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 gridSpan="10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19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T2-R-1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Operable in the flight envelope of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up to </a:t>
                      </a:r>
                      <a:r>
                        <a:rPr b="1" lang="en-US" sz="900"/>
                        <a:t>10,000m</a:t>
                      </a:r>
                      <a:r>
                        <a:rPr lang="en-US" sz="900"/>
                        <a:t> altitude, </a:t>
                      </a:r>
                      <a:r>
                        <a:rPr b="1" lang="en-US" sz="900"/>
                        <a:t>+3g -3g limit load (in pull up &amp; pull down maneuvers in the longitudinal axis)</a:t>
                      </a:r>
                      <a:r>
                        <a:rPr lang="en-US" sz="900"/>
                        <a:t>, &amp; forward speeds of </a:t>
                      </a:r>
                      <a:r>
                        <a:rPr b="1" lang="en-US" sz="900"/>
                        <a:t>300 km/h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Operational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Valid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Expected flight envelope of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typical MALE UAV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Analysis, Test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Design Engineer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Tests &amp; Hand </a:t>
                      </a:r>
                      <a:endParaRPr sz="1000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Calculations </a:t>
                      </a:r>
                      <a:endParaRPr sz="1000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performed,</a:t>
                      </a:r>
                      <a:endParaRPr sz="1000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refer analysis </a:t>
                      </a:r>
                      <a:endParaRPr sz="1000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document</a:t>
                      </a:r>
                      <a:endParaRPr sz="1000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Intend to comply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T2-R-5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Maximum Payload Weight shall be </a:t>
                      </a:r>
                      <a:r>
                        <a:rPr b="1" lang="en-US" sz="900"/>
                        <a:t>100kg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Performance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Valid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Based on the currently used missiles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AIM-9 Sidewinder - 85kg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IRIS-T- 87.4kg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Analysis, Test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Design Engineer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Load test reports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Validated up to </a:t>
                      </a:r>
                      <a:r>
                        <a:rPr lang="en-US" sz="1000"/>
                        <a:t>100 kgs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of payload weight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Intend to comply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T2-R-8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The hardpoint mechanism shall endure emergency loads such as gusts, landings, maneuvers (</a:t>
                      </a:r>
                      <a:r>
                        <a:rPr b="1" lang="en-US" sz="900"/>
                        <a:t>+2.5g to -1.0g</a:t>
                      </a:r>
                      <a:r>
                        <a:rPr lang="en-US" sz="900"/>
                        <a:t>)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Valid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FAR Part 25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Analysis, Test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Design Engineer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Intend to comply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 gridSpan="10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19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T3-R-10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Rail mount that interfaces the latches to the main body of the hardpoint are to sustain a UDL of </a:t>
                      </a:r>
                      <a:r>
                        <a:rPr b="1" lang="en-US" sz="900"/>
                        <a:t>15 kN/m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Performance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Valid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T2-R-1,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T2-R-5,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T2-R-8,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+ load of structural elements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Analysis, Test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Design Engineer, Analysis Engineer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Structural load test results,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finite element analysis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Tested for ultimate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load conditions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Intend to comply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" name="Google Shape;139;p18"/>
          <p:cNvSpPr/>
          <p:nvPr/>
        </p:nvSpPr>
        <p:spPr>
          <a:xfrm>
            <a:off x="5791225" y="2380700"/>
            <a:ext cx="237300" cy="333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5791225" y="5393850"/>
            <a:ext cx="237300" cy="333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11271885" y="6577264"/>
            <a:ext cx="7581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0" y="3106229"/>
            <a:ext cx="12192000" cy="71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100"/>
              </a:spcAft>
              <a:buNone/>
            </a:pPr>
            <a:r>
              <a:rPr lang="en-US"/>
              <a:t>Design Review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465229" y="179181"/>
            <a:ext cx="11279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Overview</a:t>
            </a:r>
            <a:endParaRPr/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11365230" y="6581606"/>
            <a:ext cx="7581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4F4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20"/>
          <p:cNvGrpSpPr/>
          <p:nvPr/>
        </p:nvGrpSpPr>
        <p:grpSpPr>
          <a:xfrm>
            <a:off x="919889" y="1257300"/>
            <a:ext cx="4270649" cy="3829554"/>
            <a:chOff x="38035" y="2299661"/>
            <a:chExt cx="3935357" cy="3598191"/>
          </a:xfrm>
        </p:grpSpPr>
        <p:sp>
          <p:nvSpPr>
            <p:cNvPr id="154" name="Google Shape;154;p20"/>
            <p:cNvSpPr txBox="1"/>
            <p:nvPr/>
          </p:nvSpPr>
          <p:spPr>
            <a:xfrm>
              <a:off x="544262" y="5718452"/>
              <a:ext cx="2922900" cy="1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3F3F3F"/>
                  </a:solidFill>
                </a:rPr>
                <a:t>Fig. </a:t>
              </a:r>
              <a:r>
                <a:rPr lang="en-US" sz="1600">
                  <a:solidFill>
                    <a:srgbClr val="3F3F3F"/>
                  </a:solidFill>
                </a:rPr>
                <a:t>Isometric view of the hardpoint</a:t>
              </a:r>
              <a:endParaRPr sz="1600">
                <a:solidFill>
                  <a:srgbClr val="3F3F3F"/>
                </a:solidFill>
              </a:endParaRPr>
            </a:p>
          </p:txBody>
        </p:sp>
        <p:pic>
          <p:nvPicPr>
            <p:cNvPr id="155" name="Google Shape;155;p20"/>
            <p:cNvPicPr preferRelativeResize="0"/>
            <p:nvPr/>
          </p:nvPicPr>
          <p:blipFill rotWithShape="1">
            <a:blip r:embed="rId3">
              <a:alphaModFix/>
            </a:blip>
            <a:srcRect b="0" l="12080" r="0" t="0"/>
            <a:stretch/>
          </p:blipFill>
          <p:spPr>
            <a:xfrm>
              <a:off x="38035" y="2299661"/>
              <a:ext cx="3935357" cy="34187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20"/>
          <p:cNvSpPr txBox="1"/>
          <p:nvPr/>
        </p:nvSpPr>
        <p:spPr>
          <a:xfrm>
            <a:off x="5814356" y="5136812"/>
            <a:ext cx="61101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F3F3F"/>
                </a:solidFill>
              </a:rPr>
              <a:t>Fig.</a:t>
            </a:r>
            <a:r>
              <a:rPr lang="en-US" sz="1600">
                <a:solidFill>
                  <a:srgbClr val="3F3F3F"/>
                </a:solidFill>
              </a:rPr>
              <a:t> Bottom view of the hardpoint</a:t>
            </a:r>
            <a:endParaRPr sz="1600">
              <a:solidFill>
                <a:srgbClr val="3F3F3F"/>
              </a:solidFill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2625" y="1539811"/>
            <a:ext cx="4456449" cy="3552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465229" y="179181"/>
            <a:ext cx="11279100" cy="64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Overview - USP</a:t>
            </a:r>
            <a:endParaRPr/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11271885" y="6577264"/>
            <a:ext cx="758100" cy="23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275" y="941931"/>
            <a:ext cx="10193458" cy="57338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1"/>
          <p:cNvCxnSpPr/>
          <p:nvPr/>
        </p:nvCxnSpPr>
        <p:spPr>
          <a:xfrm>
            <a:off x="3652950" y="2548100"/>
            <a:ext cx="0" cy="67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1"/>
          <p:cNvCxnSpPr/>
          <p:nvPr/>
        </p:nvCxnSpPr>
        <p:spPr>
          <a:xfrm flipH="1" rot="10800000">
            <a:off x="3662900" y="3195250"/>
            <a:ext cx="2209800" cy="29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1"/>
          <p:cNvCxnSpPr/>
          <p:nvPr/>
        </p:nvCxnSpPr>
        <p:spPr>
          <a:xfrm rot="10800000">
            <a:off x="5872700" y="2568150"/>
            <a:ext cx="19800" cy="63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1"/>
          <p:cNvCxnSpPr/>
          <p:nvPr/>
        </p:nvCxnSpPr>
        <p:spPr>
          <a:xfrm flipH="1">
            <a:off x="3424075" y="5544125"/>
            <a:ext cx="9900" cy="8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1"/>
          <p:cNvCxnSpPr/>
          <p:nvPr/>
        </p:nvCxnSpPr>
        <p:spPr>
          <a:xfrm flipH="1" rot="10800000">
            <a:off x="3443925" y="6400250"/>
            <a:ext cx="5335200" cy="1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1"/>
          <p:cNvCxnSpPr/>
          <p:nvPr/>
        </p:nvCxnSpPr>
        <p:spPr>
          <a:xfrm rot="10800000">
            <a:off x="8779100" y="5504400"/>
            <a:ext cx="9900" cy="90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465229" y="179181"/>
            <a:ext cx="11279100" cy="64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Overview</a:t>
            </a:r>
            <a:endParaRPr/>
          </a:p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11271885" y="6577264"/>
            <a:ext cx="758100" cy="23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79" name="Google Shape;179;p22"/>
          <p:cNvGraphicFramePr/>
          <p:nvPr/>
        </p:nvGraphicFramePr>
        <p:xfrm>
          <a:off x="9139600" y="121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{55F46C97-030C-4710-B81F-A58B22609E25}</a:tableStyleId>
              </a:tblPr>
              <a:tblGrid>
                <a:gridCol w="684150"/>
                <a:gridCol w="2036000"/>
              </a:tblGrid>
              <a:tr h="40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S. No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Component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0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Aerodynamic Fairing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0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Main Structural Member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1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Latch Assembly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0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Rail Guides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0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Negative Displacement Plunger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0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Proximity Sensor Module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40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8D8 Electrical Connectors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75" y="1021225"/>
            <a:ext cx="7973550" cy="542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 txBox="1"/>
          <p:nvPr/>
        </p:nvSpPr>
        <p:spPr>
          <a:xfrm>
            <a:off x="611250" y="1214325"/>
            <a:ext cx="3839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</a:rPr>
              <a:t>Exploded View of Assembly</a:t>
            </a:r>
            <a:endParaRPr sz="2000">
              <a:solidFill>
                <a:srgbClr val="3F3F3F"/>
              </a:solidFill>
            </a:endParaRPr>
          </a:p>
        </p:txBody>
      </p:sp>
      <p:cxnSp>
        <p:nvCxnSpPr>
          <p:cNvPr id="182" name="Google Shape;182;p22"/>
          <p:cNvCxnSpPr/>
          <p:nvPr/>
        </p:nvCxnSpPr>
        <p:spPr>
          <a:xfrm>
            <a:off x="5435075" y="5962275"/>
            <a:ext cx="1018200" cy="471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2"/>
          <p:cNvCxnSpPr/>
          <p:nvPr/>
        </p:nvCxnSpPr>
        <p:spPr>
          <a:xfrm>
            <a:off x="5250900" y="5180675"/>
            <a:ext cx="2208000" cy="659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2"/>
          <p:cNvSpPr txBox="1"/>
          <p:nvPr/>
        </p:nvSpPr>
        <p:spPr>
          <a:xfrm>
            <a:off x="8076850" y="1720350"/>
            <a:ext cx="3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1</a:t>
            </a:r>
            <a:endParaRPr sz="1800"/>
          </a:p>
        </p:txBody>
      </p:sp>
      <p:sp>
        <p:nvSpPr>
          <p:cNvPr id="185" name="Google Shape;185;p22"/>
          <p:cNvSpPr txBox="1"/>
          <p:nvPr/>
        </p:nvSpPr>
        <p:spPr>
          <a:xfrm>
            <a:off x="7654650" y="3278900"/>
            <a:ext cx="3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2</a:t>
            </a:r>
            <a:endParaRPr sz="1800"/>
          </a:p>
        </p:txBody>
      </p:sp>
      <p:sp>
        <p:nvSpPr>
          <p:cNvPr id="186" name="Google Shape;186;p22"/>
          <p:cNvSpPr txBox="1"/>
          <p:nvPr/>
        </p:nvSpPr>
        <p:spPr>
          <a:xfrm>
            <a:off x="7382700" y="5655325"/>
            <a:ext cx="3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5</a:t>
            </a:r>
            <a:endParaRPr sz="1800"/>
          </a:p>
        </p:txBody>
      </p:sp>
      <p:sp>
        <p:nvSpPr>
          <p:cNvPr id="187" name="Google Shape;187;p22"/>
          <p:cNvSpPr txBox="1"/>
          <p:nvPr/>
        </p:nvSpPr>
        <p:spPr>
          <a:xfrm>
            <a:off x="6389000" y="6244575"/>
            <a:ext cx="3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3</a:t>
            </a:r>
            <a:endParaRPr sz="1800"/>
          </a:p>
        </p:txBody>
      </p:sp>
      <p:sp>
        <p:nvSpPr>
          <p:cNvPr id="188" name="Google Shape;188;p22"/>
          <p:cNvSpPr txBox="1"/>
          <p:nvPr/>
        </p:nvSpPr>
        <p:spPr>
          <a:xfrm>
            <a:off x="83700" y="3797063"/>
            <a:ext cx="3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6</a:t>
            </a:r>
            <a:endParaRPr sz="1800"/>
          </a:p>
        </p:txBody>
      </p:sp>
      <p:sp>
        <p:nvSpPr>
          <p:cNvPr id="189" name="Google Shape;189;p22"/>
          <p:cNvSpPr txBox="1"/>
          <p:nvPr/>
        </p:nvSpPr>
        <p:spPr>
          <a:xfrm>
            <a:off x="2527775" y="5848975"/>
            <a:ext cx="3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7</a:t>
            </a:r>
            <a:endParaRPr sz="1800"/>
          </a:p>
        </p:txBody>
      </p:sp>
      <p:cxnSp>
        <p:nvCxnSpPr>
          <p:cNvPr id="190" name="Google Shape;190;p22"/>
          <p:cNvCxnSpPr/>
          <p:nvPr/>
        </p:nvCxnSpPr>
        <p:spPr>
          <a:xfrm>
            <a:off x="429900" y="3988675"/>
            <a:ext cx="708900" cy="296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2"/>
          <p:cNvSpPr txBox="1"/>
          <p:nvPr/>
        </p:nvSpPr>
        <p:spPr>
          <a:xfrm>
            <a:off x="8208975" y="4947800"/>
            <a:ext cx="3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4</a:t>
            </a:r>
            <a:endParaRPr/>
          </a:p>
        </p:txBody>
      </p:sp>
      <p:cxnSp>
        <p:nvCxnSpPr>
          <p:cNvPr id="192" name="Google Shape;192;p22"/>
          <p:cNvCxnSpPr/>
          <p:nvPr/>
        </p:nvCxnSpPr>
        <p:spPr>
          <a:xfrm>
            <a:off x="6783650" y="3479000"/>
            <a:ext cx="935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2"/>
          <p:cNvCxnSpPr/>
          <p:nvPr/>
        </p:nvCxnSpPr>
        <p:spPr>
          <a:xfrm flipH="1" rot="10800000">
            <a:off x="1406675" y="6042625"/>
            <a:ext cx="1121100" cy="1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2"/>
          <p:cNvCxnSpPr/>
          <p:nvPr/>
        </p:nvCxnSpPr>
        <p:spPr>
          <a:xfrm>
            <a:off x="7192425" y="1906675"/>
            <a:ext cx="935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2"/>
          <p:cNvCxnSpPr/>
          <p:nvPr/>
        </p:nvCxnSpPr>
        <p:spPr>
          <a:xfrm>
            <a:off x="7211475" y="5147900"/>
            <a:ext cx="99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11271885" y="6577264"/>
            <a:ext cx="7581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0" y="3106229"/>
            <a:ext cx="12192000" cy="71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100"/>
              </a:spcAft>
              <a:buNone/>
            </a:pPr>
            <a:r>
              <a:rPr lang="en-US"/>
              <a:t>Analysis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465229" y="179181"/>
            <a:ext cx="11279100" cy="64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Stress Analysis  </a:t>
            </a:r>
            <a:endParaRPr/>
          </a:p>
        </p:txBody>
      </p:sp>
      <p:sp>
        <p:nvSpPr>
          <p:cNvPr id="208" name="Google Shape;208;p24"/>
          <p:cNvSpPr txBox="1"/>
          <p:nvPr>
            <p:ph idx="12" type="sldNum"/>
          </p:nvPr>
        </p:nvSpPr>
        <p:spPr>
          <a:xfrm>
            <a:off x="11271885" y="6577264"/>
            <a:ext cx="758100" cy="23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4350"/>
            <a:ext cx="12192001" cy="337338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/>
          <p:nvPr/>
        </p:nvSpPr>
        <p:spPr>
          <a:xfrm>
            <a:off x="2761225" y="2001000"/>
            <a:ext cx="153900" cy="47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>
            <a:off x="10446150" y="2048775"/>
            <a:ext cx="153900" cy="47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6430300" y="3429000"/>
            <a:ext cx="302100" cy="1020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6913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2838825" y="1446150"/>
            <a:ext cx="112800" cy="213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EAB9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 rot="10800000">
            <a:off x="8943125" y="2099475"/>
            <a:ext cx="153900" cy="265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9A5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 rot="10800000">
            <a:off x="10271200" y="2099475"/>
            <a:ext cx="153900" cy="265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9A5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3914400" y="1457700"/>
            <a:ext cx="112800" cy="213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EAB9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 rot="10800000">
            <a:off x="7615050" y="2099475"/>
            <a:ext cx="153900" cy="265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9A5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11682100" y="1507600"/>
            <a:ext cx="112800" cy="236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EAB9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 rot="-5400000">
            <a:off x="742375" y="4957550"/>
            <a:ext cx="189300" cy="41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6913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"/>
          <p:cNvSpPr/>
          <p:nvPr/>
        </p:nvSpPr>
        <p:spPr>
          <a:xfrm rot="-5400000">
            <a:off x="742375" y="5376550"/>
            <a:ext cx="189300" cy="41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 rot="-5400000">
            <a:off x="742375" y="5795550"/>
            <a:ext cx="189300" cy="41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 rot="-5400000">
            <a:off x="742375" y="6214550"/>
            <a:ext cx="189300" cy="41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EAB9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 txBox="1"/>
          <p:nvPr/>
        </p:nvSpPr>
        <p:spPr>
          <a:xfrm>
            <a:off x="1053775" y="4965750"/>
            <a:ext cx="51531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F3F3F"/>
                </a:solidFill>
              </a:rPr>
              <a:t>Primary Acting Load</a:t>
            </a:r>
            <a:br>
              <a:rPr lang="en-US">
                <a:solidFill>
                  <a:srgbClr val="3F3F3F"/>
                </a:solidFill>
              </a:rPr>
            </a:br>
            <a:br>
              <a:rPr lang="en-US">
                <a:solidFill>
                  <a:srgbClr val="3F3F3F"/>
                </a:solidFill>
              </a:rPr>
            </a:br>
            <a:r>
              <a:rPr lang="en-US">
                <a:solidFill>
                  <a:srgbClr val="3F3F3F"/>
                </a:solidFill>
              </a:rPr>
              <a:t>Latch Arm Load</a:t>
            </a:r>
            <a:br>
              <a:rPr lang="en-US">
                <a:solidFill>
                  <a:srgbClr val="3F3F3F"/>
                </a:solidFill>
              </a:rPr>
            </a:br>
            <a:br>
              <a:rPr lang="en-US">
                <a:solidFill>
                  <a:srgbClr val="3F3F3F"/>
                </a:solidFill>
              </a:rPr>
            </a:br>
            <a:r>
              <a:rPr lang="en-US">
                <a:solidFill>
                  <a:srgbClr val="3F3F3F"/>
                </a:solidFill>
              </a:rPr>
              <a:t>Rail Guide Bolt Reaction Force</a:t>
            </a:r>
            <a:br>
              <a:rPr lang="en-US">
                <a:solidFill>
                  <a:srgbClr val="3F3F3F"/>
                </a:solidFill>
              </a:rPr>
            </a:br>
            <a:br>
              <a:rPr lang="en-US">
                <a:solidFill>
                  <a:srgbClr val="3F3F3F"/>
                </a:solidFill>
              </a:rPr>
            </a:br>
            <a:r>
              <a:rPr lang="en-US">
                <a:solidFill>
                  <a:srgbClr val="3F3F3F"/>
                </a:solidFill>
              </a:rPr>
              <a:t>Bolt Axial Load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465225" y="4540013"/>
            <a:ext cx="13854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</a:rPr>
              <a:t>Legend</a:t>
            </a:r>
            <a:endParaRPr b="1" sz="1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465229" y="179181"/>
            <a:ext cx="11279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Methods &amp; Tools</a:t>
            </a:r>
            <a:endParaRPr/>
          </a:p>
        </p:txBody>
      </p:sp>
      <p:sp>
        <p:nvSpPr>
          <p:cNvPr id="230" name="Google Shape;230;p25"/>
          <p:cNvSpPr txBox="1"/>
          <p:nvPr>
            <p:ph idx="12" type="sldNum"/>
          </p:nvPr>
        </p:nvSpPr>
        <p:spPr>
          <a:xfrm>
            <a:off x="11365230" y="6581606"/>
            <a:ext cx="7581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4F4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285000" y="975950"/>
            <a:ext cx="11459400" cy="5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F3F3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Analysis was primarily conducted via hand calculations, FEA was utilised through ANSYS APDL.</a:t>
            </a:r>
            <a:endParaRPr sz="2200">
              <a:solidFill>
                <a:srgbClr val="3F3F3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F3F3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3F3F3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3F3F3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Analysis Parameters</a:t>
            </a:r>
            <a:endParaRPr sz="2000">
              <a:solidFill>
                <a:srgbClr val="3F3F3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rgbClr val="3F3F3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Latch Arm Deformation</a:t>
            </a:r>
            <a:endParaRPr sz="2000">
              <a:solidFill>
                <a:srgbClr val="3F3F3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rgbClr val="3F3F3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Loads under Acceleration</a:t>
            </a:r>
            <a:endParaRPr sz="2000">
              <a:solidFill>
                <a:srgbClr val="3F3F3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rgbClr val="3F3F3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Fastener Operating Loads and Capacity</a:t>
            </a:r>
            <a:endParaRPr sz="2000">
              <a:solidFill>
                <a:srgbClr val="3F3F3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rgbClr val="3F3F3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Drag Estimation</a:t>
            </a:r>
            <a:endParaRPr sz="2000">
              <a:solidFill>
                <a:srgbClr val="3F3F3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3F3F3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Analysis Outcomes</a:t>
            </a:r>
            <a:endParaRPr sz="2000">
              <a:solidFill>
                <a:srgbClr val="3F3F3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rgbClr val="3F3F3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Design Verification</a:t>
            </a:r>
            <a:endParaRPr sz="2000">
              <a:solidFill>
                <a:srgbClr val="3F3F3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rgbClr val="3F3F3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Failure Prediction</a:t>
            </a:r>
            <a:endParaRPr sz="2000">
              <a:solidFill>
                <a:srgbClr val="3F3F3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rgbClr val="3F3F3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Efficiency Estimation</a:t>
            </a:r>
            <a:endParaRPr sz="2000">
              <a:solidFill>
                <a:srgbClr val="3F3F3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2748" y="2009000"/>
            <a:ext cx="4390226" cy="32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5"/>
          <p:cNvSpPr txBox="1"/>
          <p:nvPr/>
        </p:nvSpPr>
        <p:spPr>
          <a:xfrm>
            <a:off x="7991388" y="5297400"/>
            <a:ext cx="25635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Fig: FEA analysis of Latch Arm</a:t>
            </a:r>
            <a:endParaRPr sz="12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456454" y="85106"/>
            <a:ext cx="11279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Stakeholders</a:t>
            </a:r>
            <a:endParaRPr/>
          </a:p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1365230" y="6581606"/>
            <a:ext cx="758190" cy="232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4F4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4" name="Google Shape;64;p8"/>
          <p:cNvGraphicFramePr/>
          <p:nvPr/>
        </p:nvGraphicFramePr>
        <p:xfrm>
          <a:off x="456400" y="959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{55F46C97-030C-4710-B81F-A58B22609E25}</a:tableStyleId>
              </a:tblPr>
              <a:tblGrid>
                <a:gridCol w="3887675"/>
                <a:gridCol w="3695725"/>
                <a:gridCol w="3695725"/>
              </a:tblGrid>
              <a:tr h="51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/>
                        <a:t>Primary Stakeholders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/>
                        <a:t>Secondary Stakeholders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/>
                        <a:t>Internal Stakeholders</a:t>
                      </a:r>
                      <a:endParaRPr b="1" sz="2100"/>
                    </a:p>
                  </a:txBody>
                  <a:tcPr marT="91425" marB="91425" marR="91425" marL="91425"/>
                </a:tc>
              </a:tr>
              <a:tr h="4577750">
                <a:tc>
                  <a:txBody>
                    <a:bodyPr/>
                    <a:lstStyle/>
                    <a:p>
                      <a:pPr indent="-3619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100"/>
                        <a:buChar char="●"/>
                      </a:pPr>
                      <a:r>
                        <a:rPr b="1" lang="en-US" sz="2100"/>
                        <a:t>Customers</a:t>
                      </a:r>
                      <a:endParaRPr b="1" sz="21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en-US" sz="1800"/>
                        <a:t>Indian Airforce 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en-US" sz="1800"/>
                        <a:t>Indian Navy 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en-US" sz="1800"/>
                        <a:t>Indian Army 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en-US" sz="1800"/>
                        <a:t>Other armed forces, local and global.</a:t>
                      </a:r>
                      <a:r>
                        <a:rPr lang="en-US" sz="2100"/>
                        <a:t> </a:t>
                      </a:r>
                      <a:endParaRPr sz="2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Regulatory</a:t>
                      </a:r>
                      <a:r>
                        <a:rPr b="1" lang="en-US" sz="2000"/>
                        <a:t> Bodies</a:t>
                      </a:r>
                      <a:endParaRPr b="1" sz="2000"/>
                    </a:p>
                    <a:p>
                      <a:pPr indent="-3429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en-US" sz="1800"/>
                        <a:t>DGCA 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en-US" sz="1800"/>
                        <a:t>Ministry of Defence </a:t>
                      </a:r>
                      <a:endParaRPr sz="1800"/>
                    </a:p>
                    <a:p>
                      <a:pPr indent="0" lvl="0" marL="9144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Suppliers</a:t>
                      </a:r>
                      <a:endParaRPr b="1" sz="2000"/>
                    </a:p>
                    <a:p>
                      <a:pPr indent="-3429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en-US" sz="1800"/>
                        <a:t>Machining services 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en-US" sz="1800"/>
                        <a:t>Electronic wiring/connectors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en-US" sz="1800"/>
                        <a:t>Sensors 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Char char="●"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Boeing India Private Limited 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Char char="●"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R.V. College of Engineering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11271885" y="6577264"/>
            <a:ext cx="7581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26"/>
          <p:cNvSpPr txBox="1"/>
          <p:nvPr>
            <p:ph idx="1" type="body"/>
          </p:nvPr>
        </p:nvSpPr>
        <p:spPr>
          <a:xfrm>
            <a:off x="0" y="3106229"/>
            <a:ext cx="12192000" cy="71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100"/>
              </a:spcAft>
              <a:buNone/>
            </a:pPr>
            <a:r>
              <a:rPr lang="en-US"/>
              <a:t>Verification &amp; </a:t>
            </a:r>
            <a:r>
              <a:rPr lang="en-US"/>
              <a:t>Qualification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type="title"/>
          </p:nvPr>
        </p:nvSpPr>
        <p:spPr>
          <a:xfrm>
            <a:off x="456454" y="143481"/>
            <a:ext cx="11279100" cy="64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Verification</a:t>
            </a:r>
            <a:endParaRPr/>
          </a:p>
        </p:txBody>
      </p:sp>
      <p:sp>
        <p:nvSpPr>
          <p:cNvPr id="246" name="Google Shape;246;p27"/>
          <p:cNvSpPr txBox="1"/>
          <p:nvPr>
            <p:ph idx="12" type="sldNum"/>
          </p:nvPr>
        </p:nvSpPr>
        <p:spPr>
          <a:xfrm>
            <a:off x="11271885" y="6577264"/>
            <a:ext cx="758100" cy="23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47" name="Google Shape;247;p27"/>
          <p:cNvGraphicFramePr/>
          <p:nvPr/>
        </p:nvGraphicFramePr>
        <p:xfrm>
          <a:off x="738200" y="303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{55F46C97-030C-4710-B81F-A58B22609E25}</a:tableStyleId>
              </a:tblPr>
              <a:tblGrid>
                <a:gridCol w="1187675"/>
                <a:gridCol w="2152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Requirement ID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Requirement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T2-R-1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Operable in the flight envelope of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up to </a:t>
                      </a:r>
                      <a:r>
                        <a:rPr b="1" lang="en-US" sz="1000"/>
                        <a:t>10,000m</a:t>
                      </a:r>
                      <a:r>
                        <a:rPr lang="en-US" sz="1000"/>
                        <a:t> altitude, </a:t>
                      </a:r>
                      <a:r>
                        <a:rPr b="1" lang="en-US" sz="1000"/>
                        <a:t>+3g -3g</a:t>
                      </a:r>
                      <a:r>
                        <a:rPr lang="en-US" sz="1000"/>
                        <a:t>, and forward speeds of </a:t>
                      </a:r>
                      <a:r>
                        <a:rPr b="1" lang="en-US" sz="1000"/>
                        <a:t>300 km/h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T2-R-2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Actuator selected shall be robust &amp; reliable to the highest degree possible, ensuring that the payload is not released under non-ideal conditions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T2-R-3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 provision to detect the jettison/launch of the payload upon actuation should exist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T2-R-4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Implement plungers that will give negative displacement of payload upon ejection/jettison of the payload, clearing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it from the UAV body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8" name="Google Shape;248;p27"/>
          <p:cNvGraphicFramePr/>
          <p:nvPr/>
        </p:nvGraphicFramePr>
        <p:xfrm>
          <a:off x="5473300" y="3029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{55F46C97-030C-4710-B81F-A58B22609E25}</a:tableStyleId>
              </a:tblPr>
              <a:tblGrid>
                <a:gridCol w="1535925"/>
              </a:tblGrid>
              <a:tr h="652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Verification method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Analysis, Test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Test, analysis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Test, Inspection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Test, Inspection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9" name="Google Shape;249;p27"/>
          <p:cNvGraphicFramePr/>
          <p:nvPr/>
        </p:nvGraphicFramePr>
        <p:xfrm>
          <a:off x="8404575" y="303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{55F46C97-030C-4710-B81F-A58B22609E25}</a:tableStyleId>
              </a:tblPr>
              <a:tblGrid>
                <a:gridCol w="1669875"/>
                <a:gridCol w="1669875"/>
              </a:tblGrid>
              <a:tr h="421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Product Verification Evidence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Verification Comments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Tests &amp; Hand </a:t>
                      </a:r>
                      <a:endParaRPr sz="1000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Calculations </a:t>
                      </a:r>
                      <a:endParaRPr sz="1000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performed,</a:t>
                      </a:r>
                      <a:endParaRPr sz="1000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refer analysis </a:t>
                      </a:r>
                      <a:endParaRPr sz="1000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document</a:t>
                      </a:r>
                      <a:endParaRPr sz="1000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/>
                        <a:t>Test results validated under various operational conditions, meeting the altitude and speed criteria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component reliability analysis,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actuator stress testing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Tested under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operational conditions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Integration test results,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Inspection report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Detection system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validated with dummy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payload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Clearing mechanism tested for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multiple payload configurations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Clearing mechanism verified for different payload sizes, successful tests for complete detachment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0" name="Google Shape;250;p27"/>
          <p:cNvSpPr/>
          <p:nvPr/>
        </p:nvSpPr>
        <p:spPr>
          <a:xfrm>
            <a:off x="4393400" y="4518425"/>
            <a:ext cx="758100" cy="46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"/>
          <p:cNvSpPr/>
          <p:nvPr/>
        </p:nvSpPr>
        <p:spPr>
          <a:xfrm>
            <a:off x="7327850" y="4518425"/>
            <a:ext cx="758100" cy="46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 txBox="1"/>
          <p:nvPr/>
        </p:nvSpPr>
        <p:spPr>
          <a:xfrm>
            <a:off x="625075" y="1000125"/>
            <a:ext cx="11119200" cy="17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F3F3F"/>
                </a:solidFill>
                <a:highlight>
                  <a:schemeClr val="lt1"/>
                </a:highlight>
              </a:rPr>
              <a:t>Verification is process of </a:t>
            </a:r>
            <a:r>
              <a:rPr b="1" lang="en-US" sz="2200">
                <a:solidFill>
                  <a:srgbClr val="3F3F3F"/>
                </a:solidFill>
                <a:highlight>
                  <a:schemeClr val="lt1"/>
                </a:highlight>
              </a:rPr>
              <a:t>evaluation</a:t>
            </a:r>
            <a:r>
              <a:rPr lang="en-US" sz="2200">
                <a:solidFill>
                  <a:srgbClr val="3F3F3F"/>
                </a:solidFill>
                <a:highlight>
                  <a:schemeClr val="lt1"/>
                </a:highlight>
              </a:rPr>
              <a:t> of whether or not a product, service, or system </a:t>
            </a:r>
            <a:r>
              <a:rPr b="1" lang="en-US" sz="2200">
                <a:solidFill>
                  <a:srgbClr val="3F3F3F"/>
                </a:solidFill>
                <a:highlight>
                  <a:schemeClr val="lt1"/>
                </a:highlight>
              </a:rPr>
              <a:t>complies with requirements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Plan verification based on design and requirements.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Execute verification methods and collect verification evidences.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Review anomalies and compile a verification summary.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title"/>
          </p:nvPr>
        </p:nvSpPr>
        <p:spPr>
          <a:xfrm>
            <a:off x="465229" y="179181"/>
            <a:ext cx="11279100" cy="64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Qualification</a:t>
            </a:r>
            <a:endParaRPr/>
          </a:p>
        </p:txBody>
      </p:sp>
      <p:sp>
        <p:nvSpPr>
          <p:cNvPr id="259" name="Google Shape;259;p28"/>
          <p:cNvSpPr txBox="1"/>
          <p:nvPr>
            <p:ph idx="12" type="sldNum"/>
          </p:nvPr>
        </p:nvSpPr>
        <p:spPr>
          <a:xfrm>
            <a:off x="11271885" y="6577264"/>
            <a:ext cx="758100" cy="23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28"/>
          <p:cNvSpPr txBox="1"/>
          <p:nvPr>
            <p:ph idx="1" type="body"/>
          </p:nvPr>
        </p:nvSpPr>
        <p:spPr>
          <a:xfrm>
            <a:off x="221100" y="967975"/>
            <a:ext cx="5874900" cy="550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40"/>
              </a:spcBef>
              <a:spcAft>
                <a:spcPts val="0"/>
              </a:spcAft>
              <a:buSzPts val="1800"/>
              <a:buChar char="▪"/>
            </a:pPr>
            <a:r>
              <a:rPr b="1" lang="en-US" sz="1800"/>
              <a:t>Based on the FMEA, FHA &amp; FTA</a:t>
            </a:r>
            <a:r>
              <a:rPr lang="en-US" sz="1800"/>
              <a:t> the components with high risk and severity has to go through </a:t>
            </a:r>
            <a:r>
              <a:rPr lang="en-US" sz="1800"/>
              <a:t>qualification</a:t>
            </a:r>
            <a:r>
              <a:rPr lang="en-US" sz="1800"/>
              <a:t> test to ensure the components integrated to the UAV are airworthy.</a:t>
            </a:r>
            <a:endParaRPr sz="1800"/>
          </a:p>
          <a:p>
            <a:pPr indent="0" lvl="0" marL="45720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54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For a military application products it is necessary to </a:t>
            </a:r>
            <a:r>
              <a:rPr b="1" lang="en-US" sz="1800"/>
              <a:t>adhere to the military standards</a:t>
            </a:r>
            <a:r>
              <a:rPr lang="en-US" sz="1800"/>
              <a:t> such as:</a:t>
            </a:r>
            <a:endParaRPr sz="18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MIL-STD-810H</a:t>
            </a:r>
            <a:endParaRPr b="1"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MIL-STD-810G</a:t>
            </a:r>
            <a:endParaRPr b="1" sz="1600"/>
          </a:p>
          <a:p>
            <a:pPr indent="-330200" lvl="1" marL="914400" rtl="0" algn="l">
              <a:spcBef>
                <a:spcPts val="1000"/>
              </a:spcBef>
              <a:spcAft>
                <a:spcPts val="100"/>
              </a:spcAft>
              <a:buSzPts val="1600"/>
              <a:buChar char="-"/>
            </a:pPr>
            <a:r>
              <a:rPr b="1" lang="en-US" sz="1600"/>
              <a:t>Indian Military Technical Airworthiness Requirements(IMTAR)</a:t>
            </a:r>
            <a:endParaRPr b="1" sz="1600"/>
          </a:p>
        </p:txBody>
      </p:sp>
      <p:sp>
        <p:nvSpPr>
          <p:cNvPr id="261" name="Google Shape;261;p28"/>
          <p:cNvSpPr txBox="1"/>
          <p:nvPr>
            <p:ph idx="1" type="body"/>
          </p:nvPr>
        </p:nvSpPr>
        <p:spPr>
          <a:xfrm>
            <a:off x="6181125" y="967975"/>
            <a:ext cx="5806200" cy="550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b="1" lang="en-US" sz="2300"/>
              <a:t>Procedure followed for Qualification:</a:t>
            </a:r>
            <a:endParaRPr b="1" sz="2300"/>
          </a:p>
          <a:p>
            <a:pPr indent="-342900" lvl="0" marL="457200" rtl="0" algn="l">
              <a:spcBef>
                <a:spcPts val="54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List of test plans and schedule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Detailed test equipments required and procedure to be followed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Collection of test data, deviations and approvals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Documentation of the qualification tests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/>
        </p:nvSpPr>
        <p:spPr>
          <a:xfrm>
            <a:off x="3374571" y="2431868"/>
            <a:ext cx="5442857" cy="1994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1271885" y="6577264"/>
            <a:ext cx="7581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13" y="108304"/>
            <a:ext cx="12192000" cy="71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100"/>
              </a:spcAft>
              <a:buNone/>
            </a:pPr>
            <a:r>
              <a:rPr lang="en-US" sz="3600"/>
              <a:t>Project Overview</a:t>
            </a:r>
            <a:endParaRPr sz="3600"/>
          </a:p>
        </p:txBody>
      </p:sp>
      <p:pic>
        <p:nvPicPr>
          <p:cNvPr id="71" name="Google Shape;7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624" y="955100"/>
            <a:ext cx="8106749" cy="5497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/>
          <p:nvPr/>
        </p:nvSpPr>
        <p:spPr>
          <a:xfrm>
            <a:off x="5636625" y="3291275"/>
            <a:ext cx="2527800" cy="1302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9"/>
          <p:cNvSpPr txBox="1"/>
          <p:nvPr/>
        </p:nvSpPr>
        <p:spPr>
          <a:xfrm>
            <a:off x="10149375" y="5982425"/>
            <a:ext cx="18261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</a:rPr>
              <a:t>*Source: POA(Phot) Tam McDonald/MOD, UK</a:t>
            </a:r>
            <a:endParaRPr sz="10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465229" y="179181"/>
            <a:ext cx="11279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Objective</a:t>
            </a:r>
            <a:endParaRPr/>
          </a:p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11365230" y="6581606"/>
            <a:ext cx="7581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4F4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0"/>
          <p:cNvSpPr txBox="1"/>
          <p:nvPr/>
        </p:nvSpPr>
        <p:spPr>
          <a:xfrm>
            <a:off x="392900" y="945600"/>
            <a:ext cx="11279100" cy="5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Payload Jettison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81" name="Google Shape;81;p10"/>
          <p:cNvSpPr txBox="1"/>
          <p:nvPr/>
        </p:nvSpPr>
        <p:spPr>
          <a:xfrm>
            <a:off x="8053225" y="6242900"/>
            <a:ext cx="346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</a:rPr>
              <a:t>*Source: 422nd Test &amp; Evaluation Squadron Social Media</a:t>
            </a:r>
            <a:endParaRPr sz="1000">
              <a:solidFill>
                <a:srgbClr val="3F3F3F"/>
              </a:solidFill>
            </a:endParaRPr>
          </a:p>
        </p:txBody>
      </p:sp>
      <p:pic>
        <p:nvPicPr>
          <p:cNvPr id="82" name="Google Shape;82;p10" title="Untitled video - Made with Clipchamp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0788" y="1500775"/>
            <a:ext cx="8430426" cy="47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465229" y="179181"/>
            <a:ext cx="11279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Objectives</a:t>
            </a:r>
            <a:endParaRPr/>
          </a:p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1365230" y="6581606"/>
            <a:ext cx="7581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4F4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 txBox="1"/>
          <p:nvPr/>
        </p:nvSpPr>
        <p:spPr>
          <a:xfrm>
            <a:off x="392900" y="1053700"/>
            <a:ext cx="11279100" cy="52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Create a robust, modular, and aerodynamically optimized hardpoint to enhance the MALE UAV’s capability to carry and deploy diverse payloads.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Establish a unified understanding of the project’s objectives, scope, and architecture among stakeholders.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Guide the development process with specific system requirements and safety assessments, adhering to SAE ARP4745A guidelines.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456454" y="166706"/>
            <a:ext cx="11279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UAV Operator </a:t>
            </a:r>
            <a:r>
              <a:rPr lang="en-US"/>
              <a:t>Interface Architecture</a:t>
            </a:r>
            <a:endParaRPr/>
          </a:p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11365230" y="6581606"/>
            <a:ext cx="7581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4F4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852" y="1100426"/>
            <a:ext cx="10518276" cy="538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456454" y="166706"/>
            <a:ext cx="11279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Context Diagram</a:t>
            </a:r>
            <a:endParaRPr/>
          </a:p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11365230" y="6581606"/>
            <a:ext cx="7581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4F4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0929" y="935529"/>
            <a:ext cx="5470150" cy="54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465229" y="179181"/>
            <a:ext cx="11279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Objective</a:t>
            </a:r>
            <a:endParaRPr/>
          </a:p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1365230" y="6581606"/>
            <a:ext cx="7581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4F4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400" y="1225525"/>
            <a:ext cx="8130750" cy="5147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 txBox="1"/>
          <p:nvPr/>
        </p:nvSpPr>
        <p:spPr>
          <a:xfrm>
            <a:off x="1150950" y="1225525"/>
            <a:ext cx="42501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Lexend"/>
                <a:ea typeface="Lexend"/>
                <a:cs typeface="Lexend"/>
                <a:sym typeface="Lexend"/>
              </a:rPr>
              <a:t>Hardpoint fitted with payload</a:t>
            </a:r>
            <a:endParaRPr sz="2000">
              <a:solidFill>
                <a:srgbClr val="3F3F3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465229" y="179181"/>
            <a:ext cx="11279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Objective</a:t>
            </a:r>
            <a:endParaRPr/>
          </a:p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11365230" y="6581606"/>
            <a:ext cx="7581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4F4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5" title="finalfina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275" y="984606"/>
            <a:ext cx="10193458" cy="5733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Master Template - PROPRIETARY">
  <a:themeElements>
    <a:clrScheme name="Custom 1">
      <a:dk1>
        <a:srgbClr val="000000"/>
      </a:dk1>
      <a:lt1>
        <a:srgbClr val="FFFFFF"/>
      </a:lt1>
      <a:dk2>
        <a:srgbClr val="EAF3FB"/>
      </a:dk2>
      <a:lt2>
        <a:srgbClr val="EEEEEE"/>
      </a:lt2>
      <a:accent1>
        <a:srgbClr val="0039A6"/>
      </a:accent1>
      <a:accent2>
        <a:srgbClr val="6A6A6A"/>
      </a:accent2>
      <a:accent3>
        <a:srgbClr val="0096DB"/>
      </a:accent3>
      <a:accent4>
        <a:srgbClr val="97C5EB"/>
      </a:accent4>
      <a:accent5>
        <a:srgbClr val="C00000"/>
      </a:accent5>
      <a:accent6>
        <a:srgbClr val="77B800"/>
      </a:accent6>
      <a:hlink>
        <a:srgbClr val="0039A6"/>
      </a:hlink>
      <a:folHlink>
        <a:srgbClr val="62697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