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385" r:id="rId2"/>
    <p:sldId id="399" r:id="rId3"/>
    <p:sldId id="501" r:id="rId4"/>
    <p:sldId id="503" r:id="rId5"/>
    <p:sldId id="505" r:id="rId6"/>
    <p:sldId id="504" r:id="rId7"/>
    <p:sldId id="506" r:id="rId8"/>
    <p:sldId id="507" r:id="rId9"/>
    <p:sldId id="508" r:id="rId10"/>
    <p:sldId id="509" r:id="rId11"/>
    <p:sldId id="536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62" r:id="rId20"/>
    <p:sldId id="517" r:id="rId21"/>
    <p:sldId id="518" r:id="rId22"/>
    <p:sldId id="519" r:id="rId23"/>
    <p:sldId id="520" r:id="rId24"/>
    <p:sldId id="564" r:id="rId25"/>
    <p:sldId id="565" r:id="rId26"/>
    <p:sldId id="521" r:id="rId27"/>
    <p:sldId id="523" r:id="rId28"/>
    <p:sldId id="524" r:id="rId29"/>
    <p:sldId id="525" r:id="rId30"/>
    <p:sldId id="526" r:id="rId31"/>
    <p:sldId id="527" r:id="rId32"/>
    <p:sldId id="528" r:id="rId33"/>
    <p:sldId id="529" r:id="rId34"/>
    <p:sldId id="530" r:id="rId35"/>
    <p:sldId id="531" r:id="rId36"/>
    <p:sldId id="570" r:id="rId37"/>
    <p:sldId id="532" r:id="rId38"/>
    <p:sldId id="533" r:id="rId39"/>
    <p:sldId id="566" r:id="rId40"/>
    <p:sldId id="534" r:id="rId41"/>
    <p:sldId id="535" r:id="rId42"/>
    <p:sldId id="537" r:id="rId43"/>
    <p:sldId id="538" r:id="rId44"/>
    <p:sldId id="539" r:id="rId45"/>
    <p:sldId id="540" r:id="rId46"/>
    <p:sldId id="541" r:id="rId47"/>
    <p:sldId id="542" r:id="rId48"/>
    <p:sldId id="543" r:id="rId49"/>
    <p:sldId id="544" r:id="rId50"/>
    <p:sldId id="545" r:id="rId51"/>
    <p:sldId id="546" r:id="rId52"/>
    <p:sldId id="547" r:id="rId53"/>
    <p:sldId id="548" r:id="rId54"/>
    <p:sldId id="549" r:id="rId55"/>
    <p:sldId id="550" r:id="rId56"/>
    <p:sldId id="551" r:id="rId57"/>
    <p:sldId id="552" r:id="rId58"/>
    <p:sldId id="553" r:id="rId59"/>
    <p:sldId id="568" r:id="rId60"/>
    <p:sldId id="554" r:id="rId61"/>
    <p:sldId id="555" r:id="rId62"/>
    <p:sldId id="556" r:id="rId63"/>
    <p:sldId id="567" r:id="rId64"/>
    <p:sldId id="557" r:id="rId65"/>
    <p:sldId id="559" r:id="rId66"/>
    <p:sldId id="569" r:id="rId67"/>
    <p:sldId id="560" r:id="rId68"/>
    <p:sldId id="558" r:id="rId69"/>
    <p:sldId id="561" r:id="rId70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C0C0C0"/>
    <a:srgbClr val="EAEAEA"/>
    <a:srgbClr val="000000"/>
    <a:srgbClr val="D4D4D4"/>
    <a:srgbClr val="DCDCDC"/>
    <a:srgbClr val="0000CC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6897" autoAdjust="0"/>
  </p:normalViewPr>
  <p:slideViewPr>
    <p:cSldViewPr>
      <p:cViewPr>
        <p:scale>
          <a:sx n="150" d="100"/>
          <a:sy n="150" d="100"/>
        </p:scale>
        <p:origin x="-576" y="1278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5A023790-0EF3-46B1-B1A0-F96E33F1096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3317974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5B5367A9-4780-4E6F-8BA6-E320EAEB288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615987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3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3194533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13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7136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D32EEE-25E1-4995-BCB8-F9972322E258}" type="slidenum">
              <a:rPr lang="pt-BR" altLang="pt-BR"/>
              <a:pPr/>
              <a:t>12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2112159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238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7238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1F2E88-ADCD-4666-8FA0-0D6ED449BB1F}" type="slidenum">
              <a:rPr lang="pt-BR" altLang="pt-BR"/>
              <a:pPr/>
              <a:t>13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4183727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3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73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3A7F4B-6CCC-40E1-83AE-C892C2EA3573}" type="slidenum">
              <a:rPr lang="pt-BR" altLang="pt-BR"/>
              <a:pPr/>
              <a:t>14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1627507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44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7443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52473-5D5A-473F-93A4-A70968653AFF}" type="slidenum">
              <a:rPr lang="pt-BR" altLang="pt-BR"/>
              <a:pPr/>
              <a:t>15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1184842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545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7546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D659E5-3C7C-4607-9653-5A5E44C99B95}" type="slidenum">
              <a:rPr lang="pt-BR" altLang="pt-BR"/>
              <a:pPr/>
              <a:t>16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4136628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48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7648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B5857E-DA78-4892-AEF2-5723B5B542FE}" type="slidenum">
              <a:rPr lang="pt-BR" altLang="pt-BR"/>
              <a:pPr/>
              <a:t>17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3327836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7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77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6515EE-73BD-4811-BB8C-0608A1888183}" type="slidenum">
              <a:rPr lang="pt-BR" altLang="pt-BR"/>
              <a:pPr/>
              <a:t>18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3102466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7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77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6515EE-73BD-4811-BB8C-0608A1888183}" type="slidenum">
              <a:rPr lang="pt-BR" altLang="pt-BR"/>
              <a:pPr/>
              <a:t>19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3102466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853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7853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040C8-05F2-4354-B1FE-539C442442BD}" type="slidenum">
              <a:rPr lang="pt-BR" altLang="pt-BR"/>
              <a:pPr/>
              <a:t>20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3926791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955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7955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CCECC-7491-418D-81BB-C792F01DDF32}" type="slidenum">
              <a:rPr lang="pt-BR" altLang="pt-BR"/>
              <a:pPr/>
              <a:t>21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141718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41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419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B06E0-6429-42FF-9C46-B4C633234CDE}" type="slidenum">
              <a:rPr lang="pt-BR" altLang="pt-BR"/>
              <a:pPr/>
              <a:t>4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982650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05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8058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DC3A7-FE3B-4539-9617-7494FAE110A9}" type="slidenum">
              <a:rPr lang="pt-BR" altLang="pt-BR"/>
              <a:pPr/>
              <a:t>22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3757864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16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8160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F8560B-9816-4035-B79A-266A88C30EBC}" type="slidenum">
              <a:rPr lang="pt-BR" altLang="pt-BR"/>
              <a:pPr/>
              <a:t>23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2939834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16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8160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F8560B-9816-4035-B79A-266A88C30EBC}" type="slidenum">
              <a:rPr lang="pt-BR" altLang="pt-BR"/>
              <a:pPr/>
              <a:t>24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2939834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16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8160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F8560B-9816-4035-B79A-266A88C30EBC}" type="slidenum">
              <a:rPr lang="pt-BR" altLang="pt-BR"/>
              <a:pPr/>
              <a:t>25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2939834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262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8262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382E4A-C8E5-4455-A2D8-AE8C23BCA7ED}" type="slidenum">
              <a:rPr lang="pt-BR" altLang="pt-BR"/>
              <a:pPr/>
              <a:t>26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3590922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365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8365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3EA8F9-5084-44B8-88B1-D918C984E5BC}" type="slidenum">
              <a:rPr lang="pt-BR" altLang="pt-BR"/>
              <a:pPr/>
              <a:t>27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23409234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467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8467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462E15-20A8-441B-8260-01EE9F96D27F}" type="slidenum">
              <a:rPr lang="pt-BR" altLang="pt-BR"/>
              <a:pPr/>
              <a:t>28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1817446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5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85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9DD910-7CD4-4AF5-9EF0-5DDF61FCF7F1}" type="slidenum">
              <a:rPr lang="pt-BR" altLang="pt-BR"/>
              <a:pPr/>
              <a:t>29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37282637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8672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56FF90-EFA6-4200-87E1-EB13B0A4317D}" type="slidenum">
              <a:rPr lang="pt-BR" altLang="pt-BR"/>
              <a:pPr/>
              <a:t>30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6898935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77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8774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CD7EC7-9D8F-429E-A248-0696C9E063E4}" type="slidenum">
              <a:rPr lang="pt-BR" altLang="pt-BR"/>
              <a:pPr/>
              <a:t>31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284207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52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522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ED7AE4-6B6A-488B-AFAD-B8CD0EDCB9D1}" type="slidenum">
              <a:rPr lang="pt-BR" altLang="pt-BR"/>
              <a:pPr/>
              <a:t>5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3350131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87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887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9602A-E0DE-4908-AE32-047E0DC20D8E}" type="slidenum">
              <a:rPr lang="pt-BR" altLang="pt-BR"/>
              <a:pPr/>
              <a:t>32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2351392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97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8979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E4CBFD-82B8-4966-BA5B-4CD36CEFB208}" type="slidenum">
              <a:rPr lang="pt-BR" altLang="pt-BR"/>
              <a:pPr/>
              <a:t>33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19340268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08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082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55975-14D7-4712-ACE9-20CAEF05038E}" type="slidenum">
              <a:rPr lang="pt-BR" altLang="pt-BR"/>
              <a:pPr/>
              <a:t>34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42066457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18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18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29ED8D-0DF6-4E30-A37A-57416188379B}" type="slidenum">
              <a:rPr lang="pt-BR" altLang="pt-BR"/>
              <a:pPr/>
              <a:t>35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7061892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18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18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29ED8D-0DF6-4E30-A37A-57416188379B}" type="slidenum">
              <a:rPr lang="pt-BR" altLang="pt-BR"/>
              <a:pPr/>
              <a:t>36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7061892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37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1744246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38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39000860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39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39000860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40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16054059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41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198334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62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A1F31D-E994-463C-A601-82A65E6260EE}" type="slidenum">
              <a:rPr lang="pt-BR" altLang="pt-BR"/>
              <a:pPr/>
              <a:t>6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898128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42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4542822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43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6273241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44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41545016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45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21692895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46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7634505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47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39493824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48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16903985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49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41620937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50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6991627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51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3701737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72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72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FB4E6-B1A3-45B8-908C-D8D9FB6B4929}" type="slidenum">
              <a:rPr lang="pt-BR" altLang="pt-BR"/>
              <a:pPr/>
              <a:t>7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186522014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52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8983405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53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10535148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54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6898189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55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6898189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56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6898189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57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6898189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58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6898189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59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6898189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60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6898189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61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689818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829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829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0E281-C356-47B5-A2CF-FF7660475D5A}" type="slidenum">
              <a:rPr lang="pt-BR" altLang="pt-BR"/>
              <a:pPr/>
              <a:t>8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5168105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62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68981898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63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6898189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64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6898189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65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68981898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66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68981898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67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68981898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68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6898189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2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5D7F-D83A-4C59-9F9B-C0B2D4B3E4D7}" type="slidenum">
              <a:rPr lang="pt-BR" altLang="pt-BR"/>
              <a:pPr/>
              <a:t>69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689818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931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931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D7CE8E-6BA3-42B1-AE1E-6D460AD74C65}" type="slidenum">
              <a:rPr lang="pt-BR" altLang="pt-BR"/>
              <a:pPr/>
              <a:t>9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1345519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03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703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309B62-7CE3-4ADD-9699-325E76D399D8}" type="slidenum">
              <a:rPr lang="pt-BR" altLang="pt-BR"/>
              <a:pPr/>
              <a:t>10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3440675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03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703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309B62-7CE3-4ADD-9699-325E76D399D8}" type="slidenum">
              <a:rPr lang="pt-BR" altLang="pt-BR"/>
              <a:pPr/>
              <a:t>11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174992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9A07A-7156-4A19-B1D7-34C53AA55E42}" type="datetime1">
              <a:rPr lang="pt-BR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A03FA-6BE9-4F77-A187-EFE0E7DB67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91536-881B-47E3-AEA8-B2C9BFEDA04D}" type="datetime1">
              <a:rPr lang="pt-BR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7D4ED-E178-4850-B814-D172549B9D5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29249-E46F-44DF-823B-5EE2CCAD09EF}" type="datetime1">
              <a:rPr lang="pt-BR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C0B42-6318-4F23-AC06-4B0141FFD54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FFC49-4344-461A-8176-97CDA1DAADB5}" type="datetime1">
              <a:rPr lang="pt-BR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E8935-C52E-4C2C-9290-45A5A17A32B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49B2D-4215-4DDA-BFD7-642D06445FEB}" type="datetime1">
              <a:rPr lang="pt-BR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053EB-C9B2-4657-AD1A-2F68C80CB6A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6E1EEE77-2D9E-4B74-8B76-1904A8BFE3EE}" type="datetime1">
              <a:rPr lang="pt-BR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EB651203-2EC5-4F5C-B208-AF5A064FCB2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28015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20713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6850063" y="342900"/>
            <a:ext cx="1695450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r>
              <a:rPr lang="pt-BR" altLang="pt-BR" sz="1200" b="1" smtClean="0">
                <a:latin typeface="Verdana" panose="020B0604030504040204" pitchFamily="34" charset="0"/>
              </a:rPr>
              <a:t>Sinais e Sistemas</a:t>
            </a:r>
          </a:p>
        </p:txBody>
      </p:sp>
      <p:pic>
        <p:nvPicPr>
          <p:cNvPr id="14344" name="Picture 11" descr="C:\Users\Zaghetto\Desktop\LISA_logo_unb.tif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6438" y="182563"/>
            <a:ext cx="26431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3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937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2800" b="1" dirty="0" smtClean="0">
                <a:latin typeface="Verdana" pitchFamily="34" charset="0"/>
              </a:rPr>
              <a:t>Sinais e Sistemas</a:t>
            </a:r>
          </a:p>
          <a:p>
            <a:pPr algn="ctr">
              <a:buFontTx/>
              <a:buNone/>
              <a:defRPr/>
            </a:pPr>
            <a:r>
              <a:rPr lang="en-US" sz="1600" b="1" dirty="0" err="1" smtClean="0">
                <a:latin typeface="Verdana" pitchFamily="34" charset="0"/>
              </a:rPr>
              <a:t>Disciplina</a:t>
            </a:r>
            <a:r>
              <a:rPr lang="en-US" sz="1600" b="1" dirty="0" smtClean="0">
                <a:latin typeface="Verdana" pitchFamily="34" charset="0"/>
              </a:rPr>
              <a:t> 117242</a:t>
            </a:r>
            <a:endParaRPr lang="en-US" sz="1600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2000" dirty="0" smtClean="0">
                <a:latin typeface="Verdana" pitchFamily="34" charset="0"/>
              </a:rPr>
              <a:t>Prof. </a:t>
            </a:r>
            <a:r>
              <a:rPr lang="en-US" sz="2000" dirty="0" err="1" smtClean="0">
                <a:latin typeface="Verdana" pitchFamily="34" charset="0"/>
              </a:rPr>
              <a:t>Alexandre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Zaghetto</a:t>
            </a:r>
            <a:endParaRPr lang="en-US" sz="2000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1200" dirty="0" smtClean="0">
                <a:latin typeface="Verdana" pitchFamily="34" charset="0"/>
              </a:rPr>
              <a:t>zaghetto@unb.br</a:t>
            </a: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endParaRPr lang="en-US" sz="1200" dirty="0" smtClean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en-US" sz="1200" dirty="0" err="1" smtClean="0">
                <a:latin typeface="Verdana" pitchFamily="34" charset="0"/>
              </a:rPr>
              <a:t>Universidade</a:t>
            </a:r>
            <a:r>
              <a:rPr lang="en-US" sz="1200" dirty="0" smtClean="0">
                <a:latin typeface="Verdana" pitchFamily="34" charset="0"/>
              </a:rPr>
              <a:t> de Brasília</a:t>
            </a:r>
          </a:p>
          <a:p>
            <a:pPr algn="r">
              <a:buFontTx/>
              <a:buNone/>
              <a:defRPr/>
            </a:pPr>
            <a:r>
              <a:rPr lang="en-US" sz="1200" dirty="0" err="1" smtClean="0">
                <a:latin typeface="Verdana" pitchFamily="34" charset="0"/>
              </a:rPr>
              <a:t>Instituto</a:t>
            </a:r>
            <a:r>
              <a:rPr lang="en-US" sz="1200" dirty="0" smtClean="0">
                <a:latin typeface="Verdana" pitchFamily="34" charset="0"/>
              </a:rPr>
              <a:t> de </a:t>
            </a:r>
            <a:r>
              <a:rPr lang="en-US" sz="1200" dirty="0" err="1" smtClean="0">
                <a:latin typeface="Verdana" pitchFamily="34" charset="0"/>
              </a:rPr>
              <a:t>Ciências</a:t>
            </a:r>
            <a:r>
              <a:rPr lang="en-US" sz="1200" dirty="0" smtClean="0">
                <a:latin typeface="Verdana" pitchFamily="34" charset="0"/>
              </a:rPr>
              <a:t> </a:t>
            </a:r>
            <a:r>
              <a:rPr lang="en-US" sz="1200" dirty="0" err="1" smtClean="0">
                <a:latin typeface="Verdana" pitchFamily="34" charset="0"/>
              </a:rPr>
              <a:t>Exatas</a:t>
            </a:r>
            <a:endParaRPr lang="en-US" sz="1200" dirty="0" smtClean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en-US" sz="1200" dirty="0" err="1" smtClean="0">
                <a:latin typeface="Verdana" pitchFamily="34" charset="0"/>
              </a:rPr>
              <a:t>Departamento</a:t>
            </a:r>
            <a:r>
              <a:rPr lang="en-US" sz="1200" dirty="0" smtClean="0">
                <a:latin typeface="Verdana" pitchFamily="34" charset="0"/>
              </a:rPr>
              <a:t> de </a:t>
            </a:r>
            <a:r>
              <a:rPr lang="en-US" sz="1200" dirty="0" err="1" smtClean="0">
                <a:latin typeface="Verdana" pitchFamily="34" charset="0"/>
              </a:rPr>
              <a:t>Ciência</a:t>
            </a:r>
            <a:r>
              <a:rPr lang="en-US" sz="1200" dirty="0" smtClean="0">
                <a:latin typeface="Verdana" pitchFamily="34" charset="0"/>
              </a:rPr>
              <a:t> </a:t>
            </a:r>
            <a:r>
              <a:rPr lang="en-US" sz="1200" dirty="0" err="1" smtClean="0">
                <a:latin typeface="Verdana" pitchFamily="34" charset="0"/>
              </a:rPr>
              <a:t>da</a:t>
            </a:r>
            <a:r>
              <a:rPr lang="en-US" sz="1200" dirty="0" smtClean="0">
                <a:latin typeface="Verdana" pitchFamily="34" charset="0"/>
              </a:rPr>
              <a:t> Computação</a:t>
            </a:r>
          </a:p>
          <a:p>
            <a:pPr algn="ctr">
              <a:buFontTx/>
              <a:buNone/>
              <a:defRPr/>
            </a:pPr>
            <a:endParaRPr lang="en-US" sz="2000" dirty="0" smtClean="0">
              <a:latin typeface="Verdana" pitchFamily="34" charset="0"/>
            </a:endParaRPr>
          </a:p>
          <a:p>
            <a:pPr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itchFamily="34" charset="0"/>
                <a:cs typeface="Times New Roman" pitchFamily="18" charset="0"/>
              </a:rPr>
              <a:t> Os tipos básicos de interconexões: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A1004-5E08-4D3B-8475-82DAFD4E1E3F}" type="slidenum">
              <a:rPr lang="pt-BR" altLang="pt-BR"/>
              <a:pPr>
                <a:defRPr/>
              </a:pPr>
              <a:t>10</a:t>
            </a:fld>
            <a:endParaRPr lang="pt-BR" altLang="pt-BR"/>
          </a:p>
        </p:txBody>
      </p:sp>
      <p:sp>
        <p:nvSpPr>
          <p:cNvPr id="12902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Sistemas de Tempo Contínuo e de Tempo Discreto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1290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2428868"/>
            <a:ext cx="6043629" cy="244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itchFamily="34" charset="0"/>
                <a:cs typeface="Times New Roman" pitchFamily="18" charset="0"/>
              </a:rPr>
              <a:t> Os tipos básicos de interconexões: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A1004-5E08-4D3B-8475-82DAFD4E1E3F}" type="slidenum">
              <a:rPr lang="pt-BR" altLang="pt-BR"/>
              <a:pPr>
                <a:defRPr/>
              </a:pPr>
              <a:t>11</a:t>
            </a:fld>
            <a:endParaRPr lang="pt-BR" altLang="pt-BR"/>
          </a:p>
        </p:txBody>
      </p:sp>
      <p:sp>
        <p:nvSpPr>
          <p:cNvPr id="12902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Sistemas de Tempo Contínuo e de Tempo Discreto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2597" y="1988846"/>
            <a:ext cx="4760718" cy="41154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074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 bwMode="auto">
          <a:xfrm>
            <a:off x="1322931" y="4725144"/>
            <a:ext cx="7053262" cy="5760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 bwMode="auto">
          <a:xfrm>
            <a:off x="1322388" y="1772816"/>
            <a:ext cx="7053262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08546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39703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Sistemas com e sem memória: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Sistema sem memória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: sua saída para cada valor da variável independente em um dado instante é dependente da entrada somente naquele instante.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Exemplos:       </a:t>
            </a:r>
          </a:p>
          <a:p>
            <a:pPr marL="457200" lvl="1" indent="0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                         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y[n] ou y(t) dependem apenas de x[n] ou x(t) num determinado instante n ou t.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Sistema identidade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(também sem memória):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FF6EE-1278-4649-B845-E478E5A55FE5}" type="slidenum">
              <a:rPr lang="pt-BR" altLang="pt-BR"/>
              <a:pPr>
                <a:defRPr/>
              </a:pPr>
              <a:t>12</a:t>
            </a:fld>
            <a:endParaRPr lang="pt-BR" altLang="pt-BR"/>
          </a:p>
        </p:txBody>
      </p:sp>
      <p:sp>
        <p:nvSpPr>
          <p:cNvPr id="130054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130055" name="Imagem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3436938"/>
            <a:ext cx="2670175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6" name="Imagem 10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8950" y="3436938"/>
            <a:ext cx="150812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7" name="Imagem 1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263" y="5527675"/>
            <a:ext cx="16557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8" name="Imagem 12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875" y="5573713"/>
            <a:ext cx="1655763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9" name="CaixaDeTexto 15"/>
          <p:cNvSpPr txBox="1">
            <a:spLocks noChangeArrowheads="1"/>
          </p:cNvSpPr>
          <p:nvPr/>
        </p:nvSpPr>
        <p:spPr bwMode="auto">
          <a:xfrm>
            <a:off x="5854700" y="3098800"/>
            <a:ext cx="9366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1600">
                <a:latin typeface="Arial" charset="0"/>
                <a:cs typeface="Arial" charset="0"/>
              </a:rPr>
              <a:t>Resistor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 bwMode="auto">
          <a:xfrm>
            <a:off x="1322388" y="1814513"/>
            <a:ext cx="7053262" cy="12017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08546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2586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Sistemas com e sem memória: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Sistema com memória: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o conceito de memória corresponde à presença de um mecanismo que retém ou guarda informação sobre valores de entradas que não o atual.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800100"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Exemplos: </a:t>
            </a:r>
          </a:p>
          <a:p>
            <a:pPr marL="914400" lvl="2" indent="0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92D99-4738-4D70-AAFF-EE59834D0E62}" type="slidenum">
              <a:rPr lang="pt-BR" altLang="pt-BR"/>
              <a:pPr>
                <a:defRPr/>
              </a:pPr>
              <a:t>13</a:t>
            </a:fld>
            <a:endParaRPr lang="pt-BR" altLang="pt-BR"/>
          </a:p>
        </p:txBody>
      </p:sp>
      <p:sp>
        <p:nvSpPr>
          <p:cNvPr id="13107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131079" name="Imagem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513" y="4070350"/>
            <a:ext cx="2160587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80" name="Imagem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0375" y="4216400"/>
            <a:ext cx="20256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81" name="Imagem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375" y="5410212"/>
            <a:ext cx="23129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082" name="CaixaDeTexto 13"/>
          <p:cNvSpPr txBox="1">
            <a:spLocks noChangeArrowheads="1"/>
          </p:cNvSpPr>
          <p:nvPr/>
        </p:nvSpPr>
        <p:spPr bwMode="auto">
          <a:xfrm>
            <a:off x="2195513" y="3789363"/>
            <a:ext cx="24193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1600">
                <a:latin typeface="Arial" charset="0"/>
                <a:cs typeface="Arial" charset="0"/>
              </a:rPr>
              <a:t>Acumulador ou somador</a:t>
            </a:r>
          </a:p>
        </p:txBody>
      </p:sp>
      <p:sp>
        <p:nvSpPr>
          <p:cNvPr id="131083" name="CaixaDeTexto 14"/>
          <p:cNvSpPr txBox="1">
            <a:spLocks noChangeArrowheads="1"/>
          </p:cNvSpPr>
          <p:nvPr/>
        </p:nvSpPr>
        <p:spPr bwMode="auto">
          <a:xfrm>
            <a:off x="5449888" y="3789363"/>
            <a:ext cx="10747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1600">
                <a:latin typeface="Arial" charset="0"/>
                <a:cs typeface="Arial" charset="0"/>
              </a:rPr>
              <a:t>Atrasador</a:t>
            </a:r>
          </a:p>
        </p:txBody>
      </p:sp>
      <p:sp>
        <p:nvSpPr>
          <p:cNvPr id="131084" name="CaixaDeTexto 15"/>
          <p:cNvSpPr txBox="1">
            <a:spLocks noChangeArrowheads="1"/>
          </p:cNvSpPr>
          <p:nvPr/>
        </p:nvSpPr>
        <p:spPr bwMode="auto">
          <a:xfrm>
            <a:off x="3525838" y="5143512"/>
            <a:ext cx="10620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1600" dirty="0">
                <a:latin typeface="Arial" charset="0"/>
                <a:cs typeface="Arial" charset="0"/>
              </a:rPr>
              <a:t>Capacitor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auto">
          <a:xfrm>
            <a:off x="1322388" y="1814513"/>
            <a:ext cx="7053262" cy="12017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08546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2586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Sistemas com e sem memória: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Sistema com memória: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o conceito de memória corresponde à presença de um mecanismo que retém ou guarda informação sobre valores de entradas que não o atual.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b="1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800100"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Exemplos: acumulador.</a:t>
            </a:r>
          </a:p>
          <a:p>
            <a:pPr marL="914400" lvl="2" indent="0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EBFA1-3F54-4EFD-9666-9E99FA488D17}" type="slidenum">
              <a:rPr lang="pt-BR" altLang="pt-BR"/>
              <a:pPr>
                <a:defRPr/>
              </a:pPr>
              <a:t>14</a:t>
            </a:fld>
            <a:endParaRPr lang="pt-BR" altLang="pt-BR"/>
          </a:p>
        </p:txBody>
      </p:sp>
      <p:sp>
        <p:nvSpPr>
          <p:cNvPr id="132102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132103" name="Imagem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3840163"/>
            <a:ext cx="2016125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104" name="Imagem 8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3288" y="3861048"/>
            <a:ext cx="318135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105" name="Imagem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11488" y="5262563"/>
            <a:ext cx="3121025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to 5"/>
          <p:cNvGraphicFramePr>
            <a:graphicFrameLocks noChangeAspect="1"/>
          </p:cNvGraphicFramePr>
          <p:nvPr/>
        </p:nvGraphicFramePr>
        <p:xfrm>
          <a:off x="3141663" y="4900867"/>
          <a:ext cx="3446561" cy="1321596"/>
        </p:xfrm>
        <a:graphic>
          <a:graphicData uri="http://schemas.openxmlformats.org/presentationml/2006/ole">
            <p:oleObj spid="_x0000_s10289" name="Image" r:id="rId4" imgW="5980952" imgH="2260317" progId="">
              <p:embed/>
            </p:oleObj>
          </a:graphicData>
        </a:graphic>
      </p:graphicFrame>
      <p:sp>
        <p:nvSpPr>
          <p:cNvPr id="10243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Sistemas com e sem memória: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Em muitos sistemas físicos, a memória está diretamente associada ao armazenamento  de energia.</a:t>
            </a: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Capacitor: armazena energia acumulando cargas elétricas, representada como a integral da corrente.</a:t>
            </a: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Portanto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, circuitos RC simples, como vimos anteriormente, têm memória fisicamente armazenada no capacitor.</a:t>
            </a: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E aqui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? Onde está a memória?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0E7D07-9B9F-4728-B8C3-4AF8D178484F}" type="slidenum">
              <a:rPr lang="pt-BR" altLang="pt-BR"/>
              <a:pPr>
                <a:defRPr/>
              </a:pPr>
              <a:t>15</a:t>
            </a:fld>
            <a:endParaRPr lang="pt-BR" altLang="pt-BR"/>
          </a:p>
        </p:txBody>
      </p:sp>
      <p:sp>
        <p:nvSpPr>
          <p:cNvPr id="1024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Sistemas com e sem memória: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O conceito de memória em um sistema geralmente sugere  o  armazenamento de valores </a:t>
            </a:r>
            <a:r>
              <a:rPr lang="pt-BR" altLang="pt-BR" sz="1800" b="1" dirty="0">
                <a:latin typeface="Verdana" pitchFamily="34" charset="0"/>
                <a:cs typeface="Times New Roman" pitchFamily="18" charset="0"/>
              </a:rPr>
              <a:t>passados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de entrada e saída.</a:t>
            </a: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Nossa definição formal, porém, leva-nos a sistemas que podem depender de valores </a:t>
            </a:r>
            <a:r>
              <a:rPr lang="pt-BR" altLang="pt-BR" sz="1800" b="1" dirty="0">
                <a:latin typeface="Verdana" pitchFamily="34" charset="0"/>
                <a:cs typeface="Times New Roman" pitchFamily="18" charset="0"/>
              </a:rPr>
              <a:t>futuros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da entrada e da saída. </a:t>
            </a: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Pode não parecer natural, mas esses sistemas formam uma importante classe de sistemas, como discutiremos mais adiante.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AEA13-0312-434C-8742-E38A44000328}" type="slidenum">
              <a:rPr lang="pt-BR" altLang="pt-BR"/>
              <a:pPr>
                <a:defRPr/>
              </a:pPr>
              <a:t>16</a:t>
            </a:fld>
            <a:endParaRPr lang="pt-BR" altLang="pt-BR"/>
          </a:p>
        </p:txBody>
      </p:sp>
      <p:sp>
        <p:nvSpPr>
          <p:cNvPr id="13312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auto">
          <a:xfrm>
            <a:off x="1322388" y="1785938"/>
            <a:ext cx="7053262" cy="7207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20320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Sistemas inversos e inversibilidade:</a:t>
            </a:r>
          </a:p>
          <a:p>
            <a:pPr lvl="1"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1028700"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Dizemos que um </a:t>
            </a: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sistema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é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inversível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se entradas distintas levam a saídas distintas.</a:t>
            </a:r>
          </a:p>
          <a:p>
            <a:pPr marL="1028700"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indent="0" algn="just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80825-7D60-4277-A153-B1F7FEFC2166}" type="slidenum">
              <a:rPr lang="pt-BR" altLang="pt-BR"/>
              <a:pPr>
                <a:defRPr/>
              </a:pPr>
              <a:t>17</a:t>
            </a:fld>
            <a:endParaRPr lang="pt-BR" altLang="pt-BR"/>
          </a:p>
        </p:txBody>
      </p:sp>
      <p:sp>
        <p:nvSpPr>
          <p:cNvPr id="13415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1341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163" y="2782888"/>
            <a:ext cx="7793037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397031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Sistemas inversos e inversibilidade: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Exemplos de sistemas </a:t>
            </a: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não inversíveis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marL="1028700"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indent="0" algn="ctr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y[n] = 0,                   y(t) = x</a:t>
            </a:r>
            <a:r>
              <a:rPr lang="pt-BR" altLang="pt-BR" sz="1800" baseline="30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(t).</a:t>
            </a:r>
          </a:p>
          <a:p>
            <a:pPr algn="just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Não é possível determinar a entrada a partir do conhecimento da saída.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O conceito de inversibilidade é importante em vários contextos: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1200150" lvl="2" indent="-285750" algn="just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Sistemas de codificação </a:t>
            </a: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sem perdas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utilizados em muitas aplicações de comunicações?</a:t>
            </a: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59DC61-3E95-42E9-ABDB-7F17516FF6E2}" type="slidenum">
              <a:rPr lang="pt-BR" altLang="pt-BR"/>
              <a:pPr>
                <a:defRPr/>
              </a:pPr>
              <a:t>18</a:t>
            </a:fld>
            <a:endParaRPr lang="pt-BR" altLang="pt-BR"/>
          </a:p>
        </p:txBody>
      </p:sp>
      <p:sp>
        <p:nvSpPr>
          <p:cNvPr id="13517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480131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Sistemas inversos e inversibilidade: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Exemplos de sistemas </a:t>
            </a: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não inversíveis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marL="1028700"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indent="0" algn="ctr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y[n] = 0,                   y(t) = x</a:t>
            </a:r>
            <a:r>
              <a:rPr lang="pt-BR" altLang="pt-BR" sz="1800" baseline="30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(t).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Não é possível determinar a entrada a partir do conhecimento da saída.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O conceito de inversibilidade é importante em vários contextos: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1200150" lvl="2" indent="-285750" algn="just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Sistemas de codificação </a:t>
            </a: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sem perdas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utilizados em muitas aplicações de comunicações:</a:t>
            </a:r>
          </a:p>
          <a:p>
            <a:pPr marL="1200150" lvl="2" indent="-285750" algn="just" eaLnBrk="1" hangingPunct="1">
              <a:buFont typeface="Wingdings" panose="05000000000000000000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1657350" lvl="3" indent="-285750" algn="just" eaLnBrk="1" hangingPunct="1">
              <a:buFont typeface="Courier New" pitchFamily="49" charset="0"/>
              <a:buChar char="o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Compressão, criptografia, correção e detecção de erros etc.</a:t>
            </a: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59DC61-3E95-42E9-ABDB-7F17516FF6E2}" type="slidenum">
              <a:rPr lang="pt-BR" altLang="pt-BR"/>
              <a:pPr>
                <a:defRPr/>
              </a:pPr>
              <a:t>19</a:t>
            </a:fld>
            <a:endParaRPr lang="pt-BR" altLang="pt-BR"/>
          </a:p>
        </p:txBody>
      </p:sp>
      <p:sp>
        <p:nvSpPr>
          <p:cNvPr id="13517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937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2800" b="1" dirty="0" err="1" smtClean="0">
                <a:latin typeface="Verdana" pitchFamily="34" charset="0"/>
              </a:rPr>
              <a:t>Módulo</a:t>
            </a:r>
            <a:r>
              <a:rPr lang="en-US" sz="2800" b="1" dirty="0" smtClean="0">
                <a:latin typeface="Verdana" pitchFamily="34" charset="0"/>
              </a:rPr>
              <a:t> 03 – </a:t>
            </a:r>
            <a:r>
              <a:rPr lang="en-US" sz="2800" b="1" dirty="0" err="1" smtClean="0">
                <a:latin typeface="Verdana" pitchFamily="34" charset="0"/>
              </a:rPr>
              <a:t>Sistemas</a:t>
            </a:r>
            <a:endParaRPr lang="en-US" sz="1200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 bwMode="auto">
          <a:xfrm>
            <a:off x="1322388" y="1800225"/>
            <a:ext cx="7053262" cy="9572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1269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Sistemas causais e causalidade: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Um </a:t>
            </a:r>
            <a:r>
              <a:rPr lang="pt-BR" altLang="pt-BR" sz="1800" b="1" dirty="0">
                <a:latin typeface="Verdana" pitchFamily="34" charset="0"/>
                <a:cs typeface="Times New Roman" pitchFamily="18" charset="0"/>
              </a:rPr>
              <a:t>sistema é causal 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se a saída, em qualquer tempo, depende dos valores da entrada somente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no instante presente ou instantes presente e 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passados.</a:t>
            </a: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Também é chamado </a:t>
            </a:r>
            <a:r>
              <a:rPr lang="pt-BR" altLang="pt-BR" sz="1800" b="1" dirty="0">
                <a:latin typeface="Verdana" pitchFamily="34" charset="0"/>
                <a:cs typeface="Times New Roman" pitchFamily="18" charset="0"/>
              </a:rPr>
              <a:t>não antecipativo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, pois a saída do sistema não antecipa valores futuros da entrada.</a:t>
            </a: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Exemplo de sistemas causais: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F695-E02F-4D85-8A0F-45A96140BB39}" type="slidenum">
              <a:rPr lang="pt-BR" altLang="pt-BR"/>
              <a:pPr>
                <a:defRPr/>
              </a:pPr>
              <a:t>20</a:t>
            </a:fld>
            <a:endParaRPr lang="pt-BR" altLang="pt-BR"/>
          </a:p>
        </p:txBody>
      </p:sp>
      <p:sp>
        <p:nvSpPr>
          <p:cNvPr id="11272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  <p:graphicFrame>
        <p:nvGraphicFramePr>
          <p:cNvPr id="11266" name="Objeto 5"/>
          <p:cNvGraphicFramePr>
            <a:graphicFrameLocks noChangeAspect="1"/>
          </p:cNvGraphicFramePr>
          <p:nvPr/>
        </p:nvGraphicFramePr>
        <p:xfrm>
          <a:off x="4859338" y="4365625"/>
          <a:ext cx="3598862" cy="1655763"/>
        </p:xfrm>
        <a:graphic>
          <a:graphicData uri="http://schemas.openxmlformats.org/presentationml/2006/ole">
            <p:oleObj spid="_x0000_s11362" name="Image" r:id="rId4" imgW="5980952" imgH="2260317" progId="">
              <p:embed/>
            </p:oleObj>
          </a:graphicData>
        </a:graphic>
      </p:graphicFrame>
      <p:graphicFrame>
        <p:nvGraphicFramePr>
          <p:cNvPr id="11267" name="Objeto 8"/>
          <p:cNvGraphicFramePr>
            <a:graphicFrameLocks noChangeAspect="1"/>
          </p:cNvGraphicFramePr>
          <p:nvPr/>
        </p:nvGraphicFramePr>
        <p:xfrm>
          <a:off x="1074738" y="4149725"/>
          <a:ext cx="3784600" cy="1981200"/>
        </p:xfrm>
        <a:graphic>
          <a:graphicData uri="http://schemas.openxmlformats.org/presentationml/2006/ole">
            <p:oleObj spid="_x0000_s11363" name="Image" r:id="rId5" imgW="3784127" imgH="198095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 bwMode="auto">
          <a:xfrm>
            <a:off x="1322388" y="1800225"/>
            <a:ext cx="7053262" cy="9572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45243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Sistemas causais e causalidade: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Um </a:t>
            </a:r>
            <a:r>
              <a:rPr lang="pt-BR" altLang="pt-BR" sz="1800" b="1" dirty="0" smtClean="0">
                <a:latin typeface="Verdana" pitchFamily="34" charset="0"/>
                <a:cs typeface="Times New Roman" pitchFamily="18" charset="0"/>
              </a:rPr>
              <a:t>sistema é causal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se a saída, em qualquer tempo, depende dos valores da entrada somente no instante presente ou instantes presente e passados.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Também é chamado </a:t>
            </a: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não antecipativo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, pois a saída do sistema não antecipa valores futuros da entrada.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Exemplo de sistemas não causais: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r>
              <a:rPr lang="pt-BR" altLang="pt-BR" sz="1800" i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 = </a:t>
            </a:r>
            <a:r>
              <a:rPr lang="pt-BR" altLang="pt-BR" sz="1800" i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[n]-</a:t>
            </a:r>
            <a:r>
              <a:rPr lang="pt-BR" altLang="pt-BR" sz="1800" i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[n+1],       </a:t>
            </a:r>
            <a:r>
              <a:rPr lang="pt-BR" altLang="pt-BR" sz="1800" i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 = </a:t>
            </a:r>
            <a:r>
              <a:rPr lang="pt-BR" altLang="pt-BR" sz="1800" i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(t+1).</a:t>
            </a:r>
          </a:p>
          <a:p>
            <a:pPr marL="457200" lvl="1" indent="0" algn="just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Todos os sistemas sem memória são causais?</a:t>
            </a: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65A752-18CA-42FA-AF47-0F009569A7D2}" type="slidenum">
              <a:rPr lang="pt-BR" altLang="pt-BR"/>
              <a:pPr>
                <a:defRPr/>
              </a:pPr>
              <a:t>21</a:t>
            </a:fld>
            <a:endParaRPr lang="pt-BR" altLang="pt-BR"/>
          </a:p>
        </p:txBody>
      </p:sp>
      <p:sp>
        <p:nvSpPr>
          <p:cNvPr id="13619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 bwMode="auto">
          <a:xfrm>
            <a:off x="1322388" y="1800225"/>
            <a:ext cx="7053262" cy="9572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53553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Sistemas causais e causalidade: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Um </a:t>
            </a:r>
            <a:r>
              <a:rPr lang="pt-BR" altLang="pt-BR" sz="1800" b="1" dirty="0" smtClean="0">
                <a:latin typeface="Verdana" pitchFamily="34" charset="0"/>
                <a:cs typeface="Times New Roman" pitchFamily="18" charset="0"/>
              </a:rPr>
              <a:t>sistema é causal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se a saída, em qualquer tempo, depende dos valores da entrada somente no instante presente ou instantes presente e passados.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Também é chamado </a:t>
            </a: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não antecipativo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, pois a saída do sistema não antecipa valores futuros da entrada.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Exemplo de sistemas não causais: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r>
              <a:rPr lang="pt-BR" altLang="pt-BR" sz="1800" i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 = </a:t>
            </a:r>
            <a:r>
              <a:rPr lang="pt-BR" altLang="pt-BR" sz="1800" i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[n]-</a:t>
            </a:r>
            <a:r>
              <a:rPr lang="pt-BR" altLang="pt-BR" sz="1800" i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[n+1],       </a:t>
            </a:r>
            <a:r>
              <a:rPr lang="pt-BR" altLang="pt-BR" sz="1800" i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 = </a:t>
            </a:r>
            <a:r>
              <a:rPr lang="pt-BR" altLang="pt-BR" sz="1800" i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(t+1).</a:t>
            </a:r>
          </a:p>
          <a:p>
            <a:pPr marL="457200" lvl="1" indent="0" algn="just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Todos os sistemas sem memória são causais?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1200150" lvl="2" indent="-285750" algn="just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Sim, pois todos os sistemas sem memória respondem somente ao valor corrente da entrada.</a:t>
            </a: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8EBA2-0260-4DD2-BC98-EDE168ADB34B}" type="slidenum">
              <a:rPr lang="pt-BR" altLang="pt-BR"/>
              <a:pPr>
                <a:defRPr/>
              </a:pPr>
              <a:t>22</a:t>
            </a:fld>
            <a:endParaRPr lang="pt-BR" altLang="pt-BR"/>
          </a:p>
        </p:txBody>
      </p:sp>
      <p:sp>
        <p:nvSpPr>
          <p:cNvPr id="137222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230832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Sistemas causais e causalidade: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Sistemas causais são de grande importância, mas não são os únicos com significância prática.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 causalidade nem sempre é uma restrição essencial em aplicações nas quais a variável independente não é o tempo. Exemplo?</a:t>
            </a: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F2A6E-B2D9-45AF-96C5-C9C368E26F2B}" type="slidenum">
              <a:rPr lang="pt-BR" altLang="pt-BR"/>
              <a:pPr>
                <a:defRPr/>
              </a:pPr>
              <a:t>23</a:t>
            </a:fld>
            <a:endParaRPr lang="pt-BR" altLang="pt-BR"/>
          </a:p>
        </p:txBody>
      </p:sp>
      <p:sp>
        <p:nvSpPr>
          <p:cNvPr id="13824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452431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Sistemas causais e causalidade: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Sistemas causais são de grande importância, mas não são os únicos com significância prática.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 causalidade nem sempre é uma restrição essencial em aplicações nas quais a variável independente não é o tempo, como processamento de imagens.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Além disso, quando processamos dados que foram previamente gravados, não estamos limitados ao processamento causal. Exemplo?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F2A6E-B2D9-45AF-96C5-C9C368E26F2B}" type="slidenum">
              <a:rPr lang="pt-BR" altLang="pt-BR"/>
              <a:pPr>
                <a:defRPr/>
              </a:pPr>
              <a:t>24</a:t>
            </a:fld>
            <a:endParaRPr lang="pt-BR" altLang="pt-BR"/>
          </a:p>
        </p:txBody>
      </p:sp>
      <p:sp>
        <p:nvSpPr>
          <p:cNvPr id="13824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480131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Sistemas causais e causalidade: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Sistemas causais são de grande importância, mas não são os únicos com significância prática.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 causalidade nem sempre é uma restrição essencial em aplicações nas quais a variável independente não é o tempo, como processamento de imagens.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Além disso, quando processamos dados que foram previamente gravados, não estamos limitados ao processamento causal. Exemplos são sinais de voz, meteorológicos, áudio, vídeo, entre outros.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F2A6E-B2D9-45AF-96C5-C9C368E26F2B}" type="slidenum">
              <a:rPr lang="pt-BR" altLang="pt-BR"/>
              <a:pPr>
                <a:defRPr/>
              </a:pPr>
              <a:t>25</a:t>
            </a:fld>
            <a:endParaRPr lang="pt-BR" altLang="pt-BR"/>
          </a:p>
        </p:txBody>
      </p:sp>
      <p:sp>
        <p:nvSpPr>
          <p:cNvPr id="13824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to 6"/>
          <p:cNvGraphicFramePr>
            <a:graphicFrameLocks noChangeAspect="1"/>
          </p:cNvGraphicFramePr>
          <p:nvPr/>
        </p:nvGraphicFramePr>
        <p:xfrm>
          <a:off x="1516169" y="2794767"/>
          <a:ext cx="6556293" cy="3429024"/>
        </p:xfrm>
        <a:graphic>
          <a:graphicData uri="http://schemas.openxmlformats.org/presentationml/2006/ole">
            <p:oleObj spid="_x0000_s12337" name="Image" r:id="rId4" imgW="13307937" imgH="6958730" progId="">
              <p:embed/>
            </p:oleObj>
          </a:graphicData>
        </a:graphic>
      </p:graphicFrame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2586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Sistemas causais e causalidade: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Exemplo de processamento não causal: análise histórica do mercado de ações e estudos demográficos.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F93E5-3083-4B3F-B2E0-A616A0C6F8F9}" type="slidenum">
              <a:rPr lang="pt-BR" altLang="pt-BR"/>
              <a:pPr>
                <a:defRPr/>
              </a:pPr>
              <a:t>26</a:t>
            </a:fld>
            <a:endParaRPr lang="pt-BR" altLang="pt-BR"/>
          </a:p>
        </p:txBody>
      </p:sp>
      <p:sp>
        <p:nvSpPr>
          <p:cNvPr id="12294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12295" name="Imagem 8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9124" y="3381375"/>
            <a:ext cx="2428892" cy="55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3140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Sistemas causais e causalidade: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Ao verificar a causalidade de um sistema, é importante observar cuidadosamente a relação entrada-saída.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Por exemplo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y[n] = x[-n] é causal?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1E611-6798-48E6-9E8F-E0344A651708}" type="slidenum">
              <a:rPr lang="pt-BR" altLang="pt-BR"/>
              <a:pPr>
                <a:defRPr/>
              </a:pPr>
              <a:t>27</a:t>
            </a:fld>
            <a:endParaRPr lang="pt-BR" altLang="pt-BR"/>
          </a:p>
        </p:txBody>
      </p:sp>
      <p:sp>
        <p:nvSpPr>
          <p:cNvPr id="13926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31393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Sistemas causais e causalidade: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Ao verificar a causalidade de um sistema, é importante observar cuidadosamente a relação entrada-saída.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Por exemplo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y[n] = x[-n] é causal?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Para n=n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positivo, y[n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] depende apenas de     x[-n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]. Como -n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é negativo, concluímos que -n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é passado de n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e, portanto, o sistema seria causal.</a:t>
            </a: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A7C4B-2806-4DA7-A744-D97EAD41C880}" type="slidenum">
              <a:rPr lang="pt-BR" altLang="pt-BR"/>
              <a:pPr>
                <a:defRPr/>
              </a:pPr>
              <a:t>28</a:t>
            </a:fld>
            <a:endParaRPr lang="pt-BR" altLang="pt-BR"/>
          </a:p>
        </p:txBody>
      </p:sp>
      <p:sp>
        <p:nvSpPr>
          <p:cNvPr id="14029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483209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Sistemas causais e causalidade: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Ao verificar a causalidade de um sistema, é importante observar cuidadosamente a relação entrada-saída.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Por exemplo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y[n] = x[-n] é causal?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Para n=n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positivo, y[n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] depende apenas de     x[-n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]. Como -n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é negativo, concluímos que -n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é passado de n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e, portanto, o sistema seria causal.</a:t>
            </a:r>
          </a:p>
          <a:p>
            <a:pPr lvl="2" algn="just" eaLnBrk="1" hangingPunct="1">
              <a:buFont typeface="Wingdings" panose="05000000000000000000" pitchFamily="2" charset="2"/>
              <a:buChar char="Ø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Mas e se n &lt; 0? </a:t>
            </a:r>
          </a:p>
          <a:p>
            <a:pPr lvl="2" algn="just" eaLnBrk="1" hangingPunct="1">
              <a:defRPr/>
            </a:pPr>
            <a:endParaRPr lang="pt-BR" altLang="pt-BR" sz="14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3" algn="just" eaLnBrk="1" hangingPunct="1">
              <a:buFont typeface="Courier New" pitchFamily="49" charset="0"/>
              <a:buChar char="o"/>
              <a:defRPr/>
            </a:pPr>
            <a:r>
              <a:rPr lang="pt-BR" altLang="pt-BR" sz="14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Se, por exemplo, n = -4, temos y[-4] = x[4], de modo que a saída no passado (em -4), depende do futuro (em 4).</a:t>
            </a:r>
          </a:p>
          <a:p>
            <a:pPr lvl="2" algn="just" eaLnBrk="1" hangingPunct="1">
              <a:buFont typeface="Wingdings" panose="05000000000000000000" pitchFamily="2" charset="2"/>
              <a:buChar char="Ø"/>
              <a:defRPr/>
            </a:pPr>
            <a:endParaRPr lang="pt-BR" altLang="pt-BR" sz="14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Conclusão: o sistema não é causal.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03535-7827-46D8-A5B4-7D46162F7C62}" type="slidenum">
              <a:rPr lang="pt-BR" altLang="pt-BR"/>
              <a:pPr>
                <a:defRPr/>
              </a:pPr>
              <a:t>29</a:t>
            </a:fld>
            <a:endParaRPr lang="pt-BR" altLang="pt-BR"/>
          </a:p>
        </p:txBody>
      </p:sp>
      <p:sp>
        <p:nvSpPr>
          <p:cNvPr id="14131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Sistemas físicos são uma interconexão de componentes, dispositivos ou subsistemas.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i="1" dirty="0">
                <a:latin typeface="Verdana" pitchFamily="34" charset="0"/>
                <a:cs typeface="Times New Roman" pitchFamily="18" charset="0"/>
              </a:rPr>
              <a:t> Sistema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: processo em que os sinais de entrada são transformados ou induzem o sistema a responder de alguma forma, resultando em sinais de saída.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Contextos: comunicações, processamento de sinais, motores eletromecânicos, veículos automotores e plantas de processamento químico.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3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</a:t>
            </a:r>
            <a:r>
              <a:rPr lang="pt-BR" altLang="pt-BR" sz="1800" b="1" dirty="0">
                <a:latin typeface="Verdana" pitchFamily="34" charset="0"/>
              </a:rPr>
              <a:t>Sistemas de Tempo Contínuo e de Tempo Discreto</a:t>
            </a:r>
          </a:p>
        </p:txBody>
      </p:sp>
      <p:pic>
        <p:nvPicPr>
          <p:cNvPr id="1228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9725" y="4292600"/>
            <a:ext cx="3446463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7" name="CaixaDeTexto 3"/>
          <p:cNvSpPr txBox="1">
            <a:spLocks noChangeArrowheads="1"/>
          </p:cNvSpPr>
          <p:nvPr/>
        </p:nvSpPr>
        <p:spPr bwMode="auto">
          <a:xfrm>
            <a:off x="2382838" y="4821238"/>
            <a:ext cx="993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1800">
                <a:latin typeface="Arial" charset="0"/>
                <a:cs typeface="Arial" charset="0"/>
              </a:rPr>
              <a:t>Entrada</a:t>
            </a:r>
          </a:p>
        </p:txBody>
      </p:sp>
      <p:sp>
        <p:nvSpPr>
          <p:cNvPr id="122888" name="CaixaDeTexto 10"/>
          <p:cNvSpPr txBox="1">
            <a:spLocks noChangeArrowheads="1"/>
          </p:cNvSpPr>
          <p:nvPr/>
        </p:nvSpPr>
        <p:spPr bwMode="auto">
          <a:xfrm>
            <a:off x="5913438" y="4821238"/>
            <a:ext cx="825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1800">
                <a:latin typeface="Verdana" pitchFamily="34" charset="0"/>
                <a:ea typeface="Verdana" pitchFamily="34" charset="0"/>
                <a:cs typeface="Verdana" pitchFamily="34" charset="0"/>
              </a:rPr>
              <a:t>Saída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3416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Sistemas causais e causalidade: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Ao verificar a causalidade de um sistema, é importante observar cuidadosamente a relação entrada-saída.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Outro exemplo: y(t) = x(t)cos(t+1) é causal?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283F-0768-4CB9-A85F-FB0851594C80}" type="slidenum">
              <a:rPr lang="pt-BR" altLang="pt-BR"/>
              <a:pPr>
                <a:defRPr/>
              </a:pPr>
              <a:t>30</a:t>
            </a:fld>
            <a:endParaRPr lang="pt-BR" altLang="pt-BR"/>
          </a:p>
        </p:txBody>
      </p:sp>
      <p:sp>
        <p:nvSpPr>
          <p:cNvPr id="14234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Sistemas causais e causalidade: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Ao verificar a causalidade de um sistema, é importante observar cuidadosamente a relação entrada-saída.</a:t>
            </a: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Outro exemplo: y(t) = x(t)</a:t>
            </a:r>
            <a:r>
              <a:rPr lang="pt-BR" altLang="pt-BR" sz="1800" dirty="0" err="1">
                <a:latin typeface="Verdana" pitchFamily="34" charset="0"/>
                <a:cs typeface="Times New Roman" pitchFamily="18" charset="0"/>
              </a:rPr>
              <a:t>cos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(t+1) é causal?</a:t>
            </a: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A saída y(t) do sistema é igual a entrada naquele mesmo instante, multiplica por um número que varia com o tempo, ou seja, y(t) =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x(t)N(t).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N(t) é o número que varia com o tempo e x(t) é a entrada.</a:t>
            </a: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Portanto, apenas o valor atual da entrada influencia o valor da saída, ou seja, o sistema é causal (e sem memória).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DEDCE-6411-4B0F-A6B0-FEAD32EB297D}" type="slidenum">
              <a:rPr lang="pt-BR" altLang="pt-BR"/>
              <a:pPr>
                <a:defRPr/>
              </a:pPr>
              <a:t>31</a:t>
            </a:fld>
            <a:endParaRPr lang="pt-BR" altLang="pt-BR"/>
          </a:p>
        </p:txBody>
      </p:sp>
      <p:sp>
        <p:nvSpPr>
          <p:cNvPr id="14336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 bwMode="auto">
          <a:xfrm>
            <a:off x="1417638" y="1700213"/>
            <a:ext cx="7054850" cy="10985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44387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Sistemas estáveis e estabilidade: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Informalmente, um </a:t>
            </a:r>
            <a:r>
              <a:rPr lang="pt-BR" altLang="pt-BR" sz="1800" b="1" dirty="0">
                <a:latin typeface="Verdana" pitchFamily="34" charset="0"/>
                <a:cs typeface="Times New Roman" pitchFamily="18" charset="0"/>
              </a:rPr>
              <a:t>sistema estável 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é aquele em que pequenas entradas levam a respostas que não são divergentes.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B8792-538A-482B-98AC-608981331F34}" type="slidenum">
              <a:rPr lang="pt-BR" altLang="pt-BR"/>
              <a:pPr>
                <a:defRPr/>
              </a:pPr>
              <a:t>32</a:t>
            </a:fld>
            <a:endParaRPr lang="pt-BR" altLang="pt-BR"/>
          </a:p>
        </p:txBody>
      </p:sp>
      <p:sp>
        <p:nvSpPr>
          <p:cNvPr id="14439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14439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0938" y="2924175"/>
            <a:ext cx="3527425" cy="327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1416050" y="3014660"/>
            <a:ext cx="3940175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pt-BR" altLang="pt-BR" sz="1600" dirty="0">
                <a:latin typeface="Verdana" panose="020B0604030504040204" pitchFamily="34" charset="0"/>
                <a:cs typeface="Times New Roman" panose="02020603050405020304" pitchFamily="18" charset="0"/>
              </a:rPr>
              <a:t>Exemplos de sistemas instáveis:</a:t>
            </a:r>
          </a:p>
          <a:p>
            <a:pPr algn="just" eaLnBrk="1" hangingPunct="1">
              <a:defRPr/>
            </a:pPr>
            <a:endParaRPr lang="pt-BR" altLang="pt-BR" sz="16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6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Reações </a:t>
            </a:r>
            <a:r>
              <a:rPr lang="pt-BR" altLang="pt-BR" sz="1600" dirty="0">
                <a:latin typeface="Verdana" panose="020B0604030504040204" pitchFamily="34" charset="0"/>
                <a:cs typeface="Times New Roman" panose="02020603050405020304" pitchFamily="18" charset="0"/>
              </a:rPr>
              <a:t>em cadeia</a:t>
            </a:r>
            <a:r>
              <a:rPr lang="pt-BR" altLang="pt-BR" sz="16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6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600" dirty="0">
                <a:latin typeface="Verdana" panose="020B0604030504040204" pitchFamily="34" charset="0"/>
                <a:cs typeface="Times New Roman" panose="02020603050405020304" pitchFamily="18" charset="0"/>
              </a:rPr>
              <a:t>Crescimento populacional com distribuição de suprimentos ilimitada e nenhum predador</a:t>
            </a:r>
            <a:r>
              <a:rPr lang="pt-BR" altLang="pt-BR" sz="16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6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600" dirty="0">
                <a:latin typeface="Verdana" panose="020B0604030504040204" pitchFamily="34" charset="0"/>
                <a:cs typeface="Times New Roman" panose="02020603050405020304" pitchFamily="18" charset="0"/>
              </a:rPr>
              <a:t>Balanço bancário, com um depósito inicial, juros e nenhuma retirada.</a:t>
            </a:r>
          </a:p>
          <a:p>
            <a:pPr algn="just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0938" y="2924175"/>
            <a:ext cx="3527425" cy="327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 bwMode="auto">
          <a:xfrm>
            <a:off x="1417638" y="1700213"/>
            <a:ext cx="7054850" cy="10985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45411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Sistemas estáveis e estabilidade: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Informalmente, um </a:t>
            </a:r>
            <a:r>
              <a:rPr lang="pt-BR" altLang="pt-BR" sz="1800" b="1" dirty="0">
                <a:latin typeface="Verdana" pitchFamily="34" charset="0"/>
                <a:cs typeface="Times New Roman" pitchFamily="18" charset="0"/>
              </a:rPr>
              <a:t>sistema estável 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é aquele em que pequenas entradas levam a respostas que não são divergentes.</a:t>
            </a: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BFC7A8-FDF3-4F96-9FD1-1E93C939486E}" type="slidenum">
              <a:rPr lang="pt-BR" altLang="pt-BR"/>
              <a:pPr>
                <a:defRPr/>
              </a:pPr>
              <a:t>33</a:t>
            </a:fld>
            <a:endParaRPr lang="pt-BR" altLang="pt-BR"/>
          </a:p>
        </p:txBody>
      </p:sp>
      <p:sp>
        <p:nvSpPr>
          <p:cNvPr id="145414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11" name="Retângulo 8"/>
          <p:cNvSpPr>
            <a:spLocks noChangeArrowheads="1"/>
          </p:cNvSpPr>
          <p:nvPr/>
        </p:nvSpPr>
        <p:spPr bwMode="auto">
          <a:xfrm>
            <a:off x="1417638" y="3000372"/>
            <a:ext cx="32972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pt-BR" altLang="pt-BR" sz="1600" dirty="0" smtClean="0">
                <a:latin typeface="Verdana" pitchFamily="34" charset="0"/>
                <a:cs typeface="Times New Roman" pitchFamily="18" charset="0"/>
              </a:rPr>
              <a:t>A </a:t>
            </a:r>
            <a:r>
              <a:rPr lang="pt-BR" altLang="pt-BR" sz="1600" dirty="0">
                <a:latin typeface="Verdana" pitchFamily="34" charset="0"/>
                <a:cs typeface="Times New Roman" pitchFamily="18" charset="0"/>
              </a:rPr>
              <a:t>estabilidade dos sistemas físicos geralmente resulta da presença de mecanismos que dissipam energia</a:t>
            </a:r>
            <a:r>
              <a:rPr lang="pt-BR" altLang="pt-BR" sz="1600" dirty="0" smtClean="0">
                <a:latin typeface="Verdana" pitchFamily="34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to 5"/>
          <p:cNvGraphicFramePr>
            <a:graphicFrameLocks noChangeAspect="1"/>
          </p:cNvGraphicFramePr>
          <p:nvPr/>
        </p:nvGraphicFramePr>
        <p:xfrm>
          <a:off x="3360738" y="4829194"/>
          <a:ext cx="3011487" cy="1385888"/>
        </p:xfrm>
        <a:graphic>
          <a:graphicData uri="http://schemas.openxmlformats.org/presentationml/2006/ole">
            <p:oleObj spid="_x0000_s13362" name="Image" r:id="rId4" imgW="5980952" imgH="2260317" progId="">
              <p:embed/>
            </p:oleObj>
          </a:graphicData>
        </a:graphic>
      </p:graphicFrame>
      <p:sp>
        <p:nvSpPr>
          <p:cNvPr id="6" name="Retângulo 5"/>
          <p:cNvSpPr/>
          <p:nvPr/>
        </p:nvSpPr>
        <p:spPr bwMode="auto">
          <a:xfrm>
            <a:off x="1417638" y="1700213"/>
            <a:ext cx="7054850" cy="13684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3316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Sistemas estáveis e estabilidade: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Mais formalmente, se a entrada de um sistema é limitada, isto é, seu módulo não cresce sem limites, então a saída também deve ser limitada e, portanto, não divergir.</a:t>
            </a: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Essa é a definição de estabilidade que vamos utilizar a partir de agora.</a:t>
            </a: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Por exemplo, considere a força f(t) = F aplicada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a um 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automóvel, inicialmente em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repouso, de acordo com o modelo a seguir.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5A0822-2C6F-4959-A933-BD59B5FF1593}" type="slidenum">
              <a:rPr lang="pt-BR" altLang="pt-BR"/>
              <a:pPr>
                <a:defRPr/>
              </a:pPr>
              <a:t>34</a:t>
            </a:fld>
            <a:endParaRPr lang="pt-BR" altLang="pt-BR"/>
          </a:p>
        </p:txBody>
      </p:sp>
      <p:sp>
        <p:nvSpPr>
          <p:cNvPr id="133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412420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Sistemas estáveis e estabilidade: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Sabemos da 2ª lei de Newton que F = m</a:t>
            </a:r>
            <a:r>
              <a:rPr lang="el-GR" altLang="pt-BR" sz="2000" dirty="0" smtClean="0">
                <a:cs typeface="Times New Roman" panose="02020603050405020304" pitchFamily="18" charset="0"/>
              </a:rPr>
              <a:t>α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Se m denota a massa do automóvel, f(t) a força de entrada aplicada ao automóvel, </a:t>
            </a:r>
            <a:r>
              <a:rPr lang="el-G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ρ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v(t) a força de resistência devida ao atrito e </a:t>
            </a:r>
            <a:r>
              <a:rPr lang="el-GR" altLang="pt-BR" sz="2000" dirty="0">
                <a:cs typeface="Times New Roman" panose="02020603050405020304" pitchFamily="18" charset="0"/>
              </a:rPr>
              <a:t>α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a aceleração resultante, então: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l-GR" altLang="pt-BR" sz="2000" dirty="0" smtClean="0">
                <a:cs typeface="Times New Roman" panose="02020603050405020304" pitchFamily="18" charset="0"/>
              </a:rPr>
              <a:t>α</a:t>
            </a:r>
            <a:r>
              <a:rPr lang="pt-BR" altLang="pt-BR" sz="2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= f(t)-</a:t>
            </a:r>
            <a:r>
              <a:rPr lang="el-G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ρ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v(t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 lvl="1" indent="0" algn="ctr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l-GR" altLang="pt-BR" sz="2000" dirty="0" smtClean="0">
                <a:cs typeface="Times New Roman" panose="02020603050405020304" pitchFamily="18" charset="0"/>
              </a:rPr>
              <a:t>α</a:t>
            </a:r>
            <a:r>
              <a:rPr lang="pt-BR" altLang="pt-BR" sz="1800" dirty="0" smtClean="0">
                <a:cs typeface="Times New Roman" panose="02020603050405020304" pitchFamily="18" charset="0"/>
              </a:rPr>
              <a:t> + </a:t>
            </a:r>
            <a:r>
              <a:rPr lang="el-G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ρ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v(t)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= f(t)</a:t>
            </a:r>
          </a:p>
          <a:p>
            <a:pPr marL="457200" lvl="1" indent="0" algn="ctr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r>
              <a:rPr lang="el-GR" altLang="pt-BR" sz="1800" dirty="0" smtClean="0">
                <a:cs typeface="Times New Roman" panose="02020603050405020304" pitchFamily="18" charset="0"/>
              </a:rPr>
              <a:t>α</a:t>
            </a:r>
            <a:r>
              <a:rPr lang="pt-BR" altLang="pt-BR" sz="1800" dirty="0" smtClean="0">
                <a:cs typeface="Times New Roman" panose="02020603050405020304" pitchFamily="18" charset="0"/>
              </a:rPr>
              <a:t> </a:t>
            </a:r>
            <a:r>
              <a:rPr lang="pt-BR" altLang="pt-BR" sz="1800" dirty="0">
                <a:cs typeface="Times New Roman" panose="02020603050405020304" pitchFamily="18" charset="0"/>
              </a:rPr>
              <a:t>+ </a:t>
            </a:r>
            <a:r>
              <a:rPr lang="el-G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ρ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v(t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)/m=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f(t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)/m</a:t>
            </a: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E16BB-71AE-4C40-BDFE-FB35F987FA9A}" type="slidenum">
              <a:rPr lang="pt-BR" altLang="pt-BR"/>
              <a:pPr>
                <a:defRPr/>
              </a:pPr>
              <a:t>35</a:t>
            </a:fld>
            <a:endParaRPr lang="pt-BR" altLang="pt-BR"/>
          </a:p>
        </p:txBody>
      </p:sp>
      <p:sp>
        <p:nvSpPr>
          <p:cNvPr id="14643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412420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Sistemas estáveis e estabilidade: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Sabemos da 2ª lei de Newton que F = m</a:t>
            </a:r>
            <a:r>
              <a:rPr lang="el-GR" altLang="pt-BR" sz="2000" dirty="0" smtClean="0">
                <a:cs typeface="Times New Roman" panose="02020603050405020304" pitchFamily="18" charset="0"/>
              </a:rPr>
              <a:t>α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Se m denota a massa do automóvel, f(t) a força de entrada aplicada ao automóvel, </a:t>
            </a:r>
            <a:r>
              <a:rPr lang="el-G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ρ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v(t) a força de resistência devida ao atrito e </a:t>
            </a:r>
            <a:r>
              <a:rPr lang="el-GR" altLang="pt-BR" sz="2000" dirty="0">
                <a:cs typeface="Times New Roman" panose="02020603050405020304" pitchFamily="18" charset="0"/>
              </a:rPr>
              <a:t>α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a aceleração resultante, então: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l-GR" altLang="pt-BR" sz="2000" dirty="0" smtClean="0">
                <a:cs typeface="Times New Roman" panose="02020603050405020304" pitchFamily="18" charset="0"/>
              </a:rPr>
              <a:t>α</a:t>
            </a:r>
            <a:r>
              <a:rPr lang="pt-BR" altLang="pt-BR" sz="2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= f(t)-</a:t>
            </a:r>
            <a:r>
              <a:rPr lang="el-G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ρ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v(t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 lvl="1" indent="0" algn="ctr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l-GR" altLang="pt-BR" sz="2000" dirty="0" smtClean="0">
                <a:cs typeface="Times New Roman" panose="02020603050405020304" pitchFamily="18" charset="0"/>
              </a:rPr>
              <a:t>α</a:t>
            </a:r>
            <a:r>
              <a:rPr lang="pt-BR" altLang="pt-BR" sz="1800" dirty="0" smtClean="0">
                <a:cs typeface="Times New Roman" panose="02020603050405020304" pitchFamily="18" charset="0"/>
              </a:rPr>
              <a:t> + </a:t>
            </a:r>
            <a:r>
              <a:rPr lang="el-G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ρ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v(t)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= f(t)</a:t>
            </a:r>
          </a:p>
          <a:p>
            <a:pPr marL="457200" lvl="1" indent="0" algn="ctr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r>
              <a:rPr lang="el-GR" altLang="pt-BR" sz="1800" dirty="0" smtClean="0">
                <a:cs typeface="Times New Roman" panose="02020603050405020304" pitchFamily="18" charset="0"/>
              </a:rPr>
              <a:t>α</a:t>
            </a:r>
            <a:r>
              <a:rPr lang="pt-BR" altLang="pt-BR" sz="1800" dirty="0" smtClean="0">
                <a:cs typeface="Times New Roman" panose="02020603050405020304" pitchFamily="18" charset="0"/>
              </a:rPr>
              <a:t> </a:t>
            </a:r>
            <a:r>
              <a:rPr lang="pt-BR" altLang="pt-BR" sz="1800" dirty="0">
                <a:cs typeface="Times New Roman" panose="02020603050405020304" pitchFamily="18" charset="0"/>
              </a:rPr>
              <a:t>+ </a:t>
            </a:r>
            <a:r>
              <a:rPr lang="el-G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ρ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v(t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)/m=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f(t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)/m</a:t>
            </a: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E16BB-71AE-4C40-BDFE-FB35F987FA9A}" type="slidenum">
              <a:rPr lang="pt-BR" altLang="pt-BR"/>
              <a:pPr>
                <a:defRPr/>
              </a:pPr>
              <a:t>36</a:t>
            </a:fld>
            <a:endParaRPr lang="pt-BR" altLang="pt-BR"/>
          </a:p>
        </p:txBody>
      </p:sp>
      <p:sp>
        <p:nvSpPr>
          <p:cNvPr id="14643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146438" name="Imagem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9313" y="5418138"/>
            <a:ext cx="275272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2586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Sistemas estáveis e estabilidade: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 velocidade do carro irá aumentar, </a:t>
            </a: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mas não sem limites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, pois a força de retardo por atrito também aumenta com a velocidade.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velocidade do carro vai aumentar até que a força de atrito entre em equilíbrio com a força aplicada:</a:t>
            </a:r>
          </a:p>
          <a:p>
            <a:pPr marL="457200" lvl="1" indent="0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37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147462" name="Imagem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5400" y="4464050"/>
            <a:ext cx="1471613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63" name="Imagem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6308" y="5373216"/>
            <a:ext cx="1079748" cy="741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64" name="Imagem 9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1802" y="3643314"/>
            <a:ext cx="2997210" cy="72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31393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Sistemas estáveis e estabilidade: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Como outro exemplo, considere: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Se para todo valor de n o módulo da entrada é limitado por um número B, qual é o maior valor possível para o módulo de y[n] ?</a:t>
            </a:r>
          </a:p>
          <a:p>
            <a:pPr marL="457200" lvl="1" indent="0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38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1631" y="2345112"/>
            <a:ext cx="3302413" cy="75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480131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Sistemas estáveis e estabilidade: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Como outro exemplo, considere: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Se para todo valor de n o módulo da entrada é limitado por um número B, então o maior valor possível para o módulo de y[n] também é B.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Portanto, y[n] é limitado e o sistema é estável.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Um exemplo de sistema não estável é o acumulador abaixo:</a:t>
            </a:r>
          </a:p>
          <a:p>
            <a:pPr marL="457200" lvl="1" indent="0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                                                   .</a:t>
            </a:r>
          </a:p>
          <a:p>
            <a:pPr marL="457200" lvl="1" indent="0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39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1631" y="2345112"/>
            <a:ext cx="3302413" cy="75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2864" y="5219248"/>
            <a:ext cx="1810822" cy="73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731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i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Exemplos: Processamento de Imagens, remoção de ruído em imagens.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       </a:t>
            </a:r>
            <a:r>
              <a:rPr lang="pt-BR" sz="1800" dirty="0" smtClean="0">
                <a:latin typeface="Verdana" pitchFamily="34" charset="0"/>
                <a:cs typeface="Times New Roman" pitchFamily="18" charset="0"/>
                <a:sym typeface="Wingdings" pitchFamily="2" charset="2"/>
              </a:rPr>
              <a:t>Original              Filtro de média       Filtro de mediana</a:t>
            </a: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D72C08-F405-43DD-A586-6540A4D7E4C6}" type="slidenum">
              <a:rPr lang="pt-BR" altLang="pt-BR"/>
              <a:pPr>
                <a:defRPr/>
              </a:pPr>
              <a:t>4</a:t>
            </a:fld>
            <a:endParaRPr lang="pt-BR" altLang="pt-BR"/>
          </a:p>
        </p:txBody>
      </p:sp>
      <p:sp>
        <p:nvSpPr>
          <p:cNvPr id="12390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1</a:t>
            </a:r>
            <a:r>
              <a:rPr lang="pt-BR" altLang="pt-BR" sz="1800" b="1" dirty="0" smtClean="0">
                <a:latin typeface="Verdana" pitchFamily="34" charset="0"/>
              </a:rPr>
              <a:t>. </a:t>
            </a:r>
            <a:r>
              <a:rPr lang="pt-BR" altLang="pt-BR" sz="1800" b="1" dirty="0">
                <a:latin typeface="Verdana" pitchFamily="34" charset="0"/>
              </a:rPr>
              <a:t>Sistemas de Tempo Contínuo e de Tempo Discreto</a:t>
            </a:r>
          </a:p>
        </p:txBody>
      </p:sp>
      <p:pic>
        <p:nvPicPr>
          <p:cNvPr id="1239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686050"/>
            <a:ext cx="7296150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397031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Sistemas estáveis e estabilidade: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Para verificarmos se um sistema é instável, basta procurar por uma entrada limitada </a:t>
            </a:r>
            <a:r>
              <a:rPr lang="pt-BR" altLang="pt-BR" sz="1800" i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específica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que leva a uma saída ilimitada.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Encontrar exemplos desse tipo permite-nos mostrar que os sistema é instável.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Se tal exemplo é difícil de encontrar, devemos verificar a estabilidade usando um método que não utiliza exemplos específicos.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Vamos ilustrar a seguir.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40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489364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Sistemas estáveis e estabilidade: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Vamos verificar a estabilidade de dois sistemas,</a:t>
            </a:r>
          </a:p>
          <a:p>
            <a:pPr lvl="1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ctr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S1: y(t) = </a:t>
            </a:r>
            <a:r>
              <a:rPr lang="pt-BR" altLang="pt-BR" sz="1800" dirty="0" err="1" smtClean="0">
                <a:latin typeface="Verdana" panose="020B0604030504040204" pitchFamily="34" charset="0"/>
                <a:cs typeface="Times New Roman" panose="02020603050405020304" pitchFamily="18" charset="0"/>
              </a:rPr>
              <a:t>tx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    e    S2:y(t) = e</a:t>
            </a:r>
            <a:r>
              <a:rPr lang="pt-BR" altLang="pt-BR" sz="1800" baseline="30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x(t)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ctr" eaLnBrk="1" hangingPunct="1">
              <a:defRPr/>
            </a:pPr>
            <a:endParaRPr lang="pt-BR" altLang="pt-BR" sz="1800" baseline="-250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Ao buscarmos um contraexemplo específico para refutar a estabilidade, podemos tentar entradas limitadas simples, como uma constante ou um degrau unitário.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Para S1, se x(t) = 1, y(t)=t, que é ilimitado. Ou seja, S1 é instável.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Para S2, que é estável, não é possível encontrar tal entrada. </a:t>
            </a:r>
          </a:p>
          <a:p>
            <a:pPr lvl="1" algn="ctr" eaLnBrk="1" hangingPunct="1">
              <a:defRPr/>
            </a:pPr>
            <a:endParaRPr lang="pt-BR" altLang="pt-BR" sz="1800" baseline="-250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41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480131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Sistemas estáveis e estabilidade:</a:t>
            </a:r>
          </a:p>
          <a:p>
            <a:pPr marL="457200" lvl="1" indent="0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Para S2, que é estável, não é possível encontrar tal entrada.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1200150" lvl="2" indent="-285750" algn="just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Especificamente, suponhamos que B seja um  número positivo arbitrário, e que x(t) seja um sinal arbitrário limitado por B; ou seja, não estamos supondo nada sobre x(t) a não ser que:</a:t>
            </a:r>
          </a:p>
          <a:p>
            <a:pPr marL="914400" lvl="2" indent="0" algn="just" eaLnBrk="1" hangingPunct="1">
              <a:defRPr/>
            </a:pPr>
            <a:endParaRPr lang="pt-BR" altLang="pt-BR" sz="9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914400" lvl="2" indent="0" algn="ctr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|x(t)|&lt;B       ou       -B&lt;x(t)&lt;+B</a:t>
            </a:r>
          </a:p>
          <a:p>
            <a:pPr marL="914400" lvl="2" indent="0" algn="ctr" eaLnBrk="1" hangingPunct="1">
              <a:defRPr/>
            </a:pPr>
            <a:endParaRPr lang="pt-BR" altLang="pt-BR" sz="9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914400" lvl="2" indent="0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  para todo t.</a:t>
            </a: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1200150" lvl="2" indent="-285750" algn="just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Então,  e</a:t>
            </a:r>
            <a:r>
              <a:rPr lang="pt-BR" altLang="pt-BR" sz="1800" baseline="30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-B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&lt;|y(t)|&lt;e</a:t>
            </a:r>
            <a:r>
              <a:rPr lang="pt-BR" altLang="pt-BR" sz="1800" baseline="30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+B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914400" lvl="2" indent="0" algn="ctr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 algn="just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Ou seja, se qualquer entrada x(t) é limitada por um número positivo B, y(t) também é limitado.</a:t>
            </a: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42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38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98931861"/>
              </p:ext>
            </p:extLst>
          </p:nvPr>
        </p:nvGraphicFramePr>
        <p:xfrm>
          <a:off x="3779912" y="3429000"/>
          <a:ext cx="2312989" cy="1210826"/>
        </p:xfrm>
        <a:graphic>
          <a:graphicData uri="http://schemas.openxmlformats.org/presentationml/2006/ole">
            <p:oleObj spid="_x0000_s14366" name="Image" r:id="rId4" imgW="3784127" imgH="1980952" progId="">
              <p:embed/>
            </p:oleObj>
          </a:graphicData>
        </a:graphic>
      </p:graphicFrame>
      <p:sp>
        <p:nvSpPr>
          <p:cNvPr id="8" name="Retângulo 7"/>
          <p:cNvSpPr/>
          <p:nvPr/>
        </p:nvSpPr>
        <p:spPr bwMode="auto">
          <a:xfrm>
            <a:off x="1427882" y="4780266"/>
            <a:ext cx="7054850" cy="13225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 bwMode="auto">
          <a:xfrm>
            <a:off x="1417638" y="1737583"/>
            <a:ext cx="7054850" cy="10899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480131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Invariância no tempo: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Um sistema é invariante no tempo se o comportamento e as características do sistema são fixos ao longo do tempo.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Exemplo: no circuito abaixo, R e C são constantes no decorrer do tempo.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Mais especificamente, um sistema é invariante no tempo se um deslocamento no tempo do sinal de entrada resulta em um deslocamento no tempo idêntico no sinal de saída.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43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29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286232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Invariância no tempo: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Ou seja, se y[n] é a saída de um sistema invariante no tempo e de tempo discreto quando x[n] é a entrada, então y[n-n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] é a saída quando x[n-n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] é aplicado.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No tempo contínuo, se y(t) é a saída para a entrada x(t), um sistema invariante no tempo terá y(t-t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 como saída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se a entrada for x(t-t</a:t>
            </a:r>
            <a:r>
              <a:rPr lang="pt-BR" altLang="pt-BR" sz="1800" baseline="-25000" dirty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44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  <p:grpSp>
        <p:nvGrpSpPr>
          <p:cNvPr id="28" name="Grupo 27"/>
          <p:cNvGrpSpPr/>
          <p:nvPr/>
        </p:nvGrpSpPr>
        <p:grpSpPr>
          <a:xfrm>
            <a:off x="2321512" y="4146628"/>
            <a:ext cx="4536504" cy="2068454"/>
            <a:chOff x="2699792" y="4096850"/>
            <a:chExt cx="4536504" cy="2068454"/>
          </a:xfrm>
        </p:grpSpPr>
        <p:cxnSp>
          <p:nvCxnSpPr>
            <p:cNvPr id="5" name="Conector de seta reta 4"/>
            <p:cNvCxnSpPr/>
            <p:nvPr/>
          </p:nvCxnSpPr>
          <p:spPr bwMode="auto">
            <a:xfrm flipV="1">
              <a:off x="3159535" y="4183122"/>
              <a:ext cx="0" cy="8840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Conector de seta reta 8"/>
            <p:cNvCxnSpPr/>
            <p:nvPr/>
          </p:nvCxnSpPr>
          <p:spPr bwMode="auto">
            <a:xfrm>
              <a:off x="2843808" y="4904215"/>
              <a:ext cx="136815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Forma livre 9"/>
            <p:cNvSpPr/>
            <p:nvPr/>
          </p:nvSpPr>
          <p:spPr bwMode="auto">
            <a:xfrm>
              <a:off x="3160532" y="4402189"/>
              <a:ext cx="998807" cy="499247"/>
            </a:xfrm>
            <a:custGeom>
              <a:avLst/>
              <a:gdLst>
                <a:gd name="connsiteX0" fmla="*/ 0 w 1892300"/>
                <a:gd name="connsiteY0" fmla="*/ 647710 h 661910"/>
                <a:gd name="connsiteX1" fmla="*/ 533400 w 1892300"/>
                <a:gd name="connsiteY1" fmla="*/ 10 h 661910"/>
                <a:gd name="connsiteX2" fmla="*/ 1104900 w 1892300"/>
                <a:gd name="connsiteY2" fmla="*/ 660410 h 661910"/>
                <a:gd name="connsiteX3" fmla="*/ 1562100 w 1892300"/>
                <a:gd name="connsiteY3" fmla="*/ 190510 h 661910"/>
                <a:gd name="connsiteX4" fmla="*/ 1892300 w 1892300"/>
                <a:gd name="connsiteY4" fmla="*/ 546110 h 66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2300" h="661910">
                  <a:moveTo>
                    <a:pt x="0" y="647710"/>
                  </a:moveTo>
                  <a:cubicBezTo>
                    <a:pt x="174625" y="322801"/>
                    <a:pt x="349250" y="-2107"/>
                    <a:pt x="533400" y="10"/>
                  </a:cubicBezTo>
                  <a:cubicBezTo>
                    <a:pt x="717550" y="2127"/>
                    <a:pt x="933450" y="628660"/>
                    <a:pt x="1104900" y="660410"/>
                  </a:cubicBezTo>
                  <a:cubicBezTo>
                    <a:pt x="1276350" y="692160"/>
                    <a:pt x="1430867" y="209560"/>
                    <a:pt x="1562100" y="190510"/>
                  </a:cubicBezTo>
                  <a:cubicBezTo>
                    <a:pt x="1693333" y="171460"/>
                    <a:pt x="1792816" y="358785"/>
                    <a:pt x="1892300" y="54611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Conector de seta reta 11"/>
            <p:cNvCxnSpPr/>
            <p:nvPr/>
          </p:nvCxnSpPr>
          <p:spPr bwMode="auto">
            <a:xfrm flipV="1">
              <a:off x="5976231" y="5137259"/>
              <a:ext cx="0" cy="8840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Conector de seta reta 12"/>
            <p:cNvCxnSpPr/>
            <p:nvPr/>
          </p:nvCxnSpPr>
          <p:spPr bwMode="auto">
            <a:xfrm>
              <a:off x="5660504" y="5858352"/>
              <a:ext cx="136815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Forma livre 13"/>
            <p:cNvSpPr/>
            <p:nvPr/>
          </p:nvSpPr>
          <p:spPr bwMode="auto">
            <a:xfrm>
              <a:off x="6217007" y="5137925"/>
              <a:ext cx="1019289" cy="718425"/>
            </a:xfrm>
            <a:custGeom>
              <a:avLst/>
              <a:gdLst>
                <a:gd name="connsiteX0" fmla="*/ 0 w 2495550"/>
                <a:gd name="connsiteY0" fmla="*/ 952500 h 952500"/>
                <a:gd name="connsiteX1" fmla="*/ 352425 w 2495550"/>
                <a:gd name="connsiteY1" fmla="*/ 276225 h 952500"/>
                <a:gd name="connsiteX2" fmla="*/ 1152525 w 2495550"/>
                <a:gd name="connsiteY2" fmla="*/ 809625 h 952500"/>
                <a:gd name="connsiteX3" fmla="*/ 1485900 w 2495550"/>
                <a:gd name="connsiteY3" fmla="*/ 333375 h 952500"/>
                <a:gd name="connsiteX4" fmla="*/ 1847850 w 2495550"/>
                <a:gd name="connsiteY4" fmla="*/ 819150 h 952500"/>
                <a:gd name="connsiteX5" fmla="*/ 2495550 w 2495550"/>
                <a:gd name="connsiteY5" fmla="*/ 0 h 952500"/>
                <a:gd name="connsiteX6" fmla="*/ 2495550 w 2495550"/>
                <a:gd name="connsiteY6" fmla="*/ 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5550" h="952500">
                  <a:moveTo>
                    <a:pt x="0" y="952500"/>
                  </a:moveTo>
                  <a:cubicBezTo>
                    <a:pt x="80168" y="626269"/>
                    <a:pt x="160337" y="300038"/>
                    <a:pt x="352425" y="276225"/>
                  </a:cubicBezTo>
                  <a:cubicBezTo>
                    <a:pt x="544513" y="252412"/>
                    <a:pt x="963613" y="800100"/>
                    <a:pt x="1152525" y="809625"/>
                  </a:cubicBezTo>
                  <a:cubicBezTo>
                    <a:pt x="1341437" y="819150"/>
                    <a:pt x="1370013" y="331788"/>
                    <a:pt x="1485900" y="333375"/>
                  </a:cubicBezTo>
                  <a:cubicBezTo>
                    <a:pt x="1601787" y="334962"/>
                    <a:pt x="1679575" y="874712"/>
                    <a:pt x="1847850" y="819150"/>
                  </a:cubicBezTo>
                  <a:cubicBezTo>
                    <a:pt x="2016125" y="763588"/>
                    <a:pt x="2495550" y="0"/>
                    <a:pt x="2495550" y="0"/>
                  </a:cubicBezTo>
                  <a:lnTo>
                    <a:pt x="2495550" y="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9" name="Conector de seta reta 18"/>
            <p:cNvCxnSpPr/>
            <p:nvPr/>
          </p:nvCxnSpPr>
          <p:spPr bwMode="auto">
            <a:xfrm flipV="1">
              <a:off x="3158842" y="5085184"/>
              <a:ext cx="0" cy="8840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Conector de seta reta 19"/>
            <p:cNvCxnSpPr/>
            <p:nvPr/>
          </p:nvCxnSpPr>
          <p:spPr bwMode="auto">
            <a:xfrm>
              <a:off x="2843115" y="5806277"/>
              <a:ext cx="136815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Forma livre 20"/>
            <p:cNvSpPr/>
            <p:nvPr/>
          </p:nvSpPr>
          <p:spPr bwMode="auto">
            <a:xfrm>
              <a:off x="3400615" y="5304251"/>
              <a:ext cx="998807" cy="499247"/>
            </a:xfrm>
            <a:custGeom>
              <a:avLst/>
              <a:gdLst>
                <a:gd name="connsiteX0" fmla="*/ 0 w 1892300"/>
                <a:gd name="connsiteY0" fmla="*/ 647710 h 661910"/>
                <a:gd name="connsiteX1" fmla="*/ 533400 w 1892300"/>
                <a:gd name="connsiteY1" fmla="*/ 10 h 661910"/>
                <a:gd name="connsiteX2" fmla="*/ 1104900 w 1892300"/>
                <a:gd name="connsiteY2" fmla="*/ 660410 h 661910"/>
                <a:gd name="connsiteX3" fmla="*/ 1562100 w 1892300"/>
                <a:gd name="connsiteY3" fmla="*/ 190510 h 661910"/>
                <a:gd name="connsiteX4" fmla="*/ 1892300 w 1892300"/>
                <a:gd name="connsiteY4" fmla="*/ 546110 h 66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2300" h="661910">
                  <a:moveTo>
                    <a:pt x="0" y="647710"/>
                  </a:moveTo>
                  <a:cubicBezTo>
                    <a:pt x="174625" y="322801"/>
                    <a:pt x="349250" y="-2107"/>
                    <a:pt x="533400" y="10"/>
                  </a:cubicBezTo>
                  <a:cubicBezTo>
                    <a:pt x="717550" y="2127"/>
                    <a:pt x="933450" y="628660"/>
                    <a:pt x="1104900" y="660410"/>
                  </a:cubicBezTo>
                  <a:cubicBezTo>
                    <a:pt x="1276350" y="692160"/>
                    <a:pt x="1430867" y="209560"/>
                    <a:pt x="1562100" y="190510"/>
                  </a:cubicBezTo>
                  <a:cubicBezTo>
                    <a:pt x="1693333" y="171460"/>
                    <a:pt x="1792816" y="358785"/>
                    <a:pt x="1892300" y="54611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5660504" y="4221088"/>
              <a:ext cx="1368152" cy="884029"/>
              <a:chOff x="4427984" y="4129147"/>
              <a:chExt cx="1872208" cy="1172061"/>
            </a:xfrm>
          </p:grpSpPr>
          <p:cxnSp>
            <p:nvCxnSpPr>
              <p:cNvPr id="23" name="Conector de seta reta 22"/>
              <p:cNvCxnSpPr/>
              <p:nvPr/>
            </p:nvCxnSpPr>
            <p:spPr bwMode="auto">
              <a:xfrm flipV="1">
                <a:off x="4860032" y="4129147"/>
                <a:ext cx="0" cy="117206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Conector de seta reta 23"/>
              <p:cNvCxnSpPr/>
              <p:nvPr/>
            </p:nvCxnSpPr>
            <p:spPr bwMode="auto">
              <a:xfrm>
                <a:off x="4427984" y="5085184"/>
                <a:ext cx="1872208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5" name="Forma livre 24"/>
              <p:cNvSpPr/>
              <p:nvPr/>
            </p:nvSpPr>
            <p:spPr bwMode="auto">
              <a:xfrm>
                <a:off x="4860032" y="4130030"/>
                <a:ext cx="1394817" cy="952500"/>
              </a:xfrm>
              <a:custGeom>
                <a:avLst/>
                <a:gdLst>
                  <a:gd name="connsiteX0" fmla="*/ 0 w 2495550"/>
                  <a:gd name="connsiteY0" fmla="*/ 952500 h 952500"/>
                  <a:gd name="connsiteX1" fmla="*/ 352425 w 2495550"/>
                  <a:gd name="connsiteY1" fmla="*/ 276225 h 952500"/>
                  <a:gd name="connsiteX2" fmla="*/ 1152525 w 2495550"/>
                  <a:gd name="connsiteY2" fmla="*/ 809625 h 952500"/>
                  <a:gd name="connsiteX3" fmla="*/ 1485900 w 2495550"/>
                  <a:gd name="connsiteY3" fmla="*/ 333375 h 952500"/>
                  <a:gd name="connsiteX4" fmla="*/ 1847850 w 2495550"/>
                  <a:gd name="connsiteY4" fmla="*/ 819150 h 952500"/>
                  <a:gd name="connsiteX5" fmla="*/ 2495550 w 2495550"/>
                  <a:gd name="connsiteY5" fmla="*/ 0 h 952500"/>
                  <a:gd name="connsiteX6" fmla="*/ 2495550 w 2495550"/>
                  <a:gd name="connsiteY6" fmla="*/ 0 h 9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95550" h="952500">
                    <a:moveTo>
                      <a:pt x="0" y="952500"/>
                    </a:moveTo>
                    <a:cubicBezTo>
                      <a:pt x="80168" y="626269"/>
                      <a:pt x="160337" y="300038"/>
                      <a:pt x="352425" y="276225"/>
                    </a:cubicBezTo>
                    <a:cubicBezTo>
                      <a:pt x="544513" y="252412"/>
                      <a:pt x="963613" y="800100"/>
                      <a:pt x="1152525" y="809625"/>
                    </a:cubicBezTo>
                    <a:cubicBezTo>
                      <a:pt x="1341437" y="819150"/>
                      <a:pt x="1370013" y="331788"/>
                      <a:pt x="1485900" y="333375"/>
                    </a:cubicBezTo>
                    <a:cubicBezTo>
                      <a:pt x="1601787" y="334962"/>
                      <a:pt x="1679575" y="874712"/>
                      <a:pt x="1847850" y="819150"/>
                    </a:cubicBezTo>
                    <a:cubicBezTo>
                      <a:pt x="2016125" y="763588"/>
                      <a:pt x="2495550" y="0"/>
                      <a:pt x="2495550" y="0"/>
                    </a:cubicBezTo>
                    <a:lnTo>
                      <a:pt x="2495550" y="0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17" name="CaixaDeTexto 16"/>
            <p:cNvSpPr txBox="1"/>
            <p:nvPr/>
          </p:nvSpPr>
          <p:spPr>
            <a:xfrm>
              <a:off x="3273415" y="5764222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</a:t>
              </a:r>
              <a:r>
                <a:rPr lang="pt-BR" sz="1800" baseline="-25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</a:t>
              </a:r>
              <a:endParaRPr lang="pt-BR" sz="1800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102138" y="5795972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</a:t>
              </a:r>
              <a:r>
                <a:rPr lang="pt-BR" sz="1800" baseline="-25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</a:t>
              </a:r>
              <a:endParaRPr lang="pt-BR" sz="1800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2699792" y="499891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baseline="-25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X(t)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711405" y="409685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baseline="-25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X(t)</a:t>
              </a:r>
              <a:endParaRPr lang="pt-BR" sz="1800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5506002" y="4105030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baseline="-25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</a:t>
              </a:r>
              <a:r>
                <a:rPr lang="pt-BR" sz="1800" baseline="-25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(t)</a:t>
              </a:r>
              <a:endParaRPr lang="pt-BR" sz="1800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506002" y="5000316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baseline="-25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</a:t>
              </a:r>
              <a:r>
                <a:rPr lang="pt-BR" sz="1800" baseline="-25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(t)</a:t>
              </a:r>
              <a:endParaRPr lang="pt-BR" sz="1800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57898" y="4651812"/>
              <a:ext cx="2648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aseline="-25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</a:t>
              </a:r>
              <a:endParaRPr lang="pt-BR" dirty="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36098" y="5553874"/>
              <a:ext cx="2648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aseline="-25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</a:t>
              </a:r>
              <a:endParaRPr lang="pt-BR" dirty="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949681" y="4674257"/>
              <a:ext cx="2648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aseline="-25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</a:t>
              </a:r>
              <a:endParaRPr lang="pt-BR" dirty="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970686" y="5599590"/>
              <a:ext cx="2648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aseline="-25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</a:t>
              </a:r>
              <a:endParaRPr lang="pt-BR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681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50783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Invariância no tempo: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Exemplo: y(t) = sen[x(t)].</a:t>
            </a:r>
          </a:p>
          <a:p>
            <a:pPr marL="457200" lvl="1" indent="0" algn="just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 propriedade da invariância deve valer para qualquer entrada, para qualquer deslocamento t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0" lvl="1" indent="0" algn="just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Consideremos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 uma entrada arbitrária: </a:t>
            </a:r>
          </a:p>
          <a:p>
            <a:pPr marL="457200" lvl="1" indent="0" algn="just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 = </a:t>
            </a:r>
            <a:r>
              <a:rPr lang="pt-BR" altLang="pt-BR" sz="1800" dirty="0" err="1" smtClean="0">
                <a:latin typeface="Verdana" panose="020B0604030504040204" pitchFamily="34" charset="0"/>
                <a:cs typeface="Times New Roman" panose="02020603050405020304" pitchFamily="18" charset="0"/>
              </a:rPr>
              <a:t>sen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(t)].</a:t>
            </a:r>
          </a:p>
          <a:p>
            <a:pPr marL="457200" lvl="1" indent="0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Consideremos uma outra estrada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 obtida pelo deslocamento de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(t):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(t)=x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(t-t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marL="457200" lvl="1" indent="0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  saída correspondente é:</a:t>
            </a:r>
          </a:p>
          <a:p>
            <a:pPr marL="457200" lvl="1" indent="0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 = sen[x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(t)]  =sen[x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(t-t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)].</a:t>
            </a:r>
          </a:p>
          <a:p>
            <a:pPr marL="457200" lvl="1" indent="0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45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87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424731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Invariância no tempo:</a:t>
            </a:r>
          </a:p>
          <a:p>
            <a:pPr marL="457200" lvl="1" indent="0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De modo semelhante, a partir de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baseline="-25000" dirty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(t) = sen[x</a:t>
            </a:r>
            <a:r>
              <a:rPr lang="pt-BR" altLang="pt-BR" sz="1800" baseline="-25000" dirty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(t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)], podemos escrever:</a:t>
            </a:r>
          </a:p>
          <a:p>
            <a:pPr marL="457200" lvl="1" indent="0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(t-t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=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sen[x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(t-t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)].</a:t>
            </a:r>
          </a:p>
          <a:p>
            <a:pPr marL="457200" lvl="1" indent="0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 concluímos que 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 =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baseline="-25000" dirty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(t-t</a:t>
            </a:r>
            <a:r>
              <a:rPr lang="pt-BR" altLang="pt-BR" sz="1800" baseline="-25000" dirty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), ou seja, o sistema é invariante no tempo.</a:t>
            </a:r>
          </a:p>
          <a:p>
            <a:pPr marL="457200" lvl="1" indent="0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Em outras palavras, </a:t>
            </a: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 saída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</a:t>
            </a: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obtida para uma entrada deslocada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(t-t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), </a:t>
            </a: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é </a:t>
            </a: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igual à saída deslocada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, 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(t-t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marL="457200" lvl="1" indent="0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46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334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452431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Invariância no tempo: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Exemplo: y(t) = x(2-t).</a:t>
            </a:r>
          </a:p>
          <a:p>
            <a:pPr marL="457200" lvl="1" indent="0" algn="just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Consideremos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 uma entrada arbitrária: </a:t>
            </a:r>
          </a:p>
          <a:p>
            <a:pPr marL="457200" lvl="1" indent="0" algn="just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 =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(2-t).</a:t>
            </a:r>
          </a:p>
          <a:p>
            <a:pPr marL="457200" lvl="1" indent="0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Consideremos uma outra estrada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 obtida pelo deslocamento de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(t): </a:t>
            </a:r>
          </a:p>
          <a:p>
            <a:pPr marL="457200" lvl="1" indent="0" algn="just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(t)=x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(t-t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marL="457200" lvl="1" indent="0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  saída correspondente é:</a:t>
            </a:r>
          </a:p>
          <a:p>
            <a:pPr marL="457200" lvl="1" indent="0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 =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(2-t) =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(2-t-t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47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89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50783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Invariância no tempo:</a:t>
            </a:r>
          </a:p>
          <a:p>
            <a:pPr marL="457200" lvl="1" indent="0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De modo semelhante, a partir de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baseline="-25000" dirty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(t) = x</a:t>
            </a:r>
            <a:r>
              <a:rPr lang="pt-BR" altLang="pt-BR" sz="1800" baseline="-25000" dirty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(2-t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), podemos escrever:</a:t>
            </a:r>
          </a:p>
          <a:p>
            <a:pPr marL="457200" lvl="1" indent="0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(t-t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=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(2-t+t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).</a:t>
            </a: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 concluímos que 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 ≠ 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(t-t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), ou seja, o sistema é variante no tempo.</a:t>
            </a:r>
          </a:p>
          <a:p>
            <a:pPr marL="457200" lvl="1" indent="0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Apenas para conferência:</a:t>
            </a:r>
          </a:p>
          <a:p>
            <a:pPr marL="457200" lvl="1" indent="0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baseline="-25000" dirty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(t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 =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(2-t-t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  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≠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 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(t-t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) = x</a:t>
            </a:r>
            <a:r>
              <a:rPr lang="pt-BR" altLang="pt-BR" sz="1800" baseline="-25000" dirty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(2-t+t</a:t>
            </a:r>
            <a:r>
              <a:rPr lang="pt-BR" altLang="pt-BR" sz="1800" baseline="-25000" dirty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marL="457200" lvl="1" indent="0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Em outras palavras, </a:t>
            </a: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 </a:t>
            </a: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saída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</a:t>
            </a: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obtida para uma entrada </a:t>
            </a: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deslocada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(t-t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), </a:t>
            </a: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não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é </a:t>
            </a: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igual à saída </a:t>
            </a: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deslocada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, 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(t-t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).</a:t>
            </a: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48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704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452431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Invariância no tempo: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Exemplo: y(t) = x(2t).</a:t>
            </a:r>
          </a:p>
          <a:p>
            <a:pPr marL="457200" lvl="1" indent="0" algn="just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Consideremos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 uma entrada arbitrária: </a:t>
            </a:r>
          </a:p>
          <a:p>
            <a:pPr marL="457200" lvl="1" indent="0" algn="just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 =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(2t).</a:t>
            </a:r>
          </a:p>
          <a:p>
            <a:pPr marL="457200" lvl="1" indent="0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Consideremos uma outra estrada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 obtida pelo deslocamento de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(t): </a:t>
            </a:r>
          </a:p>
          <a:p>
            <a:pPr marL="457200" lvl="1" indent="0" algn="just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(t)=x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(t-t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marL="457200" lvl="1" indent="0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  saída correspondente é:</a:t>
            </a:r>
          </a:p>
          <a:p>
            <a:pPr marL="457200" lvl="1" indent="0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 =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(2t) =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(2t-t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49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85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i="1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b="1">
                <a:latin typeface="Verdana" pitchFamily="34" charset="0"/>
                <a:cs typeface="Times New Roman" pitchFamily="18" charset="0"/>
              </a:rPr>
              <a:t>Sistema de tempo contínuo</a:t>
            </a:r>
            <a:r>
              <a:rPr lang="pt-BR" altLang="pt-BR" sz="1800">
                <a:latin typeface="Verdana" pitchFamily="34" charset="0"/>
                <a:cs typeface="Times New Roman" pitchFamily="18" charset="0"/>
              </a:rPr>
              <a:t>: sinais de entrada e saída são de tempo contínuo.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i="1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b="1">
                <a:latin typeface="Verdana" pitchFamily="34" charset="0"/>
                <a:cs typeface="Times New Roman" pitchFamily="18" charset="0"/>
              </a:rPr>
              <a:t>Sistema de tempo discreto</a:t>
            </a:r>
            <a:r>
              <a:rPr lang="pt-BR" altLang="pt-BR" sz="1800">
                <a:latin typeface="Verdana" pitchFamily="34" charset="0"/>
                <a:cs typeface="Times New Roman" pitchFamily="18" charset="0"/>
              </a:rPr>
              <a:t>: sinais de entrada e saída são de tempo discreto.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16AB8-EFD6-423B-A4D6-CABA05CF90E8}" type="slidenum">
              <a:rPr lang="pt-BR" altLang="pt-BR"/>
              <a:pPr>
                <a:defRPr/>
              </a:pPr>
              <a:t>5</a:t>
            </a:fld>
            <a:endParaRPr lang="pt-BR" altLang="pt-BR"/>
          </a:p>
        </p:txBody>
      </p:sp>
      <p:sp>
        <p:nvSpPr>
          <p:cNvPr id="922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Sistemas de Tempo Contínuo e de Tempo Discreto</a:t>
            </a:r>
            <a:endParaRPr lang="pt-BR" altLang="pt-BR" sz="1800" b="1" dirty="0">
              <a:latin typeface="Verdana" pitchFamily="34" charset="0"/>
            </a:endParaRPr>
          </a:p>
        </p:txBody>
      </p:sp>
      <p:graphicFrame>
        <p:nvGraphicFramePr>
          <p:cNvPr id="9218" name="Objeto 3"/>
          <p:cNvGraphicFramePr>
            <a:graphicFrameLocks noChangeAspect="1"/>
          </p:cNvGraphicFramePr>
          <p:nvPr/>
        </p:nvGraphicFramePr>
        <p:xfrm>
          <a:off x="2500313" y="2276475"/>
          <a:ext cx="4460875" cy="1173163"/>
        </p:xfrm>
        <a:graphic>
          <a:graphicData uri="http://schemas.openxmlformats.org/presentationml/2006/ole">
            <p:oleObj spid="_x0000_s9312" name="Image" r:id="rId4" imgW="5752381" imgH="1511111" progId="">
              <p:embed/>
            </p:oleObj>
          </a:graphicData>
        </a:graphic>
      </p:graphicFrame>
      <p:graphicFrame>
        <p:nvGraphicFramePr>
          <p:cNvPr id="9219" name="Objeto 4"/>
          <p:cNvGraphicFramePr>
            <a:graphicFrameLocks noChangeAspect="1"/>
          </p:cNvGraphicFramePr>
          <p:nvPr/>
        </p:nvGraphicFramePr>
        <p:xfrm>
          <a:off x="2474913" y="4652963"/>
          <a:ext cx="4537075" cy="1377950"/>
        </p:xfrm>
        <a:graphic>
          <a:graphicData uri="http://schemas.openxmlformats.org/presentationml/2006/ole">
            <p:oleObj spid="_x0000_s9313" name="Image" r:id="rId5" imgW="5815873" imgH="176507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424731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Invariância no tempo:</a:t>
            </a:r>
          </a:p>
          <a:p>
            <a:pPr marL="457200" lvl="1" indent="0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De modo semelhante, a partir de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baseline="-25000" dirty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(t) =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(2t), podemos escrever:</a:t>
            </a:r>
          </a:p>
          <a:p>
            <a:pPr marL="457200" lvl="1" indent="0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(t-t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=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(2t-2t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).</a:t>
            </a: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 concluímos que 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 ≠ 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(t-t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), ou seja, o sistema é variante no tempo.</a:t>
            </a:r>
          </a:p>
          <a:p>
            <a:pPr marL="457200" lvl="1" indent="0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Apenas para conferência:</a:t>
            </a:r>
          </a:p>
          <a:p>
            <a:pPr marL="457200" lvl="1" indent="0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ctr" eaLnBrk="1" hangingPunct="1">
              <a:defRPr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baseline="-25000" dirty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(t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 =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(2t-t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  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≠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 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(t-t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) =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(2t-2t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marL="457200" lvl="1" indent="0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50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74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397031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Invariância no tempo: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Exemplo: y(t) = x(2t).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   </a:t>
            </a:r>
          </a:p>
          <a:p>
            <a:pPr marL="457200" lvl="1" indent="0" algn="just" eaLnBrk="1" hangingPunct="1">
              <a:defRPr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                                       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) = x</a:t>
            </a:r>
            <a:r>
              <a:rPr lang="pt-BR" altLang="pt-BR" sz="1800" baseline="-25000" dirty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(2t-t</a:t>
            </a:r>
            <a:r>
              <a:rPr lang="pt-BR" altLang="pt-BR" sz="1800" baseline="-25000" dirty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 lvl="1" indent="0" algn="just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                                         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(t-t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) = x</a:t>
            </a:r>
            <a:r>
              <a:rPr lang="pt-BR" altLang="pt-BR" sz="1800" baseline="-25000" dirty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(2t-2t</a:t>
            </a:r>
            <a:r>
              <a:rPr lang="pt-BR" altLang="pt-BR" sz="1800" baseline="-25000" dirty="0">
                <a:latin typeface="Verdan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51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320" y="2366387"/>
            <a:ext cx="2720672" cy="387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226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480131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Invariância no tempo: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Exemplo: y[n] = </a:t>
            </a:r>
            <a:r>
              <a:rPr lang="pt-BR" altLang="pt-BR" sz="1800" dirty="0" err="1" smtClean="0">
                <a:latin typeface="Verdana" panose="020B0604030504040204" pitchFamily="34" charset="0"/>
                <a:cs typeface="Times New Roman" panose="02020603050405020304" pitchFamily="18" charset="0"/>
              </a:rPr>
              <a:t>nx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[n].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Trata-se de um sistema variante no tempo, fato que pode ser verificado usando-se o mesmo procedimento utilizado nos exemplos anterior.</a:t>
            </a:r>
          </a:p>
          <a:p>
            <a:pPr marL="457200" lvl="1" indent="0" algn="just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Um método alternativo, quando se suspeita que o sistema é variante no tempo, é procurar por um contraexemplo.</a:t>
            </a:r>
          </a:p>
          <a:p>
            <a:pPr marL="457200" lvl="1" indent="0" algn="just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Nesse exemplo, temos um sistema com um ganho variante.</a:t>
            </a:r>
          </a:p>
          <a:p>
            <a:pPr marL="457200" lvl="1" indent="0" algn="just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Se sabemos o valor de x[n], não podemos determinar y[n] a menos que saibamos também o tempo corrente.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52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459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480131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Invariância no tempo: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Exemplo: y[n] = nx[n].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Considere o sinal,</a:t>
            </a:r>
          </a:p>
          <a:p>
            <a:pPr marL="457200" lvl="1" indent="0" algn="just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que produz uma saída  y1[n] idêntica a 0, já que,</a:t>
            </a:r>
          </a:p>
          <a:p>
            <a:pPr marL="457200" lvl="1" indent="0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No entanto, para                              , </a:t>
            </a:r>
          </a:p>
          <a:p>
            <a:pPr marL="457200" lvl="1" indent="0" algn="just" eaLnBrk="1" hangingPunct="1">
              <a:defRPr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Ou seja,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 é uma versão deslocada de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[n], mas 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 não é uma versão deslocada de 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[n].</a:t>
            </a: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53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2770590"/>
            <a:ext cx="1944216" cy="3568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76886" y="3790374"/>
            <a:ext cx="1409890" cy="31493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90800" y="4780606"/>
            <a:ext cx="4397482" cy="44859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57538" y="4281455"/>
            <a:ext cx="2347147" cy="3653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25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 bwMode="auto">
          <a:xfrm>
            <a:off x="1417638" y="1737583"/>
            <a:ext cx="7054850" cy="10899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1428728" y="2928934"/>
            <a:ext cx="7054850" cy="1214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 bwMode="auto">
          <a:xfrm>
            <a:off x="1428728" y="4258360"/>
            <a:ext cx="7054850" cy="18138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480131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Linearidade: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Um sistema linear, de tempo contínuo ou discreto, é um sistema que tem a importante propriedade de superposição.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Superposição: se uma entrada consiste de uma soma ponderada de diversos sinais, então a saída é a soma ponderada das respostas do sistema a cada uma dessas entradas.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Ou seja, um sistema é linear se: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1257300" lvl="2" indent="-342900" algn="just" eaLnBrk="1" hangingPunct="1">
              <a:buFont typeface="+mj-lt"/>
              <a:buAutoNum type="arabicPeriod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 resposta a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 +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 é 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(t)+y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</a:t>
            </a:r>
          </a:p>
          <a:p>
            <a:pPr marL="1257300" lvl="2" indent="-342900" algn="just" eaLnBrk="1" hangingPunct="1">
              <a:buFont typeface="+mj-lt"/>
              <a:buAutoNum type="arabicPeriod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1257300" lvl="2" indent="-342900" algn="just" eaLnBrk="1" hangingPunct="1">
              <a:buFont typeface="+mj-lt"/>
              <a:buAutoNum type="arabicPeriod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 resposta a </a:t>
            </a:r>
            <a:r>
              <a:rPr lang="el-GR" altLang="pt-BR" sz="2000" dirty="0" smtClean="0">
                <a:cs typeface="Times New Roman" panose="02020603050405020304" pitchFamily="18" charset="0"/>
              </a:rPr>
              <a:t>α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 é </a:t>
            </a:r>
            <a:r>
              <a:rPr lang="el-GR" altLang="pt-BR" sz="2000" dirty="0" smtClean="0">
                <a:cs typeface="Times New Roman" panose="02020603050405020304" pitchFamily="18" charset="0"/>
              </a:rPr>
              <a:t>α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(t), em que </a:t>
            </a:r>
            <a:r>
              <a:rPr lang="el-GR" altLang="pt-BR" sz="2000" dirty="0" smtClean="0">
                <a:latin typeface="+mj-lt"/>
                <a:cs typeface="Times New Roman" panose="02020603050405020304" pitchFamily="18" charset="0"/>
              </a:rPr>
              <a:t>α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é qualquer constante complexa.</a:t>
            </a: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54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22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495520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Linearidade:</a:t>
            </a:r>
          </a:p>
          <a:p>
            <a:pPr algn="just" eaLnBrk="1" hangingPunct="1">
              <a:defRPr/>
            </a:pPr>
            <a:endParaRPr lang="pt-BR" altLang="pt-BR" sz="12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Ou seja, um sistema é linear se: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1257300" lvl="2" indent="-342900" algn="just" eaLnBrk="1" hangingPunct="1">
              <a:buFont typeface="+mj-lt"/>
              <a:buAutoNum type="arabicPeriod"/>
              <a:defRPr/>
            </a:pP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Aditividade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marL="1714500" lvl="3" indent="-342900" algn="just" eaLnBrk="1" hangingPunct="1">
              <a:buFont typeface="Wingdings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 resposta a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 +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 é 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(t)+y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</a:t>
            </a:r>
          </a:p>
          <a:p>
            <a:pPr marL="1714500" lvl="3" indent="-342900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1257300" lvl="2" indent="-342900" algn="just" eaLnBrk="1" hangingPunct="1">
              <a:buFont typeface="+mj-lt"/>
              <a:buAutoNum type="arabicPeriod"/>
              <a:defRPr/>
            </a:pP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Homogeneidade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marL="1714500" lvl="3" indent="-342900" algn="just" eaLnBrk="1" hangingPunct="1">
              <a:buFont typeface="Wingdings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 resposta a </a:t>
            </a:r>
            <a:r>
              <a:rPr lang="el-GR" altLang="pt-BR" sz="2000" dirty="0" smtClean="0">
                <a:cs typeface="Times New Roman" panose="02020603050405020304" pitchFamily="18" charset="0"/>
              </a:rPr>
              <a:t>α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 é </a:t>
            </a:r>
            <a:r>
              <a:rPr lang="el-GR" altLang="pt-BR" sz="2000" dirty="0" smtClean="0">
                <a:cs typeface="Times New Roman" panose="02020603050405020304" pitchFamily="18" charset="0"/>
              </a:rPr>
              <a:t>α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(t), em que </a:t>
            </a:r>
            <a:r>
              <a:rPr lang="el-GR" altLang="pt-BR" sz="2000" dirty="0" smtClean="0">
                <a:latin typeface="+mj-lt"/>
                <a:cs typeface="Times New Roman" panose="02020603050405020304" pitchFamily="18" charset="0"/>
              </a:rPr>
              <a:t>α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é qualquer constante complexa.</a:t>
            </a:r>
          </a:p>
          <a:p>
            <a:pPr marL="1257300" lvl="2" indent="-342900" algn="just" eaLnBrk="1" hangingPunct="1">
              <a:buFont typeface="+mj-lt"/>
              <a:buAutoNum type="arabicPeriod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857250" lvl="1" indent="-342900" algn="just" eaLnBrk="1" hangingPunct="1">
              <a:buFont typeface="Wingdings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 mesma definição é válida em tempo discreto.</a:t>
            </a:r>
          </a:p>
          <a:p>
            <a:pPr marL="857250" lvl="1" indent="-342900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857250" lvl="1" indent="-342900" algn="just" eaLnBrk="1" hangingPunct="1">
              <a:buFont typeface="Wingdings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As duas propriedades podem ser combinadas:</a:t>
            </a:r>
            <a:endParaRPr lang="pt-BR" altLang="pt-BR" sz="2000" dirty="0" smtClean="0">
              <a:cs typeface="Times New Roman" panose="02020603050405020304" pitchFamily="18" charset="0"/>
            </a:endParaRPr>
          </a:p>
          <a:p>
            <a:pPr marL="1257300" lvl="2" indent="-342900" algn="just" eaLnBrk="1" hangingPunct="1">
              <a:defRPr/>
            </a:pPr>
            <a:r>
              <a:rPr lang="el-GR" altLang="pt-BR" sz="2000" dirty="0" smtClean="0">
                <a:cs typeface="Times New Roman" panose="02020603050405020304" pitchFamily="18" charset="0"/>
              </a:rPr>
              <a:t>α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 + </a:t>
            </a:r>
            <a:r>
              <a:rPr lang="el-G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β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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l-GR" altLang="pt-BR" sz="2000" dirty="0" smtClean="0">
                <a:cs typeface="Times New Roman" panose="02020603050405020304" pitchFamily="18" charset="0"/>
              </a:rPr>
              <a:t>α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(t)+</a:t>
            </a:r>
            <a:r>
              <a:rPr lang="el-G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β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</a:t>
            </a:r>
          </a:p>
          <a:p>
            <a:pPr marL="1257300" lvl="2" indent="-342900" algn="just" eaLnBrk="1" hangingPunct="1">
              <a:defRPr/>
            </a:pPr>
            <a:r>
              <a:rPr lang="el-GR" altLang="pt-BR" sz="2000" dirty="0" smtClean="0">
                <a:cs typeface="Times New Roman" panose="02020603050405020304" pitchFamily="18" charset="0"/>
              </a:rPr>
              <a:t>α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 + </a:t>
            </a:r>
            <a:r>
              <a:rPr lang="el-G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β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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l-GR" altLang="pt-BR" sz="2000" dirty="0" smtClean="0">
                <a:cs typeface="Times New Roman" panose="02020603050405020304" pitchFamily="18" charset="0"/>
              </a:rPr>
              <a:t>α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[n]+</a:t>
            </a:r>
            <a:r>
              <a:rPr lang="el-G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β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</a:t>
            </a:r>
          </a:p>
          <a:p>
            <a:pPr marL="1257300" lvl="2" indent="-342900" algn="just" eaLnBrk="1" hangingPunct="1">
              <a:defRPr/>
            </a:pPr>
            <a:endParaRPr lang="pt-BR" altLang="pt-BR" sz="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1257300" lvl="2" indent="-342900" algn="just" eaLnBrk="1" hangingPunct="1">
              <a:defRPr/>
            </a:pPr>
            <a:r>
              <a:rPr lang="el-GR" altLang="pt-BR" sz="2000" dirty="0" smtClean="0">
                <a:cs typeface="Times New Roman" panose="02020603050405020304" pitchFamily="18" charset="0"/>
              </a:rPr>
              <a:t>α</a:t>
            </a:r>
            <a:r>
              <a:rPr lang="pt-BR" altLang="pt-BR" sz="2000" dirty="0" smtClean="0">
                <a:cs typeface="Times New Roman" panose="02020603050405020304" pitchFamily="18" charset="0"/>
              </a:rPr>
              <a:t> e </a:t>
            </a:r>
            <a:r>
              <a:rPr lang="el-G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β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são constantes complexas.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55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22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501675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Linearidade: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Generalizando, se S: x[n]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y[n]: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1" algn="just" eaLnBrk="1" hangingPunct="1">
              <a:defRPr/>
            </a:pPr>
            <a:endParaRPr lang="pt-BR" altLang="pt-BR" sz="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1" algn="just" eaLnBrk="1" hangingPunct="1">
              <a:defRPr/>
            </a:pPr>
            <a:endParaRPr lang="pt-BR" altLang="pt-BR" sz="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1" algn="just" eaLnBrk="1" hangingPunct="1">
              <a:defRPr/>
            </a:pPr>
            <a:endParaRPr lang="pt-BR" altLang="pt-BR" sz="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Uma conseqüência direta da propriedade da superposição é que, para os sistemas lineares, uma entrada que é zero o tempo todo resulta em uma saída que é zero o tempo todo, ou seja,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1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56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9514" y="2214554"/>
            <a:ext cx="6357982" cy="72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9514" y="3102424"/>
            <a:ext cx="6397262" cy="67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18542" y="3897991"/>
            <a:ext cx="1667840" cy="30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14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68746" y="5715016"/>
            <a:ext cx="346064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122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480131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Linearidade: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Exemplo: y(t) = </a:t>
            </a:r>
            <a:r>
              <a:rPr lang="pt-BR" altLang="pt-BR" sz="1800" dirty="0" err="1" smtClean="0">
                <a:latin typeface="Verdana" panose="020B0604030504040204" pitchFamily="34" charset="0"/>
                <a:cs typeface="Times New Roman" panose="02020603050405020304" pitchFamily="18" charset="0"/>
              </a:rPr>
              <a:t>tx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 Consideremos duas entradas arbitrárias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(t) e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(t).</a:t>
            </a:r>
          </a:p>
          <a:p>
            <a:pPr lvl="2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 Suponhamos que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3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(t) seja uma combinação linear de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(t) e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(t), ou seja,</a:t>
            </a:r>
          </a:p>
          <a:p>
            <a:pPr lvl="2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com </a:t>
            </a:r>
            <a:r>
              <a:rPr lang="pt-BR" altLang="pt-BR" sz="1800" i="1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a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 e </a:t>
            </a:r>
            <a:r>
              <a:rPr lang="pt-BR" altLang="pt-BR" sz="1800" i="1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b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 escalares arbitrários.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57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3071810"/>
            <a:ext cx="3000396" cy="89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5048261"/>
            <a:ext cx="3095647" cy="41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122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452431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Linearidade: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Exemplo: y(t) = </a:t>
            </a:r>
            <a:r>
              <a:rPr lang="pt-BR" altLang="pt-BR" sz="1800" dirty="0" err="1" smtClean="0">
                <a:latin typeface="Verdana" panose="020B0604030504040204" pitchFamily="34" charset="0"/>
                <a:cs typeface="Times New Roman" panose="02020603050405020304" pitchFamily="18" charset="0"/>
              </a:rPr>
              <a:t>tx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 Substituindo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3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(t) em y(t):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 Conclusão: o sistema é linear.</a:t>
            </a: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58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8288" y="2928934"/>
            <a:ext cx="4015414" cy="210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122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92333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Linearidade: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Exemplo: y(t) = x</a:t>
            </a:r>
            <a:r>
              <a:rPr lang="pt-BR" altLang="pt-BR" sz="1800" baseline="30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59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22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1450" y="1997075"/>
            <a:ext cx="4164013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31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i="1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b="1">
                <a:latin typeface="Verdana" pitchFamily="34" charset="0"/>
                <a:cs typeface="Times New Roman" pitchFamily="18" charset="0"/>
              </a:rPr>
              <a:t>Sistema de tempo contínuo</a:t>
            </a:r>
            <a:r>
              <a:rPr lang="pt-BR" altLang="pt-BR" sz="1800">
                <a:latin typeface="Verdana" pitchFamily="34" charset="0"/>
                <a:cs typeface="Times New Roman" pitchFamily="18" charset="0"/>
              </a:rPr>
              <a:t>: sinais de entrada e saída são de tempo contínuo.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itchFamily="34" charset="0"/>
                <a:cs typeface="Times New Roman" pitchFamily="18" charset="0"/>
              </a:rPr>
              <a:t> Circuito RC: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18B73-4E06-41EE-ADD3-3F2EFF5E18E3}" type="slidenum">
              <a:rPr lang="pt-BR" altLang="pt-BR"/>
              <a:pPr>
                <a:defRPr/>
              </a:pPr>
              <a:t>6</a:t>
            </a:fld>
            <a:endParaRPr lang="pt-BR" altLang="pt-BR"/>
          </a:p>
        </p:txBody>
      </p:sp>
      <p:sp>
        <p:nvSpPr>
          <p:cNvPr id="124934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Sistemas de Tempo Contínuo e de Tempo Discreto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124935" name="Image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2875" y="4368800"/>
            <a:ext cx="1889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6" name="Imagem 5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13363" y="4292600"/>
            <a:ext cx="15621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7" name="Imagem 8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475" y="5270500"/>
            <a:ext cx="2898775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452431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Linearidade: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Exemplo: y(t) = x</a:t>
            </a:r>
            <a:r>
              <a:rPr lang="pt-BR" altLang="pt-BR" sz="1800" baseline="30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 Consideremos duas entradas arbitrárias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(t) e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(t).</a:t>
            </a:r>
          </a:p>
          <a:p>
            <a:pPr lvl="2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 Suponhamos que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3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(t) seja uma combinação linear de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(t) e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(t), ou seja,</a:t>
            </a:r>
          </a:p>
          <a:p>
            <a:pPr lvl="2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com </a:t>
            </a:r>
            <a:r>
              <a:rPr lang="pt-BR" altLang="pt-BR" sz="1800" i="1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a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 e </a:t>
            </a:r>
            <a:r>
              <a:rPr lang="pt-BR" altLang="pt-BR" sz="1800" i="1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b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 escalares arbitrários.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60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2303" y="4857760"/>
            <a:ext cx="3313580" cy="44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7554" y="2971762"/>
            <a:ext cx="2786082" cy="88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122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452431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Linearidade: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Exemplo: y(t) = x</a:t>
            </a:r>
            <a:r>
              <a:rPr lang="pt-BR" altLang="pt-BR" sz="1800" baseline="30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(t).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 Substituindo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3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(t) em y(t):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Ou seja, 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3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(t) ≠ </a:t>
            </a:r>
            <a:r>
              <a:rPr lang="pt-BR" altLang="pt-BR" sz="1800" i="1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a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(t)+</a:t>
            </a:r>
            <a:r>
              <a:rPr lang="pt-BR" altLang="pt-BR" sz="1800" i="1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b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(t).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 Conclusão: o sistema não é linear.</a:t>
            </a: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61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2919417"/>
            <a:ext cx="5767993" cy="1652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122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92333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Linearidade: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Exemplo: y[n] = Re{x[n]} 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62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22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397031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Linearidade: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Exemplo: y[n] = Re{x[n]}.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Seja, </a:t>
            </a:r>
          </a:p>
          <a:p>
            <a:pPr lvl="2" algn="ctr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 = r[n] + </a:t>
            </a:r>
            <a:r>
              <a:rPr lang="pt-BR" altLang="pt-BR" sz="1800" dirty="0" err="1" smtClean="0">
                <a:latin typeface="Verdana" panose="020B0604030504040204" pitchFamily="34" charset="0"/>
                <a:cs typeface="Times New Roman" panose="02020603050405020304" pitchFamily="18" charset="0"/>
              </a:rPr>
              <a:t>js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[n], 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com entradas r[n] e s[n], real e imaginária,</a:t>
            </a:r>
          </a:p>
          <a:p>
            <a:pPr lvl="2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respectivamente.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A saída para o sistema é dada por,</a:t>
            </a:r>
          </a:p>
          <a:p>
            <a:pPr lvl="2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ctr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 = r[n].</a:t>
            </a:r>
          </a:p>
          <a:p>
            <a:pPr lvl="2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63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22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70120"/>
            <a:ext cx="7224713" cy="50783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Linearidade: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Exemplo: y[n] = Re{x[n]}.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Considere agora a mudança de escala de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 por um número complexo j,</a:t>
            </a:r>
          </a:p>
          <a:p>
            <a:pPr lvl="2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ctr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 = jx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 = j(r[n]+js[n]) = -s[n]+jr[n].</a:t>
            </a:r>
          </a:p>
          <a:p>
            <a:pPr lvl="2" algn="ctr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A saída para o sistema é dada por,</a:t>
            </a:r>
          </a:p>
          <a:p>
            <a:pPr lvl="2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ctr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 = Re{x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[n]} = -s[n],</a:t>
            </a:r>
          </a:p>
          <a:p>
            <a:pPr lvl="2" algn="ctr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que não é igual à versão com mudança de escala de</a:t>
            </a:r>
          </a:p>
          <a:p>
            <a:pPr lvl="2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[t], ou seja, jr[n] (lembrando, </a:t>
            </a:r>
            <a:r>
              <a:rPr lang="pt-BR" altLang="pt-BR" sz="1800" dirty="0" smtClean="0">
                <a:solidFill>
                  <a:srgbClr val="8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pt-BR" altLang="pt-BR" sz="1800" baseline="-25000" dirty="0" smtClean="0">
                <a:solidFill>
                  <a:srgbClr val="8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solidFill>
                  <a:srgbClr val="8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[n] = r[n]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lvl="2" algn="ctr" eaLnBrk="1" hangingPunct="1">
              <a:defRPr/>
            </a:pPr>
            <a:endParaRPr lang="pt-BR" altLang="pt-BR" sz="9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O sistema viola a propriedade da homogeneidade. Por isso, não é linear.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64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22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120032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Linearidade: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Exemplo: y[n] = 2x[n]+3?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65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22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50783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Linearidade: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Exemplo: y[n] = 2x[n]+3.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 Consideremos duas entradas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[n] = 2 e </a:t>
            </a:r>
          </a:p>
          <a:p>
            <a:pPr lvl="2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[n] = 3.</a:t>
            </a:r>
          </a:p>
          <a:p>
            <a:pPr lvl="2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 Suponhamos que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3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(t) seja uma combinação linear de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(t) e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(t),                                .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Assim,</a:t>
            </a:r>
          </a:p>
          <a:p>
            <a:pPr lvl="2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    </a:t>
            </a:r>
          </a:p>
          <a:p>
            <a:pPr lvl="2" algn="just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                                                             .</a:t>
            </a:r>
          </a:p>
          <a:p>
            <a:pPr lvl="2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Conclusão: 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3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[n]≠ 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[n]+y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[n] e o sistema não é linear.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66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2928934"/>
            <a:ext cx="40100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4070354"/>
            <a:ext cx="25527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86091" y="5124464"/>
            <a:ext cx="4000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122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480131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Linearidade: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Exemplo: y[n] = 2x[n]+3.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Por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outro lado, para x[n] = 0, y[n] = 3, o que viola a propriedade “entrada-nula/</a:t>
            </a:r>
            <a:r>
              <a:rPr lang="pt-BR" altLang="pt-BR" sz="1800" dirty="0" err="1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saída-nula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” dos sistemas lineares.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Esse sistema pode ser representado como a superposição de um sistema linear com uma resposta à entrada nula.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 Há classes amplas de sistemas que podem ser representados dessa maneira. São chamados de </a:t>
            </a:r>
            <a:r>
              <a:rPr lang="pt-BR" altLang="pt-BR" sz="1800" b="1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sistemas lineares incrementais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  <a:sym typeface="Wingdings" pitchFamily="2" charset="2"/>
              </a:rPr>
              <a:t>.</a:t>
            </a: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67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1665" y="4572008"/>
            <a:ext cx="11334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9963" y="4600780"/>
            <a:ext cx="1571636" cy="27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122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480131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Linearidade: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Sistemas lineares incrementais: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Respondem linearmente a </a:t>
            </a:r>
            <a:r>
              <a:rPr lang="pt-BR" altLang="pt-BR" sz="1800" i="1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mudanças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na entrada. 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Em outras palavras, a diferença entre as respostas a quaisquer duas entradas para um sistema linear incremental é uma função linear da diferença entre as duas entradas.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68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1438" y="2269394"/>
            <a:ext cx="4374818" cy="187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122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052"/>
          <p:cNvSpPr txBox="1">
            <a:spLocks noChangeArrowheads="1"/>
          </p:cNvSpPr>
          <p:nvPr/>
        </p:nvSpPr>
        <p:spPr bwMode="auto">
          <a:xfrm>
            <a:off x="958850" y="1266825"/>
            <a:ext cx="7224713" cy="397031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Linearidade: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Sistemas lineares incrementais: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Por exemplo, se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 e 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 são duas entradas para o sistema y[n] = 2x[n]+3, e se 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 e 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 são as saídas correspondentes, então,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ctr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[n]-y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 = 2x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[n]+3 – {2x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[n]+3} </a:t>
            </a:r>
          </a:p>
          <a:p>
            <a:pPr lvl="2" algn="ctr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ctr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= 2{x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[n]-x</a:t>
            </a:r>
            <a:r>
              <a:rPr lang="pt-BR" altLang="pt-BR" sz="1800" baseline="-250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[n]}.</a:t>
            </a:r>
          </a:p>
          <a:p>
            <a:pPr lvl="2" algn="ctr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Ou,</a:t>
            </a:r>
          </a:p>
          <a:p>
            <a:pPr lvl="2" algn="ctr" eaLnBrk="1" hangingPunct="1"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Y[n] = 2X[n].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B4285-0249-4729-8822-10FC65861A78}" type="slidenum">
              <a:rPr lang="pt-BR" altLang="pt-BR"/>
              <a:pPr>
                <a:defRPr/>
              </a:pPr>
              <a:t>69</a:t>
            </a:fld>
            <a:endParaRPr lang="pt-BR" altLang="pt-BR"/>
          </a:p>
        </p:txBody>
      </p:sp>
      <p:sp>
        <p:nvSpPr>
          <p:cNvPr id="14746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2. Propriedades Básicas de Sistemas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22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i="1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b="1">
                <a:latin typeface="Verdana" pitchFamily="34" charset="0"/>
                <a:cs typeface="Times New Roman" pitchFamily="18" charset="0"/>
              </a:rPr>
              <a:t>Sistema de tempo discreto</a:t>
            </a:r>
            <a:r>
              <a:rPr lang="pt-BR" altLang="pt-BR" sz="1800">
                <a:latin typeface="Verdana" pitchFamily="34" charset="0"/>
                <a:cs typeface="Times New Roman" pitchFamily="18" charset="0"/>
              </a:rPr>
              <a:t>: sinais de entrada e saída são de tempo discreto.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itchFamily="34" charset="0"/>
                <a:cs typeface="Times New Roman" pitchFamily="18" charset="0"/>
              </a:rPr>
              <a:t> Balanço mensal em uma conta bancária: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7E103B-1647-4060-9C75-73C15EC0DF16}" type="slidenum">
              <a:rPr lang="pt-BR" altLang="pt-BR"/>
              <a:pPr>
                <a:defRPr/>
              </a:pPr>
              <a:t>7</a:t>
            </a:fld>
            <a:endParaRPr lang="pt-BR" altLang="pt-BR"/>
          </a:p>
        </p:txBody>
      </p:sp>
      <p:sp>
        <p:nvSpPr>
          <p:cNvPr id="12595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Sistemas de Tempo Contínuo e de Tempo Discreto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125958" name="Imagem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6000" y="3292475"/>
            <a:ext cx="27035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5959" name="Conector de seta reta 10"/>
          <p:cNvCxnSpPr>
            <a:cxnSpLocks noChangeShapeType="1"/>
          </p:cNvCxnSpPr>
          <p:nvPr/>
        </p:nvCxnSpPr>
        <p:spPr bwMode="auto">
          <a:xfrm flipV="1">
            <a:off x="3033713" y="3592513"/>
            <a:ext cx="522287" cy="484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5960" name="CaixaDeTexto 13"/>
          <p:cNvSpPr txBox="1">
            <a:spLocks noChangeArrowheads="1"/>
          </p:cNvSpPr>
          <p:nvPr/>
        </p:nvSpPr>
        <p:spPr bwMode="auto">
          <a:xfrm>
            <a:off x="1836738" y="4046538"/>
            <a:ext cx="14176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BR" sz="1600">
                <a:latin typeface="Arial" charset="0"/>
                <a:cs typeface="Arial" charset="0"/>
              </a:rPr>
              <a:t>Saldo no</a:t>
            </a:r>
          </a:p>
          <a:p>
            <a:pPr algn="ctr"/>
            <a:r>
              <a:rPr lang="pt-BR" altLang="pt-BR" sz="1600" i="1">
                <a:latin typeface="Arial" charset="0"/>
                <a:cs typeface="Arial" charset="0"/>
              </a:rPr>
              <a:t>n</a:t>
            </a:r>
            <a:r>
              <a:rPr lang="pt-BR" altLang="pt-BR" sz="1600">
                <a:latin typeface="Arial" charset="0"/>
                <a:cs typeface="Arial" charset="0"/>
              </a:rPr>
              <a:t>-ésimo mês.</a:t>
            </a:r>
          </a:p>
        </p:txBody>
      </p:sp>
      <p:sp>
        <p:nvSpPr>
          <p:cNvPr id="125961" name="CaixaDeTexto 16"/>
          <p:cNvSpPr txBox="1">
            <a:spLocks noChangeArrowheads="1"/>
          </p:cNvSpPr>
          <p:nvPr/>
        </p:nvSpPr>
        <p:spPr bwMode="auto">
          <a:xfrm>
            <a:off x="3436938" y="4292600"/>
            <a:ext cx="18272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1600">
                <a:latin typeface="Arial" charset="0"/>
                <a:cs typeface="Arial" charset="0"/>
              </a:rPr>
              <a:t>Acúmulo de juros.</a:t>
            </a:r>
          </a:p>
        </p:txBody>
      </p:sp>
      <p:cxnSp>
        <p:nvCxnSpPr>
          <p:cNvPr id="125962" name="Conector de seta reta 17"/>
          <p:cNvCxnSpPr>
            <a:cxnSpLocks noChangeShapeType="1"/>
          </p:cNvCxnSpPr>
          <p:nvPr/>
        </p:nvCxnSpPr>
        <p:spPr bwMode="auto">
          <a:xfrm flipV="1">
            <a:off x="4446588" y="3649663"/>
            <a:ext cx="215900" cy="642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5963" name="CaixaDeTexto 25"/>
          <p:cNvSpPr txBox="1">
            <a:spLocks noChangeArrowheads="1"/>
          </p:cNvSpPr>
          <p:nvPr/>
        </p:nvSpPr>
        <p:spPr bwMode="auto">
          <a:xfrm>
            <a:off x="5668963" y="4314825"/>
            <a:ext cx="1711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1600">
                <a:latin typeface="Arial" charset="0"/>
                <a:cs typeface="Arial" charset="0"/>
              </a:rPr>
              <a:t>Depósito líquido.</a:t>
            </a:r>
          </a:p>
        </p:txBody>
      </p:sp>
      <p:cxnSp>
        <p:nvCxnSpPr>
          <p:cNvPr id="125964" name="Conector de seta reta 26"/>
          <p:cNvCxnSpPr>
            <a:cxnSpLocks noChangeShapeType="1"/>
            <a:stCxn id="125963" idx="0"/>
          </p:cNvCxnSpPr>
          <p:nvPr/>
        </p:nvCxnSpPr>
        <p:spPr bwMode="auto">
          <a:xfrm flipH="1" flipV="1">
            <a:off x="6142038" y="3611563"/>
            <a:ext cx="382587" cy="7032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A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interconexão 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de sistemas é um conceito importante que  usaremos ao longo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do 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livro.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Muitos sistemas reais são construídos como interconexões de diversos subsistemas.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Sistema de áudio, receptor,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áudio 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player, amplificador, caixas acústicas. </a:t>
            </a: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Aeronave, 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sensores, piloto, piloto automático, atuadores.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Os tipos básicos de interconexões são: 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Em Série ou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cascada;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Paralela; e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Com realimentação.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AD7F8-7B5A-477F-A5BB-5F85633A8BFD}" type="slidenum">
              <a:rPr lang="pt-BR" altLang="pt-BR"/>
              <a:pPr>
                <a:defRPr/>
              </a:pPr>
              <a:t>8</a:t>
            </a:fld>
            <a:endParaRPr lang="pt-BR" altLang="pt-BR"/>
          </a:p>
        </p:txBody>
      </p:sp>
      <p:sp>
        <p:nvSpPr>
          <p:cNvPr id="12698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Sistemas de Tempo Contínuo e de Tempo Discreto</a:t>
            </a:r>
            <a:endParaRPr lang="pt-BR" altLang="pt-BR" sz="18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itchFamily="34" charset="0"/>
                <a:cs typeface="Times New Roman" pitchFamily="18" charset="0"/>
              </a:rPr>
              <a:t> Os tipos básicos de interconexões: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03/09/2015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BC222-AD4F-401A-ACDA-125D8ACD51C8}" type="slidenum">
              <a:rPr lang="pt-BR" altLang="pt-BR"/>
              <a:pPr>
                <a:defRPr/>
              </a:pPr>
              <a:t>9</a:t>
            </a:fld>
            <a:endParaRPr lang="pt-BR" altLang="pt-BR"/>
          </a:p>
        </p:txBody>
      </p:sp>
      <p:sp>
        <p:nvSpPr>
          <p:cNvPr id="12800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Sistemas de Tempo Contínuo e de Tempo Discreto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1280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6721" y="1821543"/>
            <a:ext cx="7225679" cy="4412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20129</TotalTime>
  <Words>4470</Words>
  <Application>Microsoft Office PowerPoint</Application>
  <PresentationFormat>Apresentação na tela (4:3)</PresentationFormat>
  <Paragraphs>974</Paragraphs>
  <Slides>69</Slides>
  <Notes>67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69</vt:i4>
      </vt:variant>
    </vt:vector>
  </HeadingPairs>
  <TitlesOfParts>
    <vt:vector size="71" baseType="lpstr">
      <vt:lpstr>Estrutura padrão</vt:lpstr>
      <vt:lpstr>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</vt:vector>
  </TitlesOfParts>
  <Company>Brasil Telecom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Brasil Telecom</dc:creator>
  <cp:lastModifiedBy>Zaghetto</cp:lastModifiedBy>
  <cp:revision>1939</cp:revision>
  <dcterms:created xsi:type="dcterms:W3CDTF">2002-12-12T12:34:29Z</dcterms:created>
  <dcterms:modified xsi:type="dcterms:W3CDTF">2015-09-03T17:04:53Z</dcterms:modified>
</cp:coreProperties>
</file>