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85" r:id="rId2"/>
    <p:sldId id="399" r:id="rId3"/>
    <p:sldId id="401" r:id="rId4"/>
    <p:sldId id="400" r:id="rId5"/>
    <p:sldId id="403" r:id="rId6"/>
    <p:sldId id="404" r:id="rId7"/>
    <p:sldId id="402" r:id="rId8"/>
    <p:sldId id="405" r:id="rId9"/>
    <p:sldId id="406" r:id="rId10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C0C0C0"/>
    <a:srgbClr val="EAEAEA"/>
    <a:srgbClr val="000000"/>
    <a:srgbClr val="D4D4D4"/>
    <a:srgbClr val="DCDCDC"/>
    <a:srgbClr val="0000CC"/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5" autoAdjust="0"/>
    <p:restoredTop sz="91632" autoAdjust="0"/>
  </p:normalViewPr>
  <p:slideViewPr>
    <p:cSldViewPr>
      <p:cViewPr>
        <p:scale>
          <a:sx n="66" d="100"/>
          <a:sy n="66" d="100"/>
        </p:scale>
        <p:origin x="-2886" y="-888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notesViewPr>
    <p:cSldViewPr>
      <p:cViewPr varScale="1">
        <p:scale>
          <a:sx n="56" d="100"/>
          <a:sy n="56" d="100"/>
        </p:scale>
        <p:origin x="-1854" y="-102"/>
      </p:cViewPr>
      <p:guideLst>
        <p:guide orient="horz" pos="3224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 smtClean="0"/>
            </a:lvl1pPr>
          </a:lstStyle>
          <a:p>
            <a:pPr>
              <a:defRPr/>
            </a:pPr>
            <a:fld id="{5A023790-0EF3-46B1-B1A0-F96E33F1096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xmlns="" val="3317974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382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 smtClean="0"/>
            </a:lvl1pPr>
          </a:lstStyle>
          <a:p>
            <a:pPr>
              <a:defRPr/>
            </a:pPr>
            <a:fld id="{5B5367A9-4780-4E6F-8BA6-E320EAEB288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xmlns="" val="615987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xmlns="" val="1458178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xmlns="" val="1190700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xmlns="" val="1190700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xmlns="" val="1190700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xmlns="" val="1458178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xmlns="" val="1458178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9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xmlns="" val="145817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9A07A-7156-4A19-B1D7-34C53AA55E42}" type="datetime1">
              <a:rPr lang="pt-BR"/>
              <a:pPr>
                <a:defRPr/>
              </a:pPr>
              <a:t>02/09/2015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A03FA-6BE9-4F77-A187-EFE0E7DB67B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91536-881B-47E3-AEA8-B2C9BFEDA04D}" type="datetime1">
              <a:rPr lang="pt-BR"/>
              <a:pPr>
                <a:defRPr/>
              </a:pPr>
              <a:t>02/09/2015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7D4ED-E178-4850-B814-D172549B9D5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29249-E46F-44DF-823B-5EE2CCAD09EF}" type="datetime1">
              <a:rPr lang="pt-BR"/>
              <a:pPr>
                <a:defRPr/>
              </a:pPr>
              <a:t>02/09/2015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C0B42-6318-4F23-AC06-4B0141FFD54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FFC49-4344-461A-8176-97CDA1DAADB5}" type="datetime1">
              <a:rPr lang="pt-BR"/>
              <a:pPr>
                <a:defRPr/>
              </a:pPr>
              <a:t>02/09/2015</a:t>
            </a:fld>
            <a:endParaRPr lang="pt-B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E8935-C52E-4C2C-9290-45A5A17A32B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49B2D-4215-4DDA-BFD7-642D06445FEB}" type="datetime1">
              <a:rPr lang="pt-BR"/>
              <a:pPr>
                <a:defRPr/>
              </a:pPr>
              <a:t>02/09/2015</a:t>
            </a:fld>
            <a:endParaRPr lang="pt-B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8053EB-C9B2-4657-AD1A-2F68C80CB6A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6E1EEE77-2D9E-4B74-8B76-1904A8BFE3EE}" type="datetime1">
              <a:rPr lang="pt-BR"/>
              <a:pPr>
                <a:defRPr/>
              </a:pPr>
              <a:t>02/09/2015</a:t>
            </a:fld>
            <a:endParaRPr 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EB651203-2EC5-4F5C-B208-AF5A064FCB2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685800" y="628015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685800" y="620713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031" name="Text Box 11"/>
          <p:cNvSpPr txBox="1">
            <a:spLocks noChangeArrowheads="1"/>
          </p:cNvSpPr>
          <p:nvPr userDrawn="1"/>
        </p:nvSpPr>
        <p:spPr bwMode="auto">
          <a:xfrm>
            <a:off x="6850063" y="342900"/>
            <a:ext cx="1695450" cy="2778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defRPr/>
            </a:pPr>
            <a:r>
              <a:rPr lang="pt-BR" altLang="pt-BR" sz="1200" b="1" smtClean="0">
                <a:latin typeface="Verdana" panose="020B0604030504040204" pitchFamily="34" charset="0"/>
              </a:rPr>
              <a:t>Sinais e Sistemas</a:t>
            </a:r>
          </a:p>
        </p:txBody>
      </p:sp>
      <p:pic>
        <p:nvPicPr>
          <p:cNvPr id="14344" name="Picture 11" descr="C:\Users\Zaghetto\Desktop\LISA_logo_unb.tif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6438" y="182563"/>
            <a:ext cx="264318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93738" y="1600200"/>
            <a:ext cx="7786687" cy="45259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  <a:defRPr/>
            </a:pPr>
            <a:endParaRPr lang="en-US" sz="2800" b="1" dirty="0" smtClean="0"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en-US" sz="2800" b="1" dirty="0" err="1" smtClean="0">
                <a:latin typeface="Verdana" pitchFamily="34" charset="0"/>
              </a:rPr>
              <a:t>Sinais</a:t>
            </a:r>
            <a:r>
              <a:rPr lang="en-US" sz="2800" b="1" dirty="0" smtClean="0">
                <a:latin typeface="Verdana" pitchFamily="34" charset="0"/>
              </a:rPr>
              <a:t> e </a:t>
            </a:r>
            <a:r>
              <a:rPr lang="en-US" sz="2800" b="1" dirty="0" err="1" smtClean="0">
                <a:latin typeface="Verdana" pitchFamily="34" charset="0"/>
              </a:rPr>
              <a:t>Sistemas</a:t>
            </a:r>
            <a:endParaRPr lang="en-US" sz="2800" b="1" dirty="0" smtClean="0"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en-US" sz="1600" b="1" dirty="0" err="1" smtClean="0">
                <a:latin typeface="Verdana" pitchFamily="34" charset="0"/>
              </a:rPr>
              <a:t>Disciplina</a:t>
            </a:r>
            <a:r>
              <a:rPr lang="en-US" sz="1600" b="1" dirty="0" smtClean="0">
                <a:latin typeface="Verdana" pitchFamily="34" charset="0"/>
              </a:rPr>
              <a:t> 117242</a:t>
            </a:r>
            <a:endParaRPr lang="en-US" sz="1600" dirty="0" smtClean="0"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en-US" sz="2000" dirty="0" smtClean="0">
                <a:latin typeface="Verdana" pitchFamily="34" charset="0"/>
              </a:rPr>
              <a:t>Prof. </a:t>
            </a:r>
            <a:r>
              <a:rPr lang="en-US" sz="2000" dirty="0" err="1" smtClean="0">
                <a:latin typeface="Verdana" pitchFamily="34" charset="0"/>
              </a:rPr>
              <a:t>Alexandre</a:t>
            </a:r>
            <a:r>
              <a:rPr lang="en-US" sz="2000" dirty="0" smtClean="0">
                <a:latin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</a:rPr>
              <a:t>Zaghetto</a:t>
            </a:r>
            <a:endParaRPr lang="en-US" sz="2000" dirty="0" smtClean="0"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en-US" sz="1200" dirty="0" smtClean="0">
                <a:latin typeface="Verdana" pitchFamily="34" charset="0"/>
              </a:rPr>
              <a:t>zaghetto@unb.br</a:t>
            </a:r>
          </a:p>
          <a:p>
            <a:pPr algn="ctr">
              <a:buFontTx/>
              <a:buNone/>
              <a:defRPr/>
            </a:pP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r">
              <a:buFontTx/>
              <a:buNone/>
              <a:defRPr/>
            </a:pPr>
            <a:endParaRPr lang="en-US" sz="1200" dirty="0" smtClean="0">
              <a:latin typeface="Verdana" pitchFamily="34" charset="0"/>
            </a:endParaRPr>
          </a:p>
          <a:p>
            <a:pPr algn="r">
              <a:buFontTx/>
              <a:buNone/>
              <a:defRPr/>
            </a:pPr>
            <a:r>
              <a:rPr lang="en-US" sz="1200" dirty="0" err="1" smtClean="0">
                <a:latin typeface="Verdana" pitchFamily="34" charset="0"/>
              </a:rPr>
              <a:t>Universidade</a:t>
            </a:r>
            <a:r>
              <a:rPr lang="en-US" sz="1200" dirty="0" smtClean="0">
                <a:latin typeface="Verdana" pitchFamily="34" charset="0"/>
              </a:rPr>
              <a:t> de Brasília</a:t>
            </a:r>
          </a:p>
          <a:p>
            <a:pPr algn="r">
              <a:buFontTx/>
              <a:buNone/>
              <a:defRPr/>
            </a:pPr>
            <a:r>
              <a:rPr lang="en-US" sz="1200" dirty="0" err="1" smtClean="0">
                <a:latin typeface="Verdana" pitchFamily="34" charset="0"/>
              </a:rPr>
              <a:t>Instituto</a:t>
            </a:r>
            <a:r>
              <a:rPr lang="en-US" sz="1200" dirty="0" smtClean="0">
                <a:latin typeface="Verdana" pitchFamily="34" charset="0"/>
              </a:rPr>
              <a:t> de </a:t>
            </a:r>
            <a:r>
              <a:rPr lang="en-US" sz="1200" dirty="0" err="1" smtClean="0">
                <a:latin typeface="Verdana" pitchFamily="34" charset="0"/>
              </a:rPr>
              <a:t>Ciências</a:t>
            </a:r>
            <a:r>
              <a:rPr lang="en-US" sz="1200" dirty="0" smtClean="0">
                <a:latin typeface="Verdana" pitchFamily="34" charset="0"/>
              </a:rPr>
              <a:t> </a:t>
            </a:r>
            <a:r>
              <a:rPr lang="en-US" sz="1200" dirty="0" err="1" smtClean="0">
                <a:latin typeface="Verdana" pitchFamily="34" charset="0"/>
              </a:rPr>
              <a:t>Exatas</a:t>
            </a:r>
            <a:endParaRPr lang="en-US" sz="1200" dirty="0" smtClean="0">
              <a:latin typeface="Verdana" pitchFamily="34" charset="0"/>
            </a:endParaRPr>
          </a:p>
          <a:p>
            <a:pPr algn="r">
              <a:buFontTx/>
              <a:buNone/>
              <a:defRPr/>
            </a:pPr>
            <a:r>
              <a:rPr lang="en-US" sz="1200" dirty="0" err="1" smtClean="0">
                <a:latin typeface="Verdana" pitchFamily="34" charset="0"/>
              </a:rPr>
              <a:t>Departamento</a:t>
            </a:r>
            <a:r>
              <a:rPr lang="en-US" sz="1200" dirty="0" smtClean="0">
                <a:latin typeface="Verdana" pitchFamily="34" charset="0"/>
              </a:rPr>
              <a:t> de </a:t>
            </a:r>
            <a:r>
              <a:rPr lang="en-US" sz="1200" dirty="0" err="1" smtClean="0">
                <a:latin typeface="Verdana" pitchFamily="34" charset="0"/>
              </a:rPr>
              <a:t>Ciência</a:t>
            </a:r>
            <a:r>
              <a:rPr lang="en-US" sz="1200" dirty="0" smtClean="0">
                <a:latin typeface="Verdana" pitchFamily="34" charset="0"/>
              </a:rPr>
              <a:t> </a:t>
            </a:r>
            <a:r>
              <a:rPr lang="en-US" sz="1200" dirty="0" err="1" smtClean="0">
                <a:latin typeface="Verdana" pitchFamily="34" charset="0"/>
              </a:rPr>
              <a:t>da</a:t>
            </a:r>
            <a:r>
              <a:rPr lang="en-US" sz="1200" dirty="0" smtClean="0">
                <a:latin typeface="Verdana" pitchFamily="34" charset="0"/>
              </a:rPr>
              <a:t> Computação</a:t>
            </a:r>
          </a:p>
          <a:p>
            <a:pPr algn="ctr">
              <a:buFontTx/>
              <a:buNone/>
              <a:defRPr/>
            </a:pPr>
            <a:endParaRPr lang="en-US" sz="2000" dirty="0" smtClean="0">
              <a:latin typeface="Verdana" pitchFamily="34" charset="0"/>
            </a:endParaRPr>
          </a:p>
          <a:p>
            <a:pPr>
              <a:defRPr/>
            </a:pPr>
            <a:endParaRPr lang="en-US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93738" y="1600200"/>
            <a:ext cx="7786687" cy="45259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  <a:defRPr/>
            </a:pPr>
            <a:endParaRPr lang="en-US" sz="2800" b="1" dirty="0" smtClean="0"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800" b="1" dirty="0" smtClean="0"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en-US" sz="2800" b="1" dirty="0" err="1" smtClean="0">
                <a:latin typeface="Verdana" pitchFamily="34" charset="0"/>
              </a:rPr>
              <a:t>Módulo</a:t>
            </a:r>
            <a:r>
              <a:rPr lang="en-US" sz="2800" b="1" dirty="0" smtClean="0">
                <a:latin typeface="Verdana" pitchFamily="34" charset="0"/>
              </a:rPr>
              <a:t> 04 – </a:t>
            </a:r>
            <a:r>
              <a:rPr lang="en-US" sz="2800" b="1" dirty="0" err="1" smtClean="0">
                <a:latin typeface="Verdana" pitchFamily="34" charset="0"/>
              </a:rPr>
              <a:t>Sistemas</a:t>
            </a:r>
            <a:r>
              <a:rPr lang="en-US" sz="2800" b="1" dirty="0" smtClean="0">
                <a:latin typeface="Verdana" pitchFamily="34" charset="0"/>
              </a:rPr>
              <a:t> </a:t>
            </a:r>
            <a:r>
              <a:rPr lang="en-US" sz="2800" b="1" dirty="0" err="1" smtClean="0">
                <a:latin typeface="Verdana" pitchFamily="34" charset="0"/>
              </a:rPr>
              <a:t>Lineares</a:t>
            </a:r>
            <a:r>
              <a:rPr lang="en-US" sz="2800" b="1" dirty="0" smtClean="0">
                <a:latin typeface="Verdana" pitchFamily="34" charset="0"/>
              </a:rPr>
              <a:t> </a:t>
            </a:r>
            <a:r>
              <a:rPr lang="en-US" sz="2800" b="1" dirty="0" err="1" smtClean="0">
                <a:latin typeface="Verdana" pitchFamily="34" charset="0"/>
              </a:rPr>
              <a:t>Invariantes</a:t>
            </a:r>
            <a:r>
              <a:rPr lang="en-US" sz="2800" b="1" dirty="0" smtClean="0">
                <a:latin typeface="Verdana" pitchFamily="34" charset="0"/>
              </a:rPr>
              <a:t> no Tempo</a:t>
            </a:r>
            <a:endParaRPr lang="en-US" sz="1200" dirty="0" smtClean="0"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Uma classe extremamente importante de sistemas de tempo contínuo é aquela em que a entrada e a saída são relacionadas por uma </a:t>
            </a:r>
            <a:r>
              <a:rPr lang="pt-BR" altLang="pt-BR" sz="1800" i="1" dirty="0" smtClean="0">
                <a:latin typeface="Verdana" pitchFamily="34" charset="0"/>
                <a:cs typeface="Times New Roman" pitchFamily="18" charset="0"/>
              </a:rPr>
              <a:t>equação diferencial linear com coeficientes constantes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.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Correspondentemente, uma classe importante de sistemas de tempo discretos é aquela em que a entrad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a e a saída são relacionadas por uma </a:t>
            </a:r>
            <a:r>
              <a:rPr lang="pt-BR" altLang="pt-BR" sz="1800" i="1" dirty="0" smtClean="0">
                <a:latin typeface="Verdana" pitchFamily="34" charset="0"/>
                <a:cs typeface="Times New Roman" pitchFamily="18" charset="0"/>
              </a:rPr>
              <a:t>equação de diferenças linear com coeficientes constantes.</a:t>
            </a:r>
          </a:p>
          <a:p>
            <a:pPr algn="just" eaLnBrk="1" hangingPunct="1">
              <a:buFontTx/>
              <a:buChar char="•"/>
            </a:pPr>
            <a:endParaRPr lang="pt-BR" altLang="pt-BR" sz="1800" i="1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i="1" dirty="0" smtClean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Em seguida vamos apresentar algumas ideias básicas envolvidas na solução de equações diferenciais e de diferenças.</a:t>
            </a: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02/09/2015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3</a:t>
            </a:fld>
            <a:endParaRPr lang="pt-BR" altLang="pt-BR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5. Sist. LIT Causais Descritos por </a:t>
            </a:r>
            <a:r>
              <a:rPr lang="pt-BR" altLang="pt-BR" sz="1800" b="1" dirty="0" err="1" smtClean="0">
                <a:latin typeface="Verdana" pitchFamily="34" charset="0"/>
              </a:rPr>
              <a:t>Equ</a:t>
            </a:r>
            <a:r>
              <a:rPr lang="pt-BR" altLang="pt-BR" sz="1800" b="1" dirty="0" smtClean="0">
                <a:latin typeface="Verdana" pitchFamily="34" charset="0"/>
              </a:rPr>
              <a:t>. Dif. e de Diferenças</a:t>
            </a:r>
            <a:endParaRPr lang="pt-BR" altLang="pt-BR" sz="1800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720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Equações Diferenciais Lineares com Coeficientes Constantes: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1" indent="-285750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Considere a equação diferencial de primeiro ordem abaixo,</a:t>
            </a:r>
          </a:p>
          <a:p>
            <a:pPr marL="742950" lvl="1" indent="-285750" algn="just" eaLnBrk="1" hangingPunct="1">
              <a:buFont typeface="Wingdings" panose="05000000000000000000" pitchFamily="2" charset="2"/>
              <a:buChar char="ü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/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sendo y(t) a saída do sistema e x(t) a entrada.</a:t>
            </a:r>
          </a:p>
          <a:p>
            <a:pPr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1" indent="-285750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Relembrando:</a:t>
            </a: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1" indent="-285750" algn="just" eaLnBrk="1" hangingPunct="1">
              <a:buFont typeface="Wingdings" panose="05000000000000000000" pitchFamily="2" charset="2"/>
              <a:buChar char="ü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02/09/2015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4</a:t>
            </a:fld>
            <a:endParaRPr lang="pt-BR" altLang="pt-BR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5. Sist. LIT Causais Descritos por </a:t>
            </a:r>
            <a:r>
              <a:rPr lang="pt-BR" altLang="pt-BR" sz="1800" b="1" dirty="0" err="1" smtClean="0">
                <a:latin typeface="Verdana" pitchFamily="34" charset="0"/>
              </a:rPr>
              <a:t>Equ</a:t>
            </a:r>
            <a:r>
              <a:rPr lang="pt-BR" altLang="pt-BR" sz="1800" b="1" dirty="0" smtClean="0">
                <a:latin typeface="Verdana" pitchFamily="34" charset="0"/>
              </a:rPr>
              <a:t>. Dif. e de Diferenças</a:t>
            </a:r>
            <a:endParaRPr lang="pt-BR" altLang="pt-BR" sz="1800" b="1" dirty="0">
              <a:latin typeface="Verdana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31176" y="2705890"/>
            <a:ext cx="3105819" cy="794701"/>
          </a:xfrm>
          <a:prstGeom prst="rect">
            <a:avLst/>
          </a:prstGeom>
        </p:spPr>
      </p:pic>
      <p:pic>
        <p:nvPicPr>
          <p:cNvPr id="12" name="Imagem 9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3462" y="4851962"/>
            <a:ext cx="3353830" cy="80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Objeto 5"/>
          <p:cNvGraphicFramePr>
            <a:graphicFrameLocks noChangeAspect="1"/>
          </p:cNvGraphicFramePr>
          <p:nvPr/>
        </p:nvGraphicFramePr>
        <p:xfrm>
          <a:off x="1547664" y="4563392"/>
          <a:ext cx="3011487" cy="1385888"/>
        </p:xfrm>
        <a:graphic>
          <a:graphicData uri="http://schemas.openxmlformats.org/presentationml/2006/ole">
            <p:oleObj spid="_x0000_s47106" name="Image" r:id="rId6" imgW="5980952" imgH="2260317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926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Equações Diferenciais Lineares com Coeficientes Constantes: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1" indent="-285750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Considere a equação diferencial de primeiro ordem abaixo,</a:t>
            </a:r>
          </a:p>
          <a:p>
            <a:pPr marL="742950" lvl="1" indent="-285750" algn="just" eaLnBrk="1" hangingPunct="1">
              <a:buFont typeface="Wingdings" panose="05000000000000000000" pitchFamily="2" charset="2"/>
              <a:buChar char="ü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/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sendo y(t) a saída do sistema e x(t) a entrada.</a:t>
            </a:r>
          </a:p>
          <a:p>
            <a:pPr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1" indent="-285750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Relembrando:</a:t>
            </a: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1" indent="-285750" algn="just" eaLnBrk="1" hangingPunct="1">
              <a:buFont typeface="Wingdings" panose="05000000000000000000" pitchFamily="2" charset="2"/>
              <a:buChar char="ü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02/09/2015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5</a:t>
            </a:fld>
            <a:endParaRPr lang="pt-BR" altLang="pt-BR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5. Sist. LIT Causais Descritos por </a:t>
            </a:r>
            <a:r>
              <a:rPr lang="pt-BR" altLang="pt-BR" sz="1800" b="1" dirty="0" err="1" smtClean="0">
                <a:latin typeface="Verdana" pitchFamily="34" charset="0"/>
              </a:rPr>
              <a:t>Equ</a:t>
            </a:r>
            <a:r>
              <a:rPr lang="pt-BR" altLang="pt-BR" sz="1800" b="1" dirty="0" smtClean="0">
                <a:latin typeface="Verdana" pitchFamily="34" charset="0"/>
              </a:rPr>
              <a:t>. Dif. e de Diferenças</a:t>
            </a:r>
            <a:endParaRPr lang="pt-BR" altLang="pt-BR" sz="1800" b="1" dirty="0">
              <a:latin typeface="Verdana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31176" y="2705890"/>
            <a:ext cx="3105819" cy="794701"/>
          </a:xfrm>
          <a:prstGeom prst="rect">
            <a:avLst/>
          </a:prstGeom>
        </p:spPr>
      </p:pic>
      <p:pic>
        <p:nvPicPr>
          <p:cNvPr id="12" name="Imagem 9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3462" y="4851962"/>
            <a:ext cx="3353830" cy="80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Objeto 5"/>
          <p:cNvGraphicFramePr>
            <a:graphicFrameLocks noChangeAspect="1"/>
          </p:cNvGraphicFramePr>
          <p:nvPr/>
        </p:nvGraphicFramePr>
        <p:xfrm>
          <a:off x="1547664" y="4563392"/>
          <a:ext cx="3011487" cy="1385888"/>
        </p:xfrm>
        <a:graphic>
          <a:graphicData uri="http://schemas.openxmlformats.org/presentationml/2006/ole">
            <p:oleObj spid="_x0000_s57346" name="Image" r:id="rId6" imgW="5980952" imgH="2260317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926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Equações Diferenciais Lineares com Coeficientes Constantes: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1" indent="-285750" algn="just" eaLnBrk="1" hangingPunct="1">
              <a:buFont typeface="Wingdings" panose="05000000000000000000" pitchFamily="2" charset="2"/>
              <a:buChar char="ü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marL="742950" lvl="1" indent="-285750" algn="just" eaLnBrk="1" hangingPunct="1">
              <a:buFont typeface="Wingdings" panose="05000000000000000000" pitchFamily="2" charset="2"/>
              <a:buChar char="ü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Comparando as duas equações, y(t) = v(t), x(t) = f(t), </a:t>
            </a:r>
            <a:r>
              <a:rPr lang="el-GR" altLang="pt-BR" sz="1800" dirty="0" smtClean="0">
                <a:latin typeface="Verdana" pitchFamily="34" charset="0"/>
                <a:cs typeface="Times New Roman" pitchFamily="18" charset="0"/>
              </a:rPr>
              <a:t>ρ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/m = 2 e 1/m = 1.</a:t>
            </a: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13" name="Objeto 5"/>
          <p:cNvGraphicFramePr>
            <a:graphicFrameLocks noChangeAspect="1"/>
          </p:cNvGraphicFramePr>
          <p:nvPr/>
        </p:nvGraphicFramePr>
        <p:xfrm>
          <a:off x="1344489" y="3140968"/>
          <a:ext cx="3011487" cy="1385888"/>
        </p:xfrm>
        <a:graphic>
          <a:graphicData uri="http://schemas.openxmlformats.org/presentationml/2006/ole">
            <p:oleObj spid="_x0000_s58370" name="Image" r:id="rId4" imgW="5980952" imgH="2260317" progId="">
              <p:embed/>
            </p:oleObj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02/09/2015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6</a:t>
            </a:fld>
            <a:endParaRPr lang="pt-BR" altLang="pt-BR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5. Sist. LIT Causais Descritos por </a:t>
            </a:r>
            <a:r>
              <a:rPr lang="pt-BR" altLang="pt-BR" sz="1800" b="1" dirty="0" err="1" smtClean="0">
                <a:latin typeface="Verdana" pitchFamily="34" charset="0"/>
              </a:rPr>
              <a:t>Equ</a:t>
            </a:r>
            <a:r>
              <a:rPr lang="pt-BR" altLang="pt-BR" sz="1800" b="1" dirty="0" smtClean="0">
                <a:latin typeface="Verdana" pitchFamily="34" charset="0"/>
              </a:rPr>
              <a:t>. Dif. e de Diferenças</a:t>
            </a:r>
            <a:endParaRPr lang="pt-BR" altLang="pt-BR" sz="1800" b="1" dirty="0">
              <a:latin typeface="Verdana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30477" y="2348880"/>
            <a:ext cx="3105819" cy="794701"/>
          </a:xfrm>
          <a:prstGeom prst="rect">
            <a:avLst/>
          </a:prstGeom>
        </p:spPr>
      </p:pic>
      <p:pic>
        <p:nvPicPr>
          <p:cNvPr id="12" name="Imagem 9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42506" y="3484348"/>
            <a:ext cx="3353830" cy="80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926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Equações Diferenciais Lineares com Coeficientes Constantes: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1" indent="-285750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Um aspecto muito importante sobre as equações diferenciais é que elas fornecem uma especificação </a:t>
            </a:r>
            <a:r>
              <a:rPr lang="pt-BR" altLang="pt-BR" sz="1800" i="1" dirty="0" smtClean="0">
                <a:latin typeface="Verdana" pitchFamily="34" charset="0"/>
                <a:cs typeface="Times New Roman" pitchFamily="18" charset="0"/>
              </a:rPr>
              <a:t>implícita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do sistema.</a:t>
            </a:r>
          </a:p>
          <a:p>
            <a:pPr marL="742950" lvl="1" indent="-285750" algn="just" eaLnBrk="1" hangingPunct="1">
              <a:buFont typeface="Wingdings" panose="05000000000000000000" pitchFamily="2" charset="2"/>
              <a:buChar char="ü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1" indent="-285750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Ou seja, descrevem a relação entre a entrada e a saída, em vez de uma expressão explícita para a saída como função da entrada.</a:t>
            </a:r>
          </a:p>
          <a:p>
            <a:pPr marL="742950" lvl="1" indent="-285750" algn="just" eaLnBrk="1" hangingPunct="1">
              <a:buFont typeface="Wingdings" panose="05000000000000000000" pitchFamily="2" charset="2"/>
              <a:buChar char="ü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1" indent="-285750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Para obtermos uma 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expressão explicita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, devemos resolver a equação 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diferencial.</a:t>
            </a:r>
          </a:p>
          <a:p>
            <a:pPr marL="742950" lvl="1" indent="-285750" algn="just" eaLnBrk="1" hangingPunct="1">
              <a:buFont typeface="Wingdings" panose="05000000000000000000" pitchFamily="2" charset="2"/>
              <a:buChar char="ü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marL="742950" lvl="1" indent="-285750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Para encontrar uma solução, precisamos de mais informações, além da fornecida somente pela equação diferencial.</a:t>
            </a: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02/09/2015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7</a:t>
            </a:fld>
            <a:endParaRPr lang="pt-BR" altLang="pt-BR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5. Sist. LIT Causais Descritos por </a:t>
            </a:r>
            <a:r>
              <a:rPr lang="pt-BR" altLang="pt-BR" sz="1800" b="1" dirty="0" err="1" smtClean="0">
                <a:latin typeface="Verdana" pitchFamily="34" charset="0"/>
              </a:rPr>
              <a:t>Equ</a:t>
            </a:r>
            <a:r>
              <a:rPr lang="pt-BR" altLang="pt-BR" sz="1800" b="1" dirty="0" smtClean="0">
                <a:latin typeface="Verdana" pitchFamily="34" charset="0"/>
              </a:rPr>
              <a:t>. Dif. e de Diferenças</a:t>
            </a:r>
            <a:endParaRPr lang="pt-BR" altLang="pt-BR" sz="1800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720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Equações Diferenciais Lineares com Coeficientes Constantes: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1" indent="-285750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Por exemplo, para determinar a velocidade de um autom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óvel no final de um intervalo de 10 segundos, quando ele foi submetido a uma aceleração constante de 1 m/s</a:t>
            </a:r>
            <a:r>
              <a:rPr lang="pt-BR" altLang="pt-BR" sz="1800" baseline="30000" dirty="0" smtClean="0">
                <a:latin typeface="Verdana" pitchFamily="34" charset="0"/>
                <a:cs typeface="Times New Roman" pitchFamily="18" charset="0"/>
              </a:rPr>
              <a:t>2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, também precisamos saber qual era a velocidade do veículo no início do intervalo.</a:t>
            </a: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02/09/2015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8</a:t>
            </a:fld>
            <a:endParaRPr lang="pt-BR" altLang="pt-BR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5. Sist. LIT Causais Descritos por </a:t>
            </a:r>
            <a:r>
              <a:rPr lang="pt-BR" altLang="pt-BR" sz="1800" b="1" dirty="0" err="1" smtClean="0">
                <a:latin typeface="Verdana" pitchFamily="34" charset="0"/>
              </a:rPr>
              <a:t>Equ</a:t>
            </a:r>
            <a:r>
              <a:rPr lang="pt-BR" altLang="pt-BR" sz="1800" b="1" dirty="0" smtClean="0">
                <a:latin typeface="Verdana" pitchFamily="34" charset="0"/>
              </a:rPr>
              <a:t>. Dif. e de Diferenças</a:t>
            </a:r>
            <a:endParaRPr lang="pt-BR" altLang="pt-BR" sz="1800" b="1" dirty="0">
              <a:latin typeface="Verdana" pitchFamily="34" charset="0"/>
            </a:endParaRPr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3347864" y="3933056"/>
          <a:ext cx="3011487" cy="1385887"/>
        </p:xfrm>
        <a:graphic>
          <a:graphicData uri="http://schemas.openxmlformats.org/presentationml/2006/ole">
            <p:oleObj spid="_x0000_s60418" name="Image" r:id="rId4" imgW="5980952" imgH="2260317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4720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Equações Diferenciais Lineares com Coeficientes Constantes: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1" indent="-285750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Exemplo: Considere a solução da equação abaixo para a entrada x(t) também abaixo especificada. K é um número real.</a:t>
            </a: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02/09/2015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9</a:t>
            </a:fld>
            <a:endParaRPr lang="pt-BR" altLang="pt-BR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5. Sist. LIT Causais Descritos por </a:t>
            </a:r>
            <a:r>
              <a:rPr lang="pt-BR" altLang="pt-BR" sz="1800" b="1" dirty="0" err="1" smtClean="0">
                <a:latin typeface="Verdana" pitchFamily="34" charset="0"/>
              </a:rPr>
              <a:t>Equ</a:t>
            </a:r>
            <a:r>
              <a:rPr lang="pt-BR" altLang="pt-BR" sz="1800" b="1" dirty="0" smtClean="0">
                <a:latin typeface="Verdana" pitchFamily="34" charset="0"/>
              </a:rPr>
              <a:t>. Dif. e de Diferenças</a:t>
            </a:r>
            <a:endParaRPr lang="pt-BR" altLang="pt-BR" sz="1800" b="1" dirty="0">
              <a:latin typeface="Verdana" pitchFamily="34" charset="0"/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4580359"/>
            <a:ext cx="26574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87824" y="3356223"/>
            <a:ext cx="3456384" cy="88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4720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23708</TotalTime>
  <Words>504</Words>
  <Application>Microsoft Office PowerPoint</Application>
  <PresentationFormat>Apresentação na tela (4:3)</PresentationFormat>
  <Paragraphs>113</Paragraphs>
  <Slides>9</Slides>
  <Notes>7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1" baseType="lpstr">
      <vt:lpstr>Estrutura padrão</vt:lpstr>
      <vt:lpstr>Image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Brasil Telecom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Brasil Telecom</dc:creator>
  <cp:lastModifiedBy>Zaghetto</cp:lastModifiedBy>
  <cp:revision>2080</cp:revision>
  <cp:lastPrinted>2015-05-01T15:43:41Z</cp:lastPrinted>
  <dcterms:created xsi:type="dcterms:W3CDTF">2002-12-12T12:34:29Z</dcterms:created>
  <dcterms:modified xsi:type="dcterms:W3CDTF">2015-09-03T00:05:28Z</dcterms:modified>
</cp:coreProperties>
</file>