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85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5" r:id="rId17"/>
    <p:sldId id="431" r:id="rId18"/>
    <p:sldId id="416" r:id="rId19"/>
    <p:sldId id="413" r:id="rId20"/>
    <p:sldId id="417" r:id="rId21"/>
    <p:sldId id="418" r:id="rId22"/>
    <p:sldId id="419" r:id="rId23"/>
    <p:sldId id="420" r:id="rId24"/>
    <p:sldId id="421" r:id="rId25"/>
    <p:sldId id="422" r:id="rId26"/>
    <p:sldId id="429" r:id="rId27"/>
    <p:sldId id="430" r:id="rId28"/>
    <p:sldId id="424" r:id="rId29"/>
    <p:sldId id="425" r:id="rId30"/>
    <p:sldId id="426" r:id="rId31"/>
    <p:sldId id="427" r:id="rId32"/>
    <p:sldId id="428" r:id="rId33"/>
    <p:sldId id="432" r:id="rId34"/>
    <p:sldId id="433" r:id="rId3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05" autoAdjust="0"/>
    <p:restoredTop sz="91632" autoAdjust="0"/>
  </p:normalViewPr>
  <p:slideViewPr>
    <p:cSldViewPr>
      <p:cViewPr varScale="1">
        <p:scale>
          <a:sx n="106" d="100"/>
          <a:sy n="106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dirty="0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dirty="0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dirty="0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7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Sinais</a:t>
            </a:r>
            <a:r>
              <a:rPr lang="en-US" sz="2800" b="1" dirty="0" smtClean="0">
                <a:latin typeface="Verdana" pitchFamily="34" charset="0"/>
              </a:rPr>
              <a:t> e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Como o somatório é realizado sobre N intervalos de largura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=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/N, o intervalo de integração total sempre terá uma largura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Portanto, quando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N </a:t>
            </a:r>
            <a:r>
              <a:rPr lang="pt-BR" altLang="pt-BR" sz="1800" dirty="0" smtClean="0">
                <a:latin typeface="Calibri"/>
                <a:cs typeface="Times New Roman" pitchFamily="18" charset="0"/>
              </a:rPr>
              <a:t>→ </a:t>
            </a:r>
            <a:r>
              <a:rPr lang="pt-BR" altLang="pt-BR" sz="1800" dirty="0" smtClean="0">
                <a:cs typeface="Times New Roman" pitchFamily="18" charset="0"/>
              </a:rPr>
              <a:t>∞,            </a:t>
            </a:r>
            <a:r>
              <a:rPr lang="pt-BR" altLang="pt-BR" sz="1800" dirty="0" smtClean="0">
                <a:latin typeface="Calibri"/>
                <a:cs typeface="Times New Roman" pitchFamily="18" charset="0"/>
              </a:rPr>
              <a:t>→ 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x[n] e,</a:t>
            </a: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Como X(</a:t>
            </a:r>
            <a:r>
              <a:rPr lang="pt-BR" altLang="pt-BR" sz="18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</a:t>
            </a:r>
            <a:r>
              <a:rPr lang="pt-BR" altLang="pt-BR" sz="18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é periódico com período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o intervalo de integração pode ser tomado com qualquer intervalo de comprimento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2357430"/>
            <a:ext cx="513893" cy="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"/>
          <a:stretch/>
        </p:blipFill>
        <p:spPr bwMode="auto">
          <a:xfrm>
            <a:off x="2214546" y="2857496"/>
            <a:ext cx="4318421" cy="92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7897" y="4357694"/>
            <a:ext cx="372629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Conector de seta reta 21"/>
          <p:cNvCxnSpPr/>
          <p:nvPr/>
        </p:nvCxnSpPr>
        <p:spPr bwMode="auto">
          <a:xfrm rot="5400000">
            <a:off x="2251059" y="4035429"/>
            <a:ext cx="64294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Assim, temos o seguinte o </a:t>
            </a:r>
            <a:r>
              <a:rPr lang="pt-BR" altLang="pt-BR" sz="18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par de Transformadas de Fourier de Tempo Discreto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:</a:t>
            </a:r>
            <a:endParaRPr lang="pt-BR" altLang="pt-BR" sz="1800" i="1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Equação de</a:t>
            </a: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síntese</a:t>
            </a: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Equação de</a:t>
            </a: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análise</a:t>
            </a: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 equação de síntese mostra uma representação de x[n] como uma combinação linear de exponenciais complexas infinitesimalmente próximas em freqüência e com amplitudes X(</a:t>
            </a:r>
            <a:r>
              <a:rPr lang="pt-BR" altLang="pt-BR" sz="18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)(</a:t>
            </a:r>
            <a:r>
              <a:rPr lang="pt-BR" altLang="pt-BR" sz="18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dw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/2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X(</a:t>
            </a:r>
            <a:r>
              <a:rPr lang="pt-BR" altLang="pt-BR" sz="18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 é comumente chamado de espectro de x[n].</a:t>
            </a: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143116"/>
            <a:ext cx="3929090" cy="18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Assim como em tempo contínuo, nossa dedução da Transformada de Fourier de tempo discreto nos fornece uma importante relação entre a </a:t>
            </a:r>
            <a:r>
              <a:rPr lang="pt-BR" altLang="pt-BR" sz="17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Série de Fourier 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 a </a:t>
            </a:r>
            <a:r>
              <a:rPr lang="pt-BR" altLang="pt-BR" sz="17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Transformada de Fourier de Tempo Discreto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Em particular, os coeficientes </a:t>
            </a:r>
            <a:r>
              <a:rPr lang="pt-BR" altLang="pt-BR" sz="17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pt-BR" altLang="pt-BR" sz="1700" baseline="-25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k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de um sinal       </a:t>
            </a:r>
            <a:r>
              <a:rPr lang="pt-BR" altLang="pt-BR" sz="17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periódico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podem ser expressos em termos de amostras igualmente espaçadas da transformada de Fourier de um sinal </a:t>
            </a:r>
            <a:r>
              <a:rPr lang="pt-BR" altLang="pt-BR" sz="17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aperiódico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de duração finita x[n], que é igual a       em um período e é nulo caso contrário.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As principais diferenças com o caso de tempo contínuo são a periodicidade da transformada de tempo discreto X(</a:t>
            </a:r>
            <a:r>
              <a:rPr lang="pt-BR" altLang="pt-BR" sz="17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7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 e o intervalo de integração finito na equação de síntese.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Em particular, X(</a:t>
            </a:r>
            <a:r>
              <a:rPr lang="pt-BR" altLang="pt-BR" sz="17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700" baseline="30000" dirty="0" err="1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 é periódico com período 2</a:t>
            </a:r>
            <a:r>
              <a:rPr lang="el-GR" altLang="pt-BR" sz="1700" dirty="0" smtClean="0">
                <a:cs typeface="Times New Roman" pitchFamily="18" charset="0"/>
              </a:rPr>
              <a:t>π</a:t>
            </a:r>
            <a:r>
              <a:rPr lang="pt-BR" altLang="pt-BR" sz="1700" dirty="0" smtClean="0">
                <a:cs typeface="Times New Roman" pitchFamily="18" charset="0"/>
              </a:rPr>
              <a:t> 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 a equação de síntese envolve a integração apenas sobre um intervalo de freqüência que produz exponenciais complexas distintas.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24" y="2633657"/>
            <a:ext cx="513893" cy="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3429000"/>
            <a:ext cx="513893" cy="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1: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357298"/>
            <a:ext cx="2786082" cy="32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261" y="2500306"/>
            <a:ext cx="7591911" cy="371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upo 11"/>
          <p:cNvGrpSpPr/>
          <p:nvPr/>
        </p:nvGrpSpPr>
        <p:grpSpPr>
          <a:xfrm>
            <a:off x="2071670" y="1743063"/>
            <a:ext cx="5286412" cy="685805"/>
            <a:chOff x="2000232" y="1743063"/>
            <a:chExt cx="5286412" cy="685805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/>
            <a:srcRect r="25532" b="50844"/>
            <a:stretch>
              <a:fillRect/>
            </a:stretch>
          </p:blipFill>
          <p:spPr bwMode="auto">
            <a:xfrm>
              <a:off x="2000232" y="1785926"/>
              <a:ext cx="250033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/>
            <a:srcRect l="19149" t="49156"/>
            <a:stretch>
              <a:fillRect/>
            </a:stretch>
          </p:blipFill>
          <p:spPr bwMode="auto">
            <a:xfrm>
              <a:off x="4572000" y="1743063"/>
              <a:ext cx="2714644" cy="66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496889"/>
            <a:ext cx="4341813" cy="471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2: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323963"/>
            <a:ext cx="2733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5" y="1857364"/>
            <a:ext cx="389240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7" y="3429000"/>
            <a:ext cx="3857652" cy="74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7" y="4214818"/>
            <a:ext cx="3786214" cy="142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3: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2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Obs.: Ver exemplo 3.12 do livro.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428736"/>
            <a:ext cx="27527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85992"/>
            <a:ext cx="4075650" cy="39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2357430"/>
            <a:ext cx="2743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305181"/>
            <a:ext cx="29337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4: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19" y="2529540"/>
            <a:ext cx="5145559" cy="89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-14855" r="1490" b="53875"/>
          <a:stretch/>
        </p:blipFill>
        <p:spPr bwMode="auto">
          <a:xfrm>
            <a:off x="214282" y="3286124"/>
            <a:ext cx="8707882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o 15"/>
          <p:cNvGrpSpPr/>
          <p:nvPr/>
        </p:nvGrpSpPr>
        <p:grpSpPr>
          <a:xfrm>
            <a:off x="2699792" y="1471453"/>
            <a:ext cx="3658158" cy="528787"/>
            <a:chOff x="2699792" y="1471453"/>
            <a:chExt cx="3658158" cy="52878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0"/>
            <a:stretch>
              <a:fillRect/>
            </a:stretch>
          </p:blipFill>
          <p:spPr bwMode="auto">
            <a:xfrm>
              <a:off x="2699792" y="1614241"/>
              <a:ext cx="1515018" cy="383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9"/>
            <a:stretch>
              <a:fillRect/>
            </a:stretch>
          </p:blipFill>
          <p:spPr bwMode="auto">
            <a:xfrm>
              <a:off x="4932040" y="1614241"/>
              <a:ext cx="1425910" cy="385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6146" idx="3"/>
              <a:endCxn id="6147" idx="1"/>
            </p:cNvCxnSpPr>
            <p:nvPr/>
          </p:nvCxnSpPr>
          <p:spPr bwMode="auto">
            <a:xfrm>
              <a:off x="4214810" y="1806006"/>
              <a:ext cx="717230" cy="1235"/>
            </a:xfrm>
            <a:prstGeom prst="straightConnector1">
              <a:avLst/>
            </a:prstGeom>
            <a:ln>
              <a:headEnd type="arrow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7224" y="1471453"/>
              <a:ext cx="276225" cy="28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156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46125" r="1490" b="-1417"/>
          <a:stretch/>
        </p:blipFill>
        <p:spPr bwMode="auto">
          <a:xfrm>
            <a:off x="208656" y="3512705"/>
            <a:ext cx="8707882" cy="220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4: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19" y="2529540"/>
            <a:ext cx="5145559" cy="89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upo 15"/>
          <p:cNvGrpSpPr/>
          <p:nvPr/>
        </p:nvGrpSpPr>
        <p:grpSpPr>
          <a:xfrm>
            <a:off x="2699792" y="1471453"/>
            <a:ext cx="3658158" cy="528787"/>
            <a:chOff x="2699792" y="1471453"/>
            <a:chExt cx="3658158" cy="52878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0"/>
            <a:stretch>
              <a:fillRect/>
            </a:stretch>
          </p:blipFill>
          <p:spPr bwMode="auto">
            <a:xfrm>
              <a:off x="2699792" y="1614241"/>
              <a:ext cx="1515018" cy="383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9"/>
            <a:stretch>
              <a:fillRect/>
            </a:stretch>
          </p:blipFill>
          <p:spPr bwMode="auto">
            <a:xfrm>
              <a:off x="4932040" y="1614241"/>
              <a:ext cx="1425910" cy="385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6146" idx="3"/>
              <a:endCxn id="6147" idx="1"/>
            </p:cNvCxnSpPr>
            <p:nvPr/>
          </p:nvCxnSpPr>
          <p:spPr bwMode="auto">
            <a:xfrm>
              <a:off x="4214810" y="1806006"/>
              <a:ext cx="717230" cy="1235"/>
            </a:xfrm>
            <a:prstGeom prst="straightConnector1">
              <a:avLst/>
            </a:prstGeom>
            <a:ln>
              <a:headEnd type="arrow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7224" y="1471453"/>
              <a:ext cx="276225" cy="28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156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Exemplo 4:</a:t>
            </a: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7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5" y="3571876"/>
            <a:ext cx="85232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19" y="2529540"/>
            <a:ext cx="5145559" cy="89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2699792" y="1471453"/>
            <a:ext cx="3658158" cy="528787"/>
            <a:chOff x="2699792" y="1471453"/>
            <a:chExt cx="3658158" cy="528787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0"/>
            <a:stretch>
              <a:fillRect/>
            </a:stretch>
          </p:blipFill>
          <p:spPr bwMode="auto">
            <a:xfrm>
              <a:off x="2699792" y="1614241"/>
              <a:ext cx="1515018" cy="383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9"/>
            <a:stretch>
              <a:fillRect/>
            </a:stretch>
          </p:blipFill>
          <p:spPr bwMode="auto">
            <a:xfrm>
              <a:off x="4932040" y="1614241"/>
              <a:ext cx="1425910" cy="385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Straight Arrow Connector 4"/>
            <p:cNvCxnSpPr>
              <a:stCxn id="14" idx="3"/>
              <a:endCxn id="15" idx="1"/>
            </p:cNvCxnSpPr>
            <p:nvPr/>
          </p:nvCxnSpPr>
          <p:spPr bwMode="auto">
            <a:xfrm>
              <a:off x="4214810" y="1806006"/>
              <a:ext cx="717230" cy="1235"/>
            </a:xfrm>
            <a:prstGeom prst="straightConnector1">
              <a:avLst/>
            </a:prstGeom>
            <a:ln>
              <a:headEnd type="arrow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7224" y="1471453"/>
              <a:ext cx="276225" cy="28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223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Assim, como no caso contínuo, os sinais periódicos de tempo discreto também podem ser incorporados dentro da estrutura da Transformada de Fourier de Tempo Discreto.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Considere o sinal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Em tempo contínuo vimos que a Transformada de Fourier de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jw0t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pode ser interpretada como um impulso em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w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= w</a:t>
            </a:r>
            <a:r>
              <a:rPr lang="pt-BR" altLang="pt-BR" sz="1800" baseline="-25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Portanto, podemos esperar algo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semelhante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para o sinal discreto correspondente.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Contudo, a Transfomada de Fourier de Tempo Discreto precisa ser periódica em w com período 2</a:t>
            </a:r>
            <a:r>
              <a:rPr lang="el-GR" altLang="pt-BR" sz="1800" dirty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Isso sugere que a Transformada de Fourier deverá ter impulsos em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±2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±4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cs typeface="Times New Roman" pitchFamily="18" charset="0"/>
              </a:rPr>
              <a:t>,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±6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cs typeface="Times New Roman" pitchFamily="18" charset="0"/>
              </a:rPr>
              <a:t>, ...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56" y="2386211"/>
            <a:ext cx="1714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0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Módulo </a:t>
            </a:r>
            <a:r>
              <a:rPr lang="pt-BR" sz="2800" b="1" dirty="0" smtClean="0">
                <a:latin typeface="Verdana" pitchFamily="34" charset="0"/>
              </a:rPr>
              <a:t>07 </a:t>
            </a:r>
            <a:r>
              <a:rPr lang="pt-BR" sz="2800" b="1" dirty="0">
                <a:latin typeface="Verdana" pitchFamily="34" charset="0"/>
              </a:rPr>
              <a:t>- A Transformada de Fourier de Tempo </a:t>
            </a:r>
            <a:r>
              <a:rPr lang="pt-BR" sz="2800" b="1" dirty="0" smtClean="0">
                <a:latin typeface="Verdana" pitchFamily="34" charset="0"/>
              </a:rPr>
              <a:t>Discreto</a:t>
            </a: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De fato, a Transformada de Fourier de x[n] é o trem de impulsos,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ilustrado abaixo.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4572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 b="16023"/>
          <a:stretch/>
        </p:blipFill>
        <p:spPr bwMode="auto">
          <a:xfrm>
            <a:off x="1022616" y="3356992"/>
            <a:ext cx="7221792" cy="235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9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Para verificar, vamos calcular a transformada inversa.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Note que qualquer intervalo de frequencia de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inclui exatamente um impulso em X(e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Portanto, se o intervalo de integração escolhido incluir o impulso localizado em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+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então,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Ou seja,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55"/>
          <a:stretch/>
        </p:blipFill>
        <p:spPr bwMode="auto">
          <a:xfrm>
            <a:off x="1000100" y="1824622"/>
            <a:ext cx="7143800" cy="76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357411"/>
            <a:ext cx="5246675" cy="7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" b="10482"/>
          <a:stretch>
            <a:fillRect/>
          </a:stretch>
        </p:blipFill>
        <p:spPr bwMode="auto">
          <a:xfrm>
            <a:off x="4036990" y="5536785"/>
            <a:ext cx="3678282" cy="6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"/>
          <a:stretch>
            <a:fillRect/>
          </a:stretch>
        </p:blipFill>
        <p:spPr bwMode="auto">
          <a:xfrm>
            <a:off x="1428728" y="5654628"/>
            <a:ext cx="1633445" cy="46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 bwMode="auto">
          <a:xfrm>
            <a:off x="3336382" y="5828107"/>
            <a:ext cx="428628" cy="158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95657" y="5441964"/>
            <a:ext cx="273049" cy="2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04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Agora, considere uma sequência períódica x[n] com período N e com representação em Série de Fourier,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Nesse caso a Transformada de Fourier é,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Para verificar a equação acima, desenvolva x[n] para k=0, 1, 2...a N-1: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2110810"/>
            <a:ext cx="3357769" cy="78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69" y="3446475"/>
            <a:ext cx="4204947" cy="83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5143512"/>
            <a:ext cx="5185062" cy="10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6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Assim, x[n] é uma combinação linear de sinais como com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= 0,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/N,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4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/N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,...,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(N-1)2</a:t>
            </a:r>
            <a:r>
              <a:rPr lang="el-GR" altLang="pt-BR" sz="1800" dirty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/N.</a:t>
            </a: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9" r="4829"/>
          <a:stretch/>
        </p:blipFill>
        <p:spPr bwMode="auto">
          <a:xfrm>
            <a:off x="6876256" y="1323980"/>
            <a:ext cx="651024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1"/>
          <a:stretch>
            <a:fillRect/>
          </a:stretch>
        </p:blipFill>
        <p:spPr bwMode="auto">
          <a:xfrm>
            <a:off x="179512" y="3284984"/>
            <a:ext cx="85725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143116"/>
            <a:ext cx="3258117" cy="65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2143116"/>
            <a:ext cx="3026718" cy="60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9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Assim, x[n] é uma combinação linear de sinais como com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= 0, 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/N,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4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/N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,...,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(N-1)2</a:t>
            </a:r>
            <a:r>
              <a:rPr lang="el-GR" altLang="pt-BR" sz="1800" dirty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/N.</a:t>
            </a: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9" r="4829"/>
          <a:stretch/>
        </p:blipFill>
        <p:spPr bwMode="auto">
          <a:xfrm>
            <a:off x="6876256" y="1323980"/>
            <a:ext cx="651024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9" b="11134"/>
          <a:stretch/>
        </p:blipFill>
        <p:spPr bwMode="auto">
          <a:xfrm>
            <a:off x="323528" y="2996952"/>
            <a:ext cx="8524875" cy="30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143116"/>
            <a:ext cx="3258117" cy="65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2143116"/>
            <a:ext cx="3026718" cy="60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Exemplo 1: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 X(e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 repete-se periodicamente com um período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18308" y="1184052"/>
            <a:ext cx="5626100" cy="680467"/>
            <a:chOff x="1907704" y="1740421"/>
            <a:chExt cx="5626100" cy="680467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744613"/>
              <a:ext cx="4371975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079" y="1740421"/>
              <a:ext cx="12287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16" y="2105794"/>
            <a:ext cx="7315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28181"/>
            <a:ext cx="72009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b="18871"/>
          <a:stretch/>
        </p:blipFill>
        <p:spPr bwMode="auto">
          <a:xfrm>
            <a:off x="1259632" y="4483149"/>
            <a:ext cx="6981825" cy="17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Exemplo 2:                              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Pode-se calcular os coeficiente da </a:t>
            </a:r>
            <a:r>
              <a:rPr lang="pt-BR" altLang="pt-BR" sz="1800" i="1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Série de Fourier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por meio da equação,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Escolhendo-se o intervalo 0  a N-1,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A Transformada de Fourier será dada por,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t="12979"/>
          <a:stretch>
            <a:fillRect/>
          </a:stretch>
        </p:blipFill>
        <p:spPr bwMode="auto">
          <a:xfrm>
            <a:off x="2581067" y="1233084"/>
            <a:ext cx="2424110" cy="66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714620"/>
            <a:ext cx="3324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3929066"/>
            <a:ext cx="1057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6352" y="5234410"/>
            <a:ext cx="3030160" cy="83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5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t="12979"/>
          <a:stretch>
            <a:fillRect/>
          </a:stretch>
        </p:blipFill>
        <p:spPr bwMode="auto">
          <a:xfrm>
            <a:off x="2576518" y="1233084"/>
            <a:ext cx="2424110" cy="66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Exemplo 2:                             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Transformada de Fourier para Sinais Periódicos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2368" y="1142984"/>
            <a:ext cx="3030160" cy="83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4"/>
          <p:cNvCxnSpPr/>
          <p:nvPr/>
        </p:nvCxnSpPr>
        <p:spPr bwMode="auto">
          <a:xfrm>
            <a:off x="5072066" y="1571612"/>
            <a:ext cx="432000" cy="123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1214422"/>
            <a:ext cx="276225" cy="2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486" y="2214554"/>
            <a:ext cx="7572728" cy="399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Algumas propriedades da Transformada de Fourier de Tempo Discreto são abordadas na seção 5.3, 5.4 e 5.5  do livro texto.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Essas propriedades não serão abordadas em sala de aula, cabendo ao aluno estudá-las de forma autônoma.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seguir essas propriedade estão resumidas em uma tabela.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4</a:t>
            </a:r>
            <a:r>
              <a:rPr lang="pt-BR" altLang="pt-BR" sz="1800" b="1" dirty="0" smtClean="0">
                <a:latin typeface="Verdana" pitchFamily="34" charset="0"/>
              </a:rPr>
              <a:t>. Propriedades da </a:t>
            </a:r>
            <a:r>
              <a:rPr lang="pt-BR" altLang="pt-BR" sz="1800" b="1" dirty="0" err="1" smtClean="0">
                <a:latin typeface="Verdana" pitchFamily="34" charset="0"/>
              </a:rPr>
              <a:t>Transf</a:t>
            </a:r>
            <a:r>
              <a:rPr lang="pt-BR" altLang="pt-BR" sz="1800" b="1" dirty="0" smtClean="0">
                <a:latin typeface="Verdana" pitchFamily="34" charset="0"/>
              </a:rPr>
              <a:t>. de Fourier de Tempo Discreto</a:t>
            </a:r>
          </a:p>
        </p:txBody>
      </p:sp>
    </p:spTree>
    <p:extLst>
      <p:ext uri="{BB962C8B-B14F-4D97-AF65-F5344CB8AC3E}">
        <p14:creationId xmlns:p14="http://schemas.microsoft.com/office/powerpoint/2010/main" val="1799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4</a:t>
            </a:r>
            <a:r>
              <a:rPr lang="pt-BR" altLang="pt-BR" sz="1800" b="1" dirty="0" smtClean="0">
                <a:latin typeface="Verdana" pitchFamily="34" charset="0"/>
              </a:rPr>
              <a:t>. Propriedades da </a:t>
            </a:r>
            <a:r>
              <a:rPr lang="pt-BR" altLang="pt-BR" sz="1800" b="1" dirty="0" err="1" smtClean="0">
                <a:latin typeface="Verdana" pitchFamily="34" charset="0"/>
              </a:rPr>
              <a:t>Transf</a:t>
            </a:r>
            <a:r>
              <a:rPr lang="pt-BR" altLang="pt-BR" sz="1800" b="1" dirty="0" smtClean="0">
                <a:latin typeface="Verdana" pitchFamily="34" charset="0"/>
              </a:rPr>
              <a:t>. de Fourier de Tempo Discreto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 b="41547"/>
          <a:stretch>
            <a:fillRect/>
          </a:stretch>
        </p:blipFill>
        <p:spPr bwMode="auto">
          <a:xfrm>
            <a:off x="714348" y="1442748"/>
            <a:ext cx="7658100" cy="44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No módulo anterior, apresentamos a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Transformada de Fourier de Tempo Contínuo.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Nesse módulo, completamos nosso desenvolvimento das ferramentas básicas da análise de Fourier introduzindo e examinando a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Transformada de Fourier de Tempo Discreto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1. </a:t>
            </a:r>
            <a:r>
              <a:rPr lang="pt-BR" altLang="pt-BR" sz="1800" b="1" dirty="0" smtClean="0">
                <a:latin typeface="Verdana" pitchFamily="34" charset="0"/>
              </a:rPr>
              <a:t>Introdução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2035" y="3416858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0769" y="4000504"/>
            <a:ext cx="72247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 dirty="0" smtClean="0">
                <a:solidFill>
                  <a:srgbClr val="003399"/>
                </a:solidFill>
                <a:latin typeface="Verdana" pitchFamily="34" charset="0"/>
                <a:cs typeface="Times New Roman" pitchFamily="18" charset="0"/>
              </a:rPr>
              <a:t>RECORDANDO:</a:t>
            </a:r>
            <a:r>
              <a:rPr lang="pt-BR" altLang="pt-BR" sz="1800" dirty="0" smtClean="0">
                <a:solidFill>
                  <a:srgbClr val="003399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Vimos que os coeficientes da Série de Fourier para uma onda quadrada periódica de tempo contínuo podem ser vistos como amostras de uma função envoltória divididas por T e que, à medida que o período da onda quadrada aumenta, essas amostras se tornam cada vez mais próximas.</a:t>
            </a:r>
          </a:p>
        </p:txBody>
      </p:sp>
    </p:spTree>
    <p:extLst>
      <p:ext uri="{BB962C8B-B14F-4D97-AF65-F5344CB8AC3E}">
        <p14:creationId xmlns:p14="http://schemas.microsoft.com/office/powerpoint/2010/main" val="299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4</a:t>
            </a:r>
            <a:r>
              <a:rPr lang="pt-BR" altLang="pt-BR" sz="1800" b="1" dirty="0" smtClean="0">
                <a:latin typeface="Verdana" pitchFamily="34" charset="0"/>
              </a:rPr>
              <a:t>. Propriedades da </a:t>
            </a:r>
            <a:r>
              <a:rPr lang="pt-BR" altLang="pt-BR" sz="1800" b="1" dirty="0" err="1" smtClean="0">
                <a:latin typeface="Verdana" pitchFamily="34" charset="0"/>
              </a:rPr>
              <a:t>Transf</a:t>
            </a:r>
            <a:r>
              <a:rPr lang="pt-BR" altLang="pt-BR" sz="1800" b="1" dirty="0" smtClean="0">
                <a:latin typeface="Verdana" pitchFamily="34" charset="0"/>
              </a:rPr>
              <a:t>. de Fourier de Tempo Discreto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t="58453" b="-67"/>
          <a:stretch>
            <a:fillRect/>
          </a:stretch>
        </p:blipFill>
        <p:spPr bwMode="auto">
          <a:xfrm>
            <a:off x="785786" y="2000240"/>
            <a:ext cx="76581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Pares de Transformadas de Fourier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 b="53423"/>
          <a:stretch>
            <a:fillRect/>
          </a:stretch>
        </p:blipFill>
        <p:spPr bwMode="auto">
          <a:xfrm>
            <a:off x="552450" y="1347845"/>
            <a:ext cx="8039100" cy="47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Pares de Transformadas de Fourier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t="46578" b="215"/>
          <a:stretch>
            <a:fillRect/>
          </a:stretch>
        </p:blipFill>
        <p:spPr bwMode="auto">
          <a:xfrm>
            <a:off x="928662" y="1249365"/>
            <a:ext cx="7286676" cy="496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6. Resumo da Série e da Transformada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60" name="Picture 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779541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2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6. Resumo da Série e da Transformada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32" y="1500174"/>
            <a:ext cx="6637538" cy="458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12"/>
          <p:cNvPicPr>
            <a:picLocks noChangeAspect="1" noChangeArrowheads="1"/>
          </p:cNvPicPr>
          <p:nvPr/>
        </p:nvPicPr>
        <p:blipFill>
          <a:blip r:embed="rId4"/>
          <a:srcRect r="81599"/>
          <a:stretch>
            <a:fillRect/>
          </a:stretch>
        </p:blipFill>
        <p:spPr bwMode="auto">
          <a:xfrm>
            <a:off x="571472" y="1500174"/>
            <a:ext cx="1406554" cy="469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9846" y="3143248"/>
            <a:ext cx="2476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2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b="66925"/>
          <a:stretch/>
        </p:blipFill>
        <p:spPr bwMode="auto">
          <a:xfrm>
            <a:off x="755576" y="2042206"/>
            <a:ext cx="7672940" cy="16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Considere uma sequência qualquer x[n] que tem duração finita. Ou seja, para inteiros N1 e N2, x[n] = 0 fora do intervalor -N1 </a:t>
            </a:r>
            <a:r>
              <a:rPr lang="pt-BR" altLang="pt-BR" sz="1800" dirty="0" smtClean="0">
                <a:latin typeface="Calibri"/>
                <a:cs typeface="Times New Roman" pitchFamily="18" charset="0"/>
              </a:rPr>
              <a:t>≤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 </a:t>
            </a:r>
            <a:r>
              <a:rPr lang="pt-BR" altLang="pt-BR" sz="1800" dirty="0">
                <a:latin typeface="Calibri"/>
                <a:cs typeface="Times New Roman" pitchFamily="18" charset="0"/>
              </a:rPr>
              <a:t>≤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N2.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Podemos construir uma sequência períódica      para a qual x[n] é um período.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45295" b="18912"/>
          <a:stretch/>
        </p:blipFill>
        <p:spPr bwMode="auto">
          <a:xfrm>
            <a:off x="715484" y="4458220"/>
            <a:ext cx="7672940" cy="177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23" y="3887141"/>
            <a:ext cx="428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98" y="2481213"/>
            <a:ext cx="504056" cy="30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Quando escolhemos o período N </a:t>
            </a:r>
            <a:r>
              <a:rPr lang="pt-BR" altLang="pt-BR" sz="1800" dirty="0" smtClean="0">
                <a:latin typeface="Calibri"/>
                <a:cs typeface="Times New Roman" pitchFamily="18" charset="0"/>
              </a:rPr>
              <a:t>→ </a:t>
            </a:r>
            <a:r>
              <a:rPr lang="pt-BR" altLang="pt-BR" sz="1800" dirty="0" smtClean="0">
                <a:latin typeface="+mn-lt"/>
                <a:cs typeface="Times New Roman" pitchFamily="18" charset="0"/>
              </a:rPr>
              <a:t>∞</a:t>
            </a:r>
            <a:r>
              <a:rPr lang="pt-BR" altLang="pt-BR" sz="1800" dirty="0" smtClean="0">
                <a:latin typeface="Calibri"/>
                <a:cs typeface="Times New Roman" pitchFamily="18" charset="0"/>
              </a:rPr>
              <a:t>,     →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x[n] para qualquer valor finito de n.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Agora vamos analisar a representação em Série de Fourier de       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Como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x[n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=        em um período que inclui o intervalo    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-N1 </a:t>
            </a:r>
            <a:r>
              <a:rPr lang="pt-BR" altLang="pt-BR" sz="1800" dirty="0">
                <a:latin typeface="Calibri"/>
                <a:cs typeface="Times New Roman" pitchFamily="18" charset="0"/>
              </a:rPr>
              <a:t>≤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n </a:t>
            </a:r>
            <a:r>
              <a:rPr lang="pt-BR" altLang="pt-BR" sz="1800" dirty="0">
                <a:latin typeface="Calibri"/>
                <a:cs typeface="Times New Roman" pitchFamily="18" charset="0"/>
              </a:rPr>
              <a:t>≤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N2,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8916"/>
            <a:ext cx="513893" cy="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5" y="2596356"/>
            <a:ext cx="3300398" cy="94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574564"/>
            <a:ext cx="3764373" cy="96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31" y="4696000"/>
            <a:ext cx="513893" cy="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86" y="5234529"/>
            <a:ext cx="70485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45295" b="18912"/>
          <a:stretch/>
        </p:blipFill>
        <p:spPr bwMode="auto">
          <a:xfrm>
            <a:off x="6072197" y="2620611"/>
            <a:ext cx="2244219" cy="52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47" y="1568971"/>
            <a:ext cx="3467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Vamos definir,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de forma que,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com w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= 2</a:t>
            </a:r>
            <a:r>
              <a:rPr lang="el-GR" altLang="pt-BR" sz="1800" dirty="0">
                <a:latin typeface="+mj-lt"/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/N. Note que a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k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é proporcional a amostras de X(e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) e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pt-BR" altLang="pt-BR" sz="1800" baseline="-25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é o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espaçamento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entre as amostras no domínio da frequência.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Temos, então,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08" y="5286388"/>
            <a:ext cx="3754406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35" y="2700338"/>
            <a:ext cx="22383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1214414" y="2643182"/>
            <a:ext cx="3357586" cy="891602"/>
            <a:chOff x="1285852" y="2571744"/>
            <a:chExt cx="3357586" cy="89160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84"/>
            <a:stretch>
              <a:fillRect/>
            </a:stretch>
          </p:blipFill>
          <p:spPr bwMode="auto">
            <a:xfrm>
              <a:off x="2078005" y="2571744"/>
              <a:ext cx="2565433" cy="891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832"/>
            <a:stretch>
              <a:fillRect/>
            </a:stretch>
          </p:blipFill>
          <p:spPr bwMode="auto">
            <a:xfrm>
              <a:off x="1285852" y="2643182"/>
              <a:ext cx="809583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" name="Conector de seta reta 12"/>
          <p:cNvCxnSpPr/>
          <p:nvPr/>
        </p:nvCxnSpPr>
        <p:spPr bwMode="auto">
          <a:xfrm>
            <a:off x="4773614" y="3143248"/>
            <a:ext cx="71438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4" y="5310458"/>
            <a:ext cx="2966870" cy="8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 bwMode="auto">
          <a:xfrm>
            <a:off x="4032304" y="5643578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Como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w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0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/2</a:t>
            </a:r>
            <a:r>
              <a:rPr lang="el-GR" altLang="pt-BR" sz="1800" dirty="0">
                <a:cs typeface="Times New Roman" pitchFamily="18" charset="0"/>
              </a:rPr>
              <a:t>π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= 1/N, podemos reescrever,</a:t>
            </a: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Assim, quando N aumenta,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w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0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diminui e, no limite, quando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N </a:t>
            </a:r>
            <a:r>
              <a:rPr lang="pt-BR" altLang="pt-BR" sz="1800" dirty="0">
                <a:latin typeface="Calibri"/>
                <a:cs typeface="Times New Roman" pitchFamily="18" charset="0"/>
              </a:rPr>
              <a:t>→ </a:t>
            </a:r>
            <a:r>
              <a:rPr lang="pt-BR" altLang="pt-BR" sz="1800" dirty="0" smtClean="0">
                <a:cs typeface="Times New Roman" pitchFamily="18" charset="0"/>
              </a:rPr>
              <a:t>∞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a equação acima torna-se uma integral.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Verifica-se que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é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periódico em w com período 2</a:t>
            </a:r>
            <a:r>
              <a:rPr lang="el-GR" altLang="pt-BR" sz="1800" dirty="0">
                <a:cs typeface="Times New Roman" pitchFamily="18" charset="0"/>
              </a:rPr>
              <a:t>π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Ou seja,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jwn =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j(w+k2</a:t>
            </a:r>
            <a:r>
              <a:rPr lang="el-GR" altLang="pt-BR" sz="1800" baseline="30000" dirty="0" smtClean="0">
                <a:cs typeface="Times New Roman" pitchFamily="18" charset="0"/>
              </a:rPr>
              <a:t>π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)n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 k=±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1, ±2, ±3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,...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O mesmo ocorre com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X(e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ou seja,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X(e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) = X(e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j(w+k2</a:t>
            </a:r>
            <a:r>
              <a:rPr lang="el-GR" altLang="pt-BR" sz="1800" baseline="30000" dirty="0">
                <a:cs typeface="Times New Roman" pitchFamily="18" charset="0"/>
              </a:rPr>
              <a:t>π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)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), k=±1, ±2, ±3,...</a:t>
            </a: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E, por fim, o produto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X(e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jwn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também é periódico em w com período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l-GR" altLang="pt-BR" sz="1800" dirty="0" smtClean="0">
                <a:cs typeface="Times New Roman" pitchFamily="18" charset="0"/>
              </a:rPr>
              <a:t>π</a:t>
            </a:r>
            <a:r>
              <a:rPr lang="pt-BR" altLang="pt-BR" sz="1800" dirty="0" smtClean="0">
                <a:cs typeface="Times New Roman" pitchFamily="18" charset="0"/>
              </a:rPr>
              <a:t>.</a:t>
            </a:r>
            <a:endParaRPr lang="pt-BR" alt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96853"/>
            <a:ext cx="4968552" cy="105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1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Vamos verificar, 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jwn =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e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j(w+k2</a:t>
            </a:r>
            <a:r>
              <a:rPr lang="el-GR" altLang="pt-BR" sz="1800" baseline="30000" dirty="0">
                <a:cs typeface="Times New Roman" pitchFamily="18" charset="0"/>
              </a:rPr>
              <a:t>π</a:t>
            </a:r>
            <a:r>
              <a:rPr lang="pt-BR" altLang="pt-BR" sz="1800" baseline="300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)n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Vamos verificar X(e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jw</a:t>
            </a:r>
            <a:r>
              <a:rPr lang="pt-BR" alt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)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= X(e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j(w+k2</a:t>
            </a:r>
            <a:r>
              <a:rPr lang="el-GR" altLang="pt-BR" sz="1800" baseline="30000" dirty="0" smtClean="0">
                <a:cs typeface="Times New Roman" pitchFamily="18" charset="0"/>
              </a:rPr>
              <a:t>π</a:t>
            </a:r>
            <a:r>
              <a:rPr lang="pt-BR" altLang="pt-BR" sz="1800" baseline="30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):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Consequentemente:</a:t>
            </a:r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 eaLnBrk="1" hangingPunct="1"/>
            <a:r>
              <a:rPr lang="pt-BR" altLang="pt-BR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 exemplo: tftd.m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784683"/>
              </p:ext>
            </p:extLst>
          </p:nvPr>
        </p:nvGraphicFramePr>
        <p:xfrm>
          <a:off x="1928794" y="3429000"/>
          <a:ext cx="5651620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3352800" imgH="889000" progId="Equation.3">
                  <p:embed/>
                </p:oleObj>
              </mc:Choice>
              <mc:Fallback>
                <p:oleObj name="Equation" r:id="rId4" imgW="3352800" imgH="8890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429000"/>
                        <a:ext cx="5651620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99267"/>
              </p:ext>
            </p:extLst>
          </p:nvPr>
        </p:nvGraphicFramePr>
        <p:xfrm>
          <a:off x="2474920" y="1802146"/>
          <a:ext cx="4668848" cy="105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6" imgW="2133600" imgH="482600" progId="Equation.DSMT4">
                  <p:embed/>
                </p:oleObj>
              </mc:Choice>
              <mc:Fallback>
                <p:oleObj name="Equation" r:id="rId6" imgW="2133600" imgH="482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20" y="1802146"/>
                        <a:ext cx="4668848" cy="105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54722"/>
              </p:ext>
            </p:extLst>
          </p:nvPr>
        </p:nvGraphicFramePr>
        <p:xfrm>
          <a:off x="2223871" y="5401792"/>
          <a:ext cx="4752527" cy="511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8" imgW="2120900" imgH="228600" progId="Equation.DSMT4">
                  <p:embed/>
                </p:oleObj>
              </mc:Choice>
              <mc:Fallback>
                <p:oleObj name="Equation" r:id="rId8" imgW="2120900" imgH="228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871" y="5401792"/>
                        <a:ext cx="4752527" cy="511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 Cada parcela do somatório da equação representa a área de um retângulo de altura                    e largura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0.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Quando w</a:t>
            </a:r>
            <a:r>
              <a:rPr lang="pt-BR" altLang="pt-BR" sz="1800" baseline="-250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0 </a:t>
            </a:r>
            <a:r>
              <a:rPr lang="pt-BR" altLang="pt-BR" sz="1800" dirty="0">
                <a:latin typeface="Calibri"/>
                <a:cs typeface="Times New Roman" pitchFamily="18" charset="0"/>
              </a:rPr>
              <a:t>→ </a:t>
            </a:r>
            <a:r>
              <a:rPr lang="pt-BR" altLang="pt-BR" sz="1800" dirty="0" smtClean="0">
                <a:cs typeface="Times New Roman" pitchFamily="18" charset="0"/>
              </a:rPr>
              <a:t>0, </a:t>
            </a:r>
            <a:r>
              <a:rPr lang="pt-BR" altLang="pt-BR" sz="18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o somatório torna-se uma integral.</a:t>
            </a:r>
            <a:endParaRPr lang="pt-BR" altLang="pt-BR" sz="1800" baseline="-250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19/11/2015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A Transformada de Fourier de Tempo Discreto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157"/>
          <a:stretch/>
        </p:blipFill>
        <p:spPr bwMode="auto">
          <a:xfrm>
            <a:off x="2070355" y="3356430"/>
            <a:ext cx="5059559" cy="288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258" r="8766" b="36580"/>
          <a:stretch/>
        </p:blipFill>
        <p:spPr bwMode="auto">
          <a:xfrm>
            <a:off x="4214810" y="1655750"/>
            <a:ext cx="1368152" cy="26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"/>
          <a:stretch/>
        </p:blipFill>
        <p:spPr bwMode="auto">
          <a:xfrm>
            <a:off x="2643174" y="2357430"/>
            <a:ext cx="398623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37642</TotalTime>
  <Words>1527</Words>
  <Application>Microsoft Office PowerPoint</Application>
  <PresentationFormat>Apresentação na tela (4:3)</PresentationFormat>
  <Paragraphs>360</Paragraphs>
  <Slides>34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Calibri</vt:lpstr>
      <vt:lpstr>Times New Roman</vt:lpstr>
      <vt:lpstr>Verdana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2485</cp:revision>
  <cp:lastPrinted>2015-06-20T19:39:41Z</cp:lastPrinted>
  <dcterms:created xsi:type="dcterms:W3CDTF">2002-12-12T12:34:29Z</dcterms:created>
  <dcterms:modified xsi:type="dcterms:W3CDTF">2015-11-19T15:03:05Z</dcterms:modified>
</cp:coreProperties>
</file>