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85" r:id="rId2"/>
    <p:sldId id="399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505" autoAdjust="0"/>
    <p:restoredTop sz="91632" autoAdjust="0"/>
  </p:normalViewPr>
  <p:slideViewPr>
    <p:cSldViewPr>
      <p:cViewPr>
        <p:scale>
          <a:sx n="50" d="100"/>
          <a:sy n="50" d="100"/>
        </p:scale>
        <p:origin x="-1710" y="-46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A023790-0EF3-46B1-B1A0-F96E33F1096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797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B5367A9-4780-4E6F-8BA6-E320EAEB2889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5987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1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022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581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713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9114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019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3705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4627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6666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8404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272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155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4502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7674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501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9226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7714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413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1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515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21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292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517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061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3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2A6C5-F297-4B6E-8149-0F615EA21FB7}" type="slidenum">
              <a:rPr lang="pt-BR" altLang="pt-BR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55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07A-7156-4A19-B1D7-34C53AA55E42}" type="datetime1">
              <a:rPr lang="pt-BR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03FA-6BE9-4F77-A187-EFE0E7DB67B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1536-881B-47E3-AEA8-B2C9BFEDA04D}" type="datetime1">
              <a:rPr lang="pt-BR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D4ED-E178-4850-B814-D172549B9D5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29249-E46F-44DF-823B-5EE2CCAD09EF}" type="datetime1">
              <a:rPr lang="pt-BR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C0B42-6318-4F23-AC06-4B0141FFD54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FC49-4344-461A-8176-97CDA1DAADB5}" type="datetime1">
              <a:rPr lang="pt-BR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E8935-C52E-4C2C-9290-45A5A17A32B8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49B2D-4215-4DDA-BFD7-642D06445FEB}" type="datetime1">
              <a:rPr lang="pt-BR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53EB-C9B2-4657-AD1A-2F68C80CB6A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E1EEE77-2D9E-4B74-8B76-1904A8BFE3EE}" type="datetime1">
              <a:rPr lang="pt-BR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B651203-2EC5-4F5C-B208-AF5A064FCB2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28015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20713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850063" y="342900"/>
            <a:ext cx="16954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200" b="1" smtClean="0">
                <a:latin typeface="Verdana" panose="020B0604030504040204" pitchFamily="34" charset="0"/>
              </a:rPr>
              <a:t>Sinais e Sistemas</a:t>
            </a:r>
          </a:p>
        </p:txBody>
      </p:sp>
      <p:pic>
        <p:nvPicPr>
          <p:cNvPr id="14344" name="Picture 11" descr="C:\Users\Zaghetto\Desktop\LISA_logo_unb.tif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06438" y="182563"/>
            <a:ext cx="26431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4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9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Sinais</a:t>
            </a:r>
            <a:r>
              <a:rPr lang="en-US" sz="2800" b="1" dirty="0" smtClean="0">
                <a:latin typeface="Verdana" pitchFamily="34" charset="0"/>
              </a:rPr>
              <a:t> e </a:t>
            </a:r>
            <a:r>
              <a:rPr lang="en-US" sz="2800" b="1" dirty="0" err="1" smtClean="0">
                <a:latin typeface="Verdana" pitchFamily="34" charset="0"/>
              </a:rPr>
              <a:t>Sistemas</a:t>
            </a: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600" b="1" dirty="0" err="1" smtClean="0">
                <a:latin typeface="Verdana" pitchFamily="34" charset="0"/>
              </a:rPr>
              <a:t>Disciplina</a:t>
            </a:r>
            <a:r>
              <a:rPr lang="en-US" sz="1600" b="1" dirty="0" smtClean="0">
                <a:latin typeface="Verdana" pitchFamily="34" charset="0"/>
              </a:rPr>
              <a:t> 117242</a:t>
            </a:r>
            <a:endParaRPr lang="en-US" sz="16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000" dirty="0" smtClean="0">
                <a:latin typeface="Verdana" pitchFamily="34" charset="0"/>
              </a:rPr>
              <a:t>Prof. </a:t>
            </a:r>
            <a:r>
              <a:rPr lang="en-US" sz="2000" dirty="0" err="1" smtClean="0">
                <a:latin typeface="Verdana" pitchFamily="34" charset="0"/>
              </a:rPr>
              <a:t>Alexandre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Zaghetto</a:t>
            </a:r>
            <a:endParaRPr lang="en-US" sz="20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200" dirty="0" smtClean="0">
                <a:latin typeface="Verdana" pitchFamily="34" charset="0"/>
              </a:rPr>
              <a:t>zaghetto@unb.br</a:t>
            </a: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Universidade</a:t>
            </a:r>
            <a:r>
              <a:rPr lang="en-US" sz="1200" dirty="0" smtClean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Instituto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Ciências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Exatas</a:t>
            </a: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Departamento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da</a:t>
            </a:r>
            <a:r>
              <a:rPr lang="en-US" sz="1200" dirty="0" smtClean="0">
                <a:latin typeface="Verdana" pitchFamily="34" charset="0"/>
              </a:rPr>
              <a:t> Computação</a:t>
            </a: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Fazendo,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temos,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10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99" y="1700808"/>
            <a:ext cx="5733001" cy="52143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236" y="4102353"/>
            <a:ext cx="5061528" cy="108661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574132"/>
            <a:ext cx="6487398" cy="1134351"/>
          </a:xfrm>
          <a:prstGeom prst="rect">
            <a:avLst/>
          </a:prstGeom>
        </p:spPr>
      </p:pic>
      <p:cxnSp>
        <p:nvCxnSpPr>
          <p:cNvPr id="17" name="Conector de Seta Reta 16"/>
          <p:cNvCxnSpPr>
            <a:stCxn id="16" idx="2"/>
          </p:cNvCxnSpPr>
          <p:nvPr/>
        </p:nvCxnSpPr>
        <p:spPr bwMode="auto">
          <a:xfrm>
            <a:off x="4719355" y="3708483"/>
            <a:ext cx="0" cy="3938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Considerando,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Para k par, temos,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Para k ímpar, temos,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11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44" y="1728935"/>
            <a:ext cx="5061528" cy="9799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50995"/>
            <a:ext cx="3970964" cy="8700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5052748"/>
            <a:ext cx="4197313" cy="8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Substituindo k = 2k para k par, e k = 2k+1 para k impar, as equações podem ser reescritas para k = 0,1,...,(N/2)-1: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12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363044"/>
            <a:ext cx="2782045" cy="60958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837" y="2422046"/>
            <a:ext cx="2940627" cy="577659"/>
          </a:xfrm>
          <a:prstGeom prst="rect">
            <a:avLst/>
          </a:prstGeom>
        </p:spPr>
      </p:pic>
      <p:grpSp>
        <p:nvGrpSpPr>
          <p:cNvPr id="21" name="Agrupar 20"/>
          <p:cNvGrpSpPr/>
          <p:nvPr/>
        </p:nvGrpSpPr>
        <p:grpSpPr>
          <a:xfrm>
            <a:off x="2330227" y="3546478"/>
            <a:ext cx="4546029" cy="1826738"/>
            <a:chOff x="2330227" y="3546478"/>
            <a:chExt cx="4546029" cy="1826738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9047" y="3546478"/>
              <a:ext cx="4497209" cy="1826738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0227" y="4854302"/>
              <a:ext cx="226558" cy="251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4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052"/>
              <p:cNvSpPr txBox="1">
                <a:spLocks noChangeArrowheads="1"/>
              </p:cNvSpPr>
              <p:nvPr/>
            </p:nvSpPr>
            <p:spPr bwMode="auto">
              <a:xfrm>
                <a:off x="987779" y="1348915"/>
                <a:ext cx="7224713" cy="32808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O fator W é uma função de N e pode ser representado como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Logo,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8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sub>
                      <m:sup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bSup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∙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/(</m:t>
                        </m:r>
                        <m:f>
                          <m:fPr>
                            <m:ctrlPr>
                              <a:rPr lang="pt-BR" altLang="pt-BR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pt-BR" alt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BR" alt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r>
                      <a:rPr lang="pt-BR" alt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pt-BR" altLang="pt-BR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.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Considerando,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as equações podem ser reescritas como,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779" y="1348915"/>
                <a:ext cx="7224713" cy="3280835"/>
              </a:xfrm>
              <a:prstGeom prst="rect">
                <a:avLst/>
              </a:prstGeom>
              <a:blipFill>
                <a:blip r:embed="rId3"/>
                <a:stretch>
                  <a:fillRect l="-675" t="-929" r="-7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13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665480" y="1632906"/>
                <a:ext cx="1682384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8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altLang="pt-BR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 altLang="pt-BR" sz="18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pt-BR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alt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80" y="1632906"/>
                <a:ext cx="1682384" cy="379656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3112770"/>
            <a:ext cx="2592287" cy="82028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4447605"/>
            <a:ext cx="3024336" cy="1700141"/>
          </a:xfrm>
          <a:prstGeom prst="rect">
            <a:avLst/>
          </a:prstGeom>
        </p:spPr>
      </p:pic>
      <p:grpSp>
        <p:nvGrpSpPr>
          <p:cNvPr id="15" name="Agrupar 14"/>
          <p:cNvGrpSpPr/>
          <p:nvPr/>
        </p:nvGrpSpPr>
        <p:grpSpPr>
          <a:xfrm>
            <a:off x="858825" y="4437112"/>
            <a:ext cx="4217231" cy="1694617"/>
            <a:chOff x="2330227" y="3546478"/>
            <a:chExt cx="4546029" cy="182673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79047" y="3546478"/>
              <a:ext cx="4497209" cy="1826738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30227" y="4854302"/>
              <a:ext cx="226558" cy="251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1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052"/>
              <p:cNvSpPr txBox="1">
                <a:spLocks noChangeArrowheads="1"/>
              </p:cNvSpPr>
              <p:nvPr/>
            </p:nvSpPr>
            <p:spPr bwMode="auto">
              <a:xfrm>
                <a:off x="987779" y="1348915"/>
                <a:ext cx="7224713" cy="32808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O fator W é uma função de N e pode ser representado como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Logo,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8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sub>
                      <m:sup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bSup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∙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/(</m:t>
                        </m:r>
                        <m:f>
                          <m:fPr>
                            <m:ctrlPr>
                              <a:rPr lang="pt-BR" altLang="pt-BR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pt-BR" alt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BR" alt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r>
                      <a:rPr lang="pt-BR" alt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pt-BR" altLang="pt-BR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.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Considerando,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as equações podem ser reescritas em função de duas </a:t>
                </a:r>
                <a:r>
                  <a:rPr lang="pt-BR" altLang="pt-BR" sz="1800" dirty="0" err="1" smtClean="0">
                    <a:latin typeface="Verdana" pitchFamily="34" charset="0"/>
                    <a:cs typeface="Times New Roman" pitchFamily="18" charset="0"/>
                  </a:rPr>
                  <a:t>DFTs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de sinais com N/2 pontos,</a:t>
                </a:r>
              </a:p>
            </p:txBody>
          </p:sp>
        </mc:Choice>
        <mc:Fallback xmlns="">
          <p:sp>
            <p:nvSpPr>
              <p:cNvPr id="12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779" y="1348915"/>
                <a:ext cx="7224713" cy="3280835"/>
              </a:xfrm>
              <a:prstGeom prst="rect">
                <a:avLst/>
              </a:prstGeom>
              <a:blipFill>
                <a:blip r:embed="rId3"/>
                <a:stretch>
                  <a:fillRect l="-675" t="-929" r="-759" b="-20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14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665480" y="1632906"/>
                <a:ext cx="1682384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8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altLang="pt-BR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 altLang="pt-BR" sz="18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pt-BR" sz="1800" i="1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pt-BR" alt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alt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80" y="1632906"/>
                <a:ext cx="1682384" cy="379656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3112770"/>
            <a:ext cx="2592287" cy="82028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4629751"/>
            <a:ext cx="2809749" cy="1579510"/>
          </a:xfrm>
          <a:prstGeom prst="rect">
            <a:avLst/>
          </a:prstGeom>
        </p:spPr>
      </p:pic>
      <p:grpSp>
        <p:nvGrpSpPr>
          <p:cNvPr id="15" name="Agrupar 14"/>
          <p:cNvGrpSpPr/>
          <p:nvPr/>
        </p:nvGrpSpPr>
        <p:grpSpPr>
          <a:xfrm>
            <a:off x="1043608" y="4697093"/>
            <a:ext cx="3514359" cy="1412181"/>
            <a:chOff x="2330227" y="3546478"/>
            <a:chExt cx="4546029" cy="182673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79047" y="3546478"/>
              <a:ext cx="4497209" cy="1826738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30227" y="4854302"/>
              <a:ext cx="226558" cy="251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7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15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59" y="2695531"/>
            <a:ext cx="5399881" cy="346977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/>
          <a:srcRect b="57505"/>
          <a:stretch/>
        </p:blipFill>
        <p:spPr>
          <a:xfrm>
            <a:off x="1547664" y="1505047"/>
            <a:ext cx="2809749" cy="67121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4"/>
          <a:srcRect t="54192" b="218"/>
          <a:stretch/>
        </p:blipFill>
        <p:spPr>
          <a:xfrm>
            <a:off x="4930603" y="1464324"/>
            <a:ext cx="2809749" cy="72007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5"/>
          <a:srcRect b="61848"/>
          <a:stretch/>
        </p:blipFill>
        <p:spPr>
          <a:xfrm>
            <a:off x="1879129" y="2179942"/>
            <a:ext cx="2592287" cy="31295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/>
          <a:srcRect t="58079" b="-1971"/>
          <a:stretch/>
        </p:blipFill>
        <p:spPr>
          <a:xfrm>
            <a:off x="4919193" y="2204864"/>
            <a:ext cx="259228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16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45" y="2599979"/>
            <a:ext cx="5990251" cy="3637333"/>
          </a:xfrm>
          <a:prstGeom prst="rect">
            <a:avLst/>
          </a:prstGeom>
        </p:spPr>
      </p:pic>
      <p:pic>
        <p:nvPicPr>
          <p:cNvPr id="11" name="Imagem 21"/>
          <p:cNvPicPr>
            <a:picLocks noChangeAspect="1"/>
          </p:cNvPicPr>
          <p:nvPr/>
        </p:nvPicPr>
        <p:blipFill rotWithShape="1">
          <a:blip r:embed="rId4"/>
          <a:srcRect b="57505"/>
          <a:stretch/>
        </p:blipFill>
        <p:spPr>
          <a:xfrm>
            <a:off x="1547664" y="1505047"/>
            <a:ext cx="2809749" cy="671210"/>
          </a:xfrm>
          <a:prstGeom prst="rect">
            <a:avLst/>
          </a:prstGeom>
        </p:spPr>
      </p:pic>
      <p:pic>
        <p:nvPicPr>
          <p:cNvPr id="12" name="Imagem 22"/>
          <p:cNvPicPr>
            <a:picLocks noChangeAspect="1"/>
          </p:cNvPicPr>
          <p:nvPr/>
        </p:nvPicPr>
        <p:blipFill rotWithShape="1">
          <a:blip r:embed="rId4"/>
          <a:srcRect t="54192" b="218"/>
          <a:stretch/>
        </p:blipFill>
        <p:spPr>
          <a:xfrm>
            <a:off x="4930603" y="1464324"/>
            <a:ext cx="2809749" cy="720079"/>
          </a:xfrm>
          <a:prstGeom prst="rect">
            <a:avLst/>
          </a:prstGeom>
        </p:spPr>
      </p:pic>
      <p:pic>
        <p:nvPicPr>
          <p:cNvPr id="13" name="Imagem 23"/>
          <p:cNvPicPr>
            <a:picLocks noChangeAspect="1"/>
          </p:cNvPicPr>
          <p:nvPr/>
        </p:nvPicPr>
        <p:blipFill rotWithShape="1">
          <a:blip r:embed="rId5"/>
          <a:srcRect b="61848"/>
          <a:stretch/>
        </p:blipFill>
        <p:spPr>
          <a:xfrm>
            <a:off x="1879129" y="2179942"/>
            <a:ext cx="2592287" cy="312954"/>
          </a:xfrm>
          <a:prstGeom prst="rect">
            <a:avLst/>
          </a:prstGeom>
        </p:spPr>
      </p:pic>
      <p:pic>
        <p:nvPicPr>
          <p:cNvPr id="15" name="Imagem 24"/>
          <p:cNvPicPr>
            <a:picLocks noChangeAspect="1"/>
          </p:cNvPicPr>
          <p:nvPr/>
        </p:nvPicPr>
        <p:blipFill rotWithShape="1">
          <a:blip r:embed="rId5"/>
          <a:srcRect t="58079" b="-1971"/>
          <a:stretch/>
        </p:blipFill>
        <p:spPr>
          <a:xfrm>
            <a:off x="4919193" y="2204864"/>
            <a:ext cx="259228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ctr" eaLnBrk="1" hangingPunct="1"/>
            <a:r>
              <a:rPr lang="pt-BR" altLang="pt-BR" sz="1600" i="1" dirty="0" err="1" smtClean="0">
                <a:latin typeface="Verdana" pitchFamily="34" charset="0"/>
                <a:cs typeface="Times New Roman" pitchFamily="18" charset="0"/>
              </a:rPr>
              <a:t>butterfly</a:t>
            </a:r>
            <a:endParaRPr lang="pt-BR" altLang="pt-BR" sz="1600" i="1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17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622447"/>
            <a:ext cx="5512501" cy="1952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787" y="1411957"/>
            <a:ext cx="3379990" cy="9025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985" y="2520253"/>
            <a:ext cx="3477593" cy="7976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/>
          <a:srcRect l="15975" r="-2" b="-1"/>
          <a:stretch/>
        </p:blipFill>
        <p:spPr>
          <a:xfrm>
            <a:off x="4879181" y="2964101"/>
            <a:ext cx="100726" cy="1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18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73272"/>
            <a:ext cx="5475751" cy="3904000"/>
          </a:xfrm>
          <a:prstGeom prst="rect">
            <a:avLst/>
          </a:prstGeom>
        </p:spPr>
      </p:pic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Dizimação na frequência (</a:t>
            </a:r>
            <a:r>
              <a:rPr lang="pt-BR" altLang="pt-BR" sz="1800" i="1" dirty="0" err="1" smtClean="0">
                <a:latin typeface="Verdana" pitchFamily="34" charset="0"/>
                <a:cs typeface="Times New Roman" pitchFamily="18" charset="0"/>
              </a:rPr>
              <a:t>decimation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-</a:t>
            </a:r>
            <a:r>
              <a:rPr lang="pt-BR" altLang="pt-BR" sz="1800" i="1" dirty="0" err="1" smtClean="0">
                <a:latin typeface="Verdana" pitchFamily="34" charset="0"/>
                <a:cs typeface="Times New Roman" pitchFamily="18" charset="0"/>
              </a:rPr>
              <a:t>in-frequency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- DIF), Radix-2:</a:t>
            </a:r>
          </a:p>
        </p:txBody>
      </p:sp>
    </p:spTree>
    <p:extLst>
      <p:ext uri="{BB962C8B-B14F-4D97-AF65-F5344CB8AC3E}">
        <p14:creationId xmlns:p14="http://schemas.microsoft.com/office/powerpoint/2010/main" val="27990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19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 x[n] = [1 1 1 1 0 0 0 0].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705671"/>
            <a:ext cx="6838955" cy="22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Módulo</a:t>
            </a:r>
            <a:r>
              <a:rPr lang="en-US" sz="2800" b="1" dirty="0" smtClean="0">
                <a:latin typeface="Verdana" pitchFamily="34" charset="0"/>
              </a:rPr>
              <a:t> 08 – </a:t>
            </a:r>
            <a:r>
              <a:rPr lang="en-US" sz="2800" b="1" dirty="0" err="1" smtClean="0">
                <a:latin typeface="Verdana" pitchFamily="34" charset="0"/>
              </a:rPr>
              <a:t>Transformada</a:t>
            </a:r>
            <a:r>
              <a:rPr lang="en-US" sz="2800" b="1" dirty="0" smtClean="0">
                <a:latin typeface="Verdana" pitchFamily="34" charset="0"/>
              </a:rPr>
              <a:t> </a:t>
            </a:r>
            <a:r>
              <a:rPr lang="en-US" sz="2800" b="1" dirty="0" err="1" smtClean="0">
                <a:latin typeface="Verdana" pitchFamily="34" charset="0"/>
              </a:rPr>
              <a:t>Discreta</a:t>
            </a:r>
            <a:r>
              <a:rPr lang="en-US" sz="2800" b="1" dirty="0" smtClean="0">
                <a:latin typeface="Verdana" pitchFamily="34" charset="0"/>
              </a:rPr>
              <a:t> de Fourier</a:t>
            </a: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20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 x[n] = [1 1 1 1 0 0 0 0].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44" y="2708920"/>
            <a:ext cx="5344221" cy="34226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16" y="1986944"/>
            <a:ext cx="3493368" cy="249063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 bwMode="auto">
          <a:xfrm>
            <a:off x="810766" y="1916832"/>
            <a:ext cx="1509936" cy="266429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21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 x[n] = [1 1 1 1 0 0 0 0].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09" y="3091064"/>
            <a:ext cx="6774392" cy="298820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16" y="1986944"/>
            <a:ext cx="3493368" cy="2490637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auto">
          <a:xfrm>
            <a:off x="2267744" y="1916832"/>
            <a:ext cx="1152128" cy="266429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22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Exemplo: x[n] = [1 1 1 1 0 0 0 0].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As saídas ainda precisam ser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d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esembaralhadas.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97" y="2925278"/>
            <a:ext cx="5762351" cy="280797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223" y="1698912"/>
            <a:ext cx="3493368" cy="249063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 bwMode="auto">
          <a:xfrm>
            <a:off x="7139971" y="1628800"/>
            <a:ext cx="1152128" cy="266429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61" y="4077072"/>
            <a:ext cx="2984485" cy="2127823"/>
          </a:xfrm>
          <a:prstGeom prst="rect">
            <a:avLst/>
          </a:prstGeom>
        </p:spPr>
      </p:pic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23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desembaralhar a sequencia de saída, pode-se empregar a técnica do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bit </a:t>
            </a:r>
            <a:r>
              <a:rPr lang="pt-BR" altLang="pt-BR" sz="1800" i="1" dirty="0" err="1" smtClean="0">
                <a:latin typeface="Verdana" pitchFamily="34" charset="0"/>
                <a:cs typeface="Times New Roman" pitchFamily="18" charset="0"/>
              </a:rPr>
              <a:t>reversal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</a:pPr>
            <a:endParaRPr lang="pt-BR" alt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Considere N = 8 pontos, representados por endereços de três bits (de 000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2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a 111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2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). A palavra 100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2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, por exemplo, especifica o endereço de X(4).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Para saber qual é o verdadeiro endereço de cada amostra de saída, inverte-se os bits dos endereços das amostra no estágio 3. </a:t>
            </a:r>
          </a:p>
        </p:txBody>
      </p:sp>
      <p:pic>
        <p:nvPicPr>
          <p:cNvPr id="1032" name="Picture 8" descr="https://www.cs.unc.edu/~kjmoore/665-hw2/bit-revers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25" y="4149080"/>
            <a:ext cx="1880647" cy="21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24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74184" y="35039"/>
            <a:ext cx="4320481" cy="7796031"/>
          </a:xfrm>
          <a:prstGeom prst="rect">
            <a:avLst/>
          </a:prstGeom>
        </p:spPr>
      </p:pic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: x[n] = [1 1 1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1 1 1 1 1 0 0 0 0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0 0 0 0].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25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Exemplo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: x[n] = [1 1 1 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1 1 1 1 1 0 0 0 0 </a:t>
            </a:r>
            <a:r>
              <a:rPr lang="pt-BR" altLang="pt-BR" sz="1800" dirty="0">
                <a:latin typeface="Verdana" pitchFamily="34" charset="0"/>
                <a:cs typeface="Times New Roman" pitchFamily="18" charset="0"/>
              </a:rPr>
              <a:t>0 0 0 0].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264696" cy="412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1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26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Dizimação no tempo (</a:t>
            </a:r>
            <a:r>
              <a:rPr lang="pt-BR" altLang="pt-BR" sz="1800" i="1" dirty="0" err="1" smtClean="0">
                <a:latin typeface="Verdana" pitchFamily="34" charset="0"/>
                <a:cs typeface="Times New Roman" pitchFamily="18" charset="0"/>
              </a:rPr>
              <a:t>decimation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-</a:t>
            </a:r>
            <a:r>
              <a:rPr lang="pt-BR" altLang="pt-BR" sz="1800" i="1" dirty="0" err="1" smtClean="0">
                <a:latin typeface="Verdana" pitchFamily="34" charset="0"/>
                <a:cs typeface="Times New Roman" pitchFamily="18" charset="0"/>
              </a:rPr>
              <a:t>in-time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- DIT), Radix-2: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09861"/>
            <a:ext cx="3384376" cy="233572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45" y="1709861"/>
            <a:ext cx="3590989" cy="239867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041" y="4081118"/>
            <a:ext cx="3789159" cy="21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27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Complexidade: São log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2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(N) estágios, cada estágio realiza N </a:t>
            </a:r>
            <a:r>
              <a:rPr lang="pt-BR" altLang="pt-BR" sz="1800" dirty="0" err="1" smtClean="0">
                <a:latin typeface="Verdana" pitchFamily="34" charset="0"/>
                <a:cs typeface="Times New Roman" pitchFamily="18" charset="0"/>
              </a:rPr>
              <a:t>operãções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. Complexidade total será O(N log</a:t>
            </a:r>
            <a:r>
              <a:rPr lang="pt-BR" altLang="pt-BR" sz="1800" baseline="-25000" dirty="0" smtClean="0">
                <a:latin typeface="Verdana" pitchFamily="34" charset="0"/>
                <a:cs typeface="Times New Roman" pitchFamily="18" charset="0"/>
              </a:rPr>
              <a:t>2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(N) ).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5102" y="2367109"/>
            <a:ext cx="4489146" cy="336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78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Um dos motivos para o grande crescimento no uso de métodos de tempo discreto para a análise e síntese de sinais e sistemas foi o desenvolvimento de ferramentas extremamente eficientes para a realização da análise de Fourier de sequências de tempo discreto.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No cerne desses métodos está uma técnica que está ligada de perto à análise de Fourier de tempo discreto.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Tal técnica é adequada tanto para o uso em um computador  digital, quanto para a implementação em circuitos eletrônicos digitais de uso específico.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Trata-se da Transformada Discreta de Fourier (DFT, em inglês,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Discrete Fourier Transform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) para sinais de duração finita.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Transformada Discreta de Fourier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7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2052"/>
              <p:cNvSpPr txBox="1">
                <a:spLocks noChangeArrowheads="1"/>
              </p:cNvSpPr>
              <p:nvPr/>
            </p:nvSpPr>
            <p:spPr bwMode="auto">
              <a:xfrm>
                <a:off x="987779" y="1348915"/>
                <a:ext cx="7224713" cy="460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Seja x[n] um sinal de duração finita; ou seja, existe um inteiro N</a:t>
                </a:r>
                <a:r>
                  <a:rPr lang="pt-BR" altLang="pt-BR" sz="1800" baseline="-25000" dirty="0" smtClean="0">
                    <a:latin typeface="Verdana" pitchFamily="34" charset="0"/>
                    <a:cs typeface="Times New Roman" pitchFamily="18" charset="0"/>
                  </a:rPr>
                  <a:t>1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de modo que, x[n] = 0, fora do intervalo 0≤ n ≤N</a:t>
                </a:r>
                <a:r>
                  <a:rPr lang="pt-BR" altLang="pt-BR" sz="1800" baseline="-25000" dirty="0" smtClean="0">
                    <a:latin typeface="Verdana" pitchFamily="34" charset="0"/>
                    <a:cs typeface="Times New Roman" pitchFamily="18" charset="0"/>
                  </a:rPr>
                  <a:t>1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-1.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Podemos construir um sinal periódico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pt-BR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pt-BR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que seja igual a x[n] em um período.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Em outras palavras, seja N≥N</a:t>
                </a:r>
                <a:r>
                  <a:rPr lang="pt-BR" altLang="pt-BR" sz="1800" baseline="-25000" dirty="0" smtClean="0">
                    <a:latin typeface="Verdana" pitchFamily="34" charset="0"/>
                    <a:cs typeface="Times New Roman" pitchFamily="18" charset="0"/>
                  </a:rPr>
                  <a:t>1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um inteiro qualquer e seja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pt-BR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periódico com período N de forma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=</a:t>
                </a:r>
                <a:r>
                  <a:rPr lang="pt-BR" altLang="pt-BR" sz="1800" dirty="0">
                    <a:latin typeface="Verdana" pitchFamily="34" charset="0"/>
                    <a:cs typeface="Times New Roman" pitchFamily="18" charset="0"/>
                  </a:rPr>
                  <a:t>x[n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],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     0</a:t>
                </a:r>
                <a:r>
                  <a:rPr lang="pt-BR" altLang="pt-BR" sz="1800" dirty="0">
                    <a:latin typeface="Verdana" pitchFamily="34" charset="0"/>
                    <a:cs typeface="Times New Roman" pitchFamily="18" charset="0"/>
                  </a:rPr>
                  <a:t>≤ n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≤ N-1.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Os coeficientes da Série de Fourier para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altLang="pt-BR" sz="2000" dirty="0">
                    <a:latin typeface="Verdana" pitchFamily="34" charset="0"/>
                    <a:cs typeface="Times New Roman" pitchFamily="18" charset="0"/>
                  </a:rPr>
                  <a:t>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são dados por,</a:t>
                </a: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ctr" eaLnBrk="1" hangingPunct="1"/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779" y="1348915"/>
                <a:ext cx="7224713" cy="4602414"/>
              </a:xfrm>
              <a:prstGeom prst="rect">
                <a:avLst/>
              </a:prstGeom>
              <a:blipFill rotWithShape="1">
                <a:blip r:embed="rId3"/>
                <a:stretch>
                  <a:fillRect l="-675" t="-662" r="-7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Transformada Discreta de Fourier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63150"/>
            <a:ext cx="3960440" cy="10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3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052"/>
              <p:cNvSpPr txBox="1">
                <a:spLocks noChangeArrowheads="1"/>
              </p:cNvSpPr>
              <p:nvPr/>
            </p:nvSpPr>
            <p:spPr bwMode="auto">
              <a:xfrm>
                <a:off x="987779" y="1348915"/>
                <a:ext cx="7224713" cy="3476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Escolhendo o intervalo do somatório de modo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altLang="pt-BR" sz="1800" dirty="0">
                    <a:latin typeface="Verdana" pitchFamily="34" charset="0"/>
                    <a:cs typeface="Times New Roman" pitchFamily="18" charset="0"/>
                  </a:rPr>
                  <a:t>=x[n],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obtemos,</a:t>
                </a: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ctr" eaLnBrk="1" hangingPunct="1"/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ctr" eaLnBrk="1" hangingPunct="1"/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ctr" eaLnBrk="1" hangingPunct="1"/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ctr" eaLnBrk="1" hangingPunct="1"/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>
                    <a:latin typeface="Verdana" pitchFamily="34" charset="0"/>
                    <a:cs typeface="Times New Roman" pitchFamily="18" charset="0"/>
                  </a:rPr>
                  <a:t>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O conjunto de coeficientes definidos pela equação acima representa a DFT de x[n]. Especificamente, a DFT de x[n] é comumente indicada por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pt-BR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pt-BR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pt-BR" altLang="pt-BR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</m:d>
                    <m:r>
                      <a:rPr lang="pt-BR" altLang="pt-BR" sz="20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e é definida como</a:t>
                </a: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ctr" eaLnBrk="1" hangingPunct="1"/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779" y="1348915"/>
                <a:ext cx="7224713" cy="3476336"/>
              </a:xfrm>
              <a:prstGeom prst="rect">
                <a:avLst/>
              </a:prstGeom>
              <a:blipFill>
                <a:blip r:embed="rId3"/>
                <a:stretch>
                  <a:fillRect l="-675" t="-876" r="-7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Transformada Discreta de Fourier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76722"/>
            <a:ext cx="3662140" cy="96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9120"/>
            <a:ext cx="4591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55" y="5509245"/>
            <a:ext cx="2543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7779" y="507589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Equação de análise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63888" y="4509120"/>
            <a:ext cx="4735066" cy="158417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O sinal de duração finita original pode ser recuperado a partir da sua DFT.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Existe um algoritmo extremamente rápido, chamado Transformada Rápida de Fourier (FFT, em inglês, </a:t>
            </a:r>
            <a:r>
              <a:rPr lang="pt-BR" altLang="pt-BR" sz="1800" i="1" dirty="0" smtClean="0">
                <a:latin typeface="Verdana" pitchFamily="34" charset="0"/>
                <a:cs typeface="Times New Roman" pitchFamily="18" charset="0"/>
              </a:rPr>
              <a:t>Fast Fourier Transform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) para o seu cálculo 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Transformada Discreta de Fourier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78121"/>
            <a:ext cx="4218979" cy="113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02826"/>
            <a:ext cx="2798682" cy="4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71600" y="2843644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Equação de síntese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87099" y="2132856"/>
            <a:ext cx="4735066" cy="1800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2052"/>
              <p:cNvSpPr txBox="1">
                <a:spLocks noChangeArrowheads="1"/>
              </p:cNvSpPr>
              <p:nvPr/>
            </p:nvSpPr>
            <p:spPr bwMode="auto">
              <a:xfrm>
                <a:off x="987779" y="1348915"/>
                <a:ext cx="7224713" cy="4830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Considere a equação de análise: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Definindo-se, </a:t>
                </a:r>
                <a14:m>
                  <m:oMath xmlns:m="http://schemas.openxmlformats.org/officeDocument/2006/math"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𝑊</m:t>
                    </m:r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pt-BR" altLang="pt-BR" sz="18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/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sup>
                    </m:sSup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temos:</a:t>
                </a:r>
              </a:p>
              <a:p>
                <a:pPr algn="just" eaLnBrk="1" hangingPunct="1"/>
                <a:endParaRPr lang="pt-BR" altLang="pt-BR" sz="18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ctr" eaLnBrk="1" hangingPunct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</m:acc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[</m:t>
                    </m:r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]=</m:t>
                    </m:r>
                    <m:r>
                      <a:rPr lang="pt-BR" altLang="pt-BR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[0]</m:t>
                    </m:r>
                    <m:r>
                      <a:rPr lang="pt-BR" altLang="pt-BR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pt-BR" altLang="pt-BR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[1]</m:t>
                    </m:r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p>
                    </m:sSup>
                    <m:r>
                      <a:rPr lang="pt-BR" altLang="pt-BR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pt-BR" altLang="pt-BR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[2]</m:t>
                    </m:r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altLang="pt-BR" sz="1800" dirty="0">
                    <a:latin typeface="Verdana" pitchFamily="34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pt-BR" altLang="pt-BR" sz="1800">
                        <a:latin typeface="Cambria Math" panose="02040503050406030204" pitchFamily="18" charset="0"/>
                        <a:cs typeface="Times New Roman" pitchFamily="18" charset="0"/>
                      </a:rPr>
                      <m:t>…+</m:t>
                    </m:r>
                    <m:r>
                      <a:rPr lang="pt-BR" altLang="pt-BR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[</m:t>
                    </m:r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𝑁</m:t>
                    </m:r>
                    <m:r>
                      <a:rPr lang="pt-BR" altLang="pt-BR" sz="1800" b="0" i="1" smtClean="0">
                        <a:latin typeface="Cambria Math"/>
                        <a:cs typeface="Times New Roman" pitchFamily="18" charset="0"/>
                      </a:rPr>
                      <m:t>−1]</m:t>
                    </m:r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pt-BR" altLang="pt-BR" sz="1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pt-BR" altLang="pt-BR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pt-BR" altLang="pt-BR" sz="1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ctr" eaLnBrk="1" hangingPunct="1"/>
                <a:endParaRPr lang="pt-BR" altLang="pt-BR" sz="18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pt-BR" altLang="pt-BR" sz="1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=0, 1, 2…, </m:t>
                      </m:r>
                      <m:r>
                        <a:rPr lang="pt-BR" altLang="pt-BR" sz="1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  <m:r>
                        <a:rPr lang="pt-BR" altLang="pt-BR" sz="1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−1</m:t>
                      </m:r>
                    </m:oMath>
                  </m:oMathPara>
                </a14:m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Para cada k, há N-1 adições complexas e N multiplicações complexas, resultando em N</a:t>
                </a:r>
                <a:r>
                  <a:rPr lang="pt-BR" altLang="pt-BR" sz="1800" baseline="30000" dirty="0" smtClean="0">
                    <a:latin typeface="Verdana" pitchFamily="34" charset="0"/>
                    <a:cs typeface="Times New Roman" pitchFamily="18" charset="0"/>
                  </a:rPr>
                  <a:t>2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-N adições complexas e N</a:t>
                </a:r>
                <a:r>
                  <a:rPr lang="pt-BR" altLang="pt-BR" sz="1800" baseline="30000" dirty="0" smtClean="0">
                    <a:latin typeface="Verdana" pitchFamily="34" charset="0"/>
                    <a:cs typeface="Times New Roman" pitchFamily="18" charset="0"/>
                  </a:rPr>
                  <a:t>2</a:t>
                </a:r>
                <a:r>
                  <a:rPr lang="pt-BR" altLang="pt-BR" sz="1800" dirty="0">
                    <a:latin typeface="Verdana" pitchFamily="34" charset="0"/>
                    <a:cs typeface="Times New Roman" pitchFamily="18" charset="0"/>
                  </a:rPr>
                  <a:t>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multiplicações complexas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.</a:t>
                </a: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779" y="1348915"/>
                <a:ext cx="7224713" cy="4830553"/>
              </a:xfrm>
              <a:prstGeom prst="rect">
                <a:avLst/>
              </a:prstGeom>
              <a:blipFill rotWithShape="1">
                <a:blip r:embed="rId3"/>
                <a:stretch>
                  <a:fillRect l="-675" t="-631" r="-759" b="-10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80617"/>
            <a:ext cx="4591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19" y="2880742"/>
            <a:ext cx="2543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052"/>
              <p:cNvSpPr txBox="1">
                <a:spLocks noChangeArrowheads="1"/>
              </p:cNvSpPr>
              <p:nvPr/>
            </p:nvSpPr>
            <p:spPr bwMode="auto">
              <a:xfrm>
                <a:off x="987779" y="1348915"/>
                <a:ext cx="7224713" cy="2323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A FFT tira vantagem da periodicidade e da simetria do fator W para se reduzir a complexidade computacional do algoritmo de cálculo da transformada.</a:t>
                </a: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Da periodicidade, sabemos que,</a:t>
                </a:r>
                <a:r>
                  <a:rPr lang="pt-BR" altLang="pt-BR" sz="1800" i="1" dirty="0">
                    <a:latin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p>
                    </m:sSup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sup>
                    </m:sSup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endParaRPr lang="pt-BR" altLang="pt-BR" sz="1800" dirty="0" smtClean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>
                  <a:buFontTx/>
                  <a:buChar char="•"/>
                </a:pP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 </a:t>
                </a:r>
                <a:r>
                  <a:rPr lang="pt-BR" altLang="pt-BR" sz="1800" dirty="0">
                    <a:latin typeface="Verdana" pitchFamily="34" charset="0"/>
                    <a:cs typeface="Times New Roman" pitchFamily="18" charset="0"/>
                  </a:rPr>
                  <a:t>Da 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simetria, </a:t>
                </a:r>
                <a:r>
                  <a:rPr lang="pt-BR" altLang="pt-BR" sz="1800" dirty="0">
                    <a:latin typeface="Verdana" pitchFamily="34" charset="0"/>
                    <a:cs typeface="Times New Roman" pitchFamily="18" charset="0"/>
                  </a:rPr>
                  <a:t>sabemos que</a:t>
                </a:r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pt-BR" altLang="pt-BR" sz="18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pt-BR" altLang="pt-BR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/2</m:t>
                        </m:r>
                      </m:sup>
                    </m:sSup>
                    <m:r>
                      <a:rPr lang="pt-BR" altLang="pt-BR" sz="18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pt-BR" altLang="pt-BR" sz="18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pt-BR" altLang="pt-BR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r>
                          <a:rPr lang="pt-BR" altLang="pt-BR" sz="1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altLang="pt-BR" sz="1800" dirty="0" smtClean="0">
                    <a:latin typeface="Verdana" pitchFamily="34" charset="0"/>
                    <a:cs typeface="Times New Roman" pitchFamily="18" charset="0"/>
                  </a:rPr>
                  <a:t>.</a:t>
                </a:r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 eaLnBrk="1" hangingPunct="1"/>
                <a:endParaRPr lang="pt-BR" altLang="pt-BR" sz="1800" dirty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779" y="1348915"/>
                <a:ext cx="7224713" cy="2323585"/>
              </a:xfrm>
              <a:prstGeom prst="rect">
                <a:avLst/>
              </a:prstGeom>
              <a:blipFill>
                <a:blip r:embed="rId3"/>
                <a:stretch>
                  <a:fillRect l="-675" t="-1312" r="-7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8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50488"/>
            <a:ext cx="3202027" cy="279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1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87779" y="1348915"/>
            <a:ext cx="722471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Vamos separar x[n] em duas metades: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Depois, calculados a DFT de cada sequencia: </a:t>
            </a: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 smtClean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 Realizando a mudança de variável n = </a:t>
            </a:r>
            <a:r>
              <a:rPr lang="pt-BR" altLang="pt-BR" sz="1800" dirty="0" err="1" smtClean="0">
                <a:latin typeface="Verdana" pitchFamily="34" charset="0"/>
                <a:cs typeface="Times New Roman" pitchFamily="18" charset="0"/>
              </a:rPr>
              <a:t>n+N</a:t>
            </a:r>
            <a:r>
              <a:rPr lang="pt-BR" altLang="pt-BR" sz="1800" dirty="0" smtClean="0">
                <a:latin typeface="Verdana" pitchFamily="34" charset="0"/>
                <a:cs typeface="Times New Roman" pitchFamily="18" charset="0"/>
              </a:rPr>
              <a:t>/2 no segundo somatório:</a:t>
            </a:r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/>
            <a:endParaRPr lang="pt-BR" alt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24/11/2015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8557-6945-44FD-A30C-374A2861FC1C}" type="slidenum">
              <a:rPr lang="pt-BR" altLang="pt-BR"/>
              <a:pPr>
                <a:defRPr/>
              </a:pPr>
              <a:t>9</a:t>
            </a:fld>
            <a:endParaRPr lang="pt-BR" altLang="pt-BR" dirty="0"/>
          </a:p>
        </p:txBody>
      </p:sp>
      <p:sp>
        <p:nvSpPr>
          <p:cNvPr id="12288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</a:t>
            </a:r>
            <a:r>
              <a:rPr lang="pt-BR" altLang="pt-BR" sz="1800" b="1" dirty="0" err="1" smtClean="0">
                <a:latin typeface="Verdana" pitchFamily="34" charset="0"/>
              </a:rPr>
              <a:t>Fast</a:t>
            </a:r>
            <a:r>
              <a:rPr lang="pt-BR" altLang="pt-BR" sz="1800" b="1" dirty="0" smtClean="0">
                <a:latin typeface="Verdana" pitchFamily="34" charset="0"/>
              </a:rPr>
              <a:t> Fourier </a:t>
            </a:r>
            <a:r>
              <a:rPr lang="pt-BR" altLang="pt-BR" sz="1800" b="1" dirty="0" err="1" smtClean="0">
                <a:latin typeface="Verdana" pitchFamily="34" charset="0"/>
              </a:rPr>
              <a:t>Transform</a:t>
            </a:r>
            <a:r>
              <a:rPr lang="pt-BR" altLang="pt-BR" sz="1800" b="1" dirty="0" smtClean="0">
                <a:latin typeface="Verdana" pitchFamily="34" charset="0"/>
              </a:rPr>
              <a:t> (FFT)</a:t>
            </a:r>
            <a:endParaRPr lang="pt-BR" altLang="pt-BR" sz="1800" b="1" dirty="0">
              <a:latin typeface="Verdana" pitchFamily="34" charset="0"/>
            </a:endParaRPr>
          </a:p>
        </p:txBody>
      </p:sp>
      <p:sp>
        <p:nvSpPr>
          <p:cNvPr id="4" name="AutoShape 4" descr="http://upload.wikimedia.org/wikipedia/commons/c/c7/P%C3%A8re-Lachaise_-_Division_18_-_Joseph_Fourier_0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71" y="3096425"/>
            <a:ext cx="4793160" cy="98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29" y="4941168"/>
            <a:ext cx="6491411" cy="105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5506"/>
            <a:ext cx="2987824" cy="84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4077072"/>
            <a:ext cx="391696" cy="43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572000" y="1826306"/>
            <a:ext cx="3888432" cy="840944"/>
            <a:chOff x="4572000" y="1826306"/>
            <a:chExt cx="3888432" cy="84094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4562" y="1826306"/>
              <a:ext cx="3785870" cy="840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137333"/>
              <a:ext cx="195848" cy="218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02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35920</TotalTime>
  <Words>1269</Words>
  <Application>Microsoft Office PowerPoint</Application>
  <PresentationFormat>On-screen Show (4:3)</PresentationFormat>
  <Paragraphs>320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Estrutura padrão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Brasil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Alexandre Zaghetto</cp:lastModifiedBy>
  <cp:revision>2459</cp:revision>
  <cp:lastPrinted>2015-11-24T18:12:11Z</cp:lastPrinted>
  <dcterms:created xsi:type="dcterms:W3CDTF">2002-12-12T12:34:29Z</dcterms:created>
  <dcterms:modified xsi:type="dcterms:W3CDTF">2015-11-24T18:12:26Z</dcterms:modified>
</cp:coreProperties>
</file>