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399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05" autoAdjust="0"/>
    <p:restoredTop sz="91632" autoAdjust="0"/>
  </p:normalViewPr>
  <p:slideViewPr>
    <p:cSldViewPr>
      <p:cViewPr varScale="1">
        <p:scale>
          <a:sx n="106" d="100"/>
          <a:sy n="106" d="100"/>
        </p:scale>
        <p:origin x="1386" y="12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06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974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35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908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762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506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382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42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229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87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Sinais</a:t>
            </a:r>
            <a:r>
              <a:rPr lang="en-US" sz="2800" b="1" dirty="0" smtClean="0">
                <a:latin typeface="Verdana" pitchFamily="34" charset="0"/>
              </a:rPr>
              <a:t> e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Muitas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propriedades dos sistemas LIT podem ser estritamente associadas com as características da função de sistema no plano s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Propriedades: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Diferenciação no Domínio do Tempo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Integração no Domínio do Tempo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</a:t>
            </a:r>
            <a:r>
              <a:rPr lang="pt-BR" altLang="pt-BR" sz="1800" b="1" dirty="0" err="1" smtClean="0">
                <a:latin typeface="Verdana" pitchFamily="34" charset="0"/>
              </a:rPr>
              <a:t>Tranfs</a:t>
            </a:r>
            <a:r>
              <a:rPr lang="pt-BR" altLang="pt-BR" sz="1800" b="1" dirty="0" smtClean="0">
                <a:latin typeface="Verdana" pitchFamily="34" charset="0"/>
              </a:rPr>
              <a:t>.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2843808" y="3421153"/>
            <a:ext cx="3388461" cy="871943"/>
            <a:chOff x="2915816" y="3421153"/>
            <a:chExt cx="3388461" cy="87194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16" y="3501008"/>
              <a:ext cx="3388461" cy="733689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 bwMode="auto">
            <a:xfrm>
              <a:off x="4439288" y="3421153"/>
              <a:ext cx="348736" cy="8719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 bwMode="auto">
            <a:xfrm>
              <a:off x="4139952" y="3861048"/>
              <a:ext cx="108012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703638" y="4869160"/>
            <a:ext cx="3668562" cy="1080120"/>
            <a:chOff x="2703638" y="4869160"/>
            <a:chExt cx="3668562" cy="1080120"/>
          </a:xfrm>
        </p:grpSpPr>
        <p:sp>
          <p:nvSpPr>
            <p:cNvPr id="10" name="Retângulo 9"/>
            <p:cNvSpPr/>
            <p:nvPr/>
          </p:nvSpPr>
          <p:spPr bwMode="auto">
            <a:xfrm>
              <a:off x="5930262" y="5519335"/>
              <a:ext cx="90966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3638" y="4869160"/>
              <a:ext cx="3668562" cy="1000265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 bwMode="auto">
            <a:xfrm>
              <a:off x="4537919" y="4869160"/>
              <a:ext cx="348736" cy="10801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de Seta Reta 14"/>
            <p:cNvCxnSpPr/>
            <p:nvPr/>
          </p:nvCxnSpPr>
          <p:spPr bwMode="auto">
            <a:xfrm>
              <a:off x="4526615" y="5373216"/>
              <a:ext cx="83869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4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 1: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</a:t>
            </a:r>
            <a:r>
              <a:rPr lang="pt-BR" altLang="pt-BR" sz="1800" b="1" dirty="0" err="1" smtClean="0">
                <a:latin typeface="Verdana" pitchFamily="34" charset="0"/>
              </a:rPr>
              <a:t>Tranfs</a:t>
            </a:r>
            <a:r>
              <a:rPr lang="pt-BR" altLang="pt-BR" sz="1800" b="1" dirty="0" smtClean="0">
                <a:latin typeface="Verdana" pitchFamily="34" charset="0"/>
              </a:rPr>
              <a:t>.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72" y="1268760"/>
            <a:ext cx="2688580" cy="7864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334" y="2564904"/>
            <a:ext cx="3518644" cy="49161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35" y="3717032"/>
            <a:ext cx="1792230" cy="8258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926" y="3717032"/>
            <a:ext cx="1759322" cy="7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 2: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</a:t>
            </a:r>
            <a:r>
              <a:rPr lang="pt-BR" altLang="pt-BR" sz="1800" b="1" dirty="0" err="1" smtClean="0">
                <a:latin typeface="Verdana" pitchFamily="34" charset="0"/>
              </a:rPr>
              <a:t>Tranfs</a:t>
            </a:r>
            <a:r>
              <a:rPr lang="pt-BR" altLang="pt-BR" sz="1800" b="1" dirty="0" smtClean="0">
                <a:latin typeface="Verdana" pitchFamily="34" charset="0"/>
              </a:rPr>
              <a:t>.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54417"/>
            <a:ext cx="3331797" cy="19014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500" y="4869160"/>
            <a:ext cx="3381000" cy="84266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607" y="3813336"/>
            <a:ext cx="4920245" cy="8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 1: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3. Diagrama de Blocos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268760"/>
            <a:ext cx="2688580" cy="78644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298848"/>
            <a:ext cx="1759322" cy="7092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19" y="2195192"/>
            <a:ext cx="3644181" cy="403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700" b="1" dirty="0" err="1" smtClean="0">
                <a:latin typeface="Verdana" pitchFamily="34" charset="0"/>
              </a:rPr>
              <a:t>Módulo</a:t>
            </a:r>
            <a:r>
              <a:rPr lang="en-US" sz="2700" b="1" dirty="0" smtClean="0">
                <a:latin typeface="Verdana" pitchFamily="34" charset="0"/>
              </a:rPr>
              <a:t> X – A Transformada de Laplace</a:t>
            </a:r>
            <a:endParaRPr lang="en-US" sz="27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No Capitulo 3, vimos que a resposta de um sistema linear invariante no tempo, de tempo contínuo, com resposta ao impulso h(t) a uma entrada exponencial complexa na forma e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st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é dada por: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s puramente imaginário (ou seja, s = jw), a integral acima corresponde à Transformada de Fourier de Tempo Contínuo de h(t).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 valores genéricos da variável s, ela é chamada de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Transformada de Laplace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da resposta ao impulso h(t).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-1" t="19797" r="-20663"/>
          <a:stretch/>
        </p:blipFill>
        <p:spPr>
          <a:xfrm>
            <a:off x="3059832" y="3276943"/>
            <a:ext cx="3465297" cy="7634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b="13028"/>
          <a:stretch/>
        </p:blipFill>
        <p:spPr>
          <a:xfrm>
            <a:off x="3562679" y="2606147"/>
            <a:ext cx="2018642" cy="46373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um sinal genérico,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Indicaremos a relação de transformada entre x(t) e X(S) como: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Se s = </a:t>
            </a:r>
            <a:r>
              <a:rPr lang="pt-BR" altLang="pt-BR" sz="1800" dirty="0" err="1" smtClean="0">
                <a:latin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que corresponde à Transformada de Fourier de x(t).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Ou seja,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489624"/>
            <a:ext cx="2160240" cy="5874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285698"/>
            <a:ext cx="3320711" cy="87149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842" y="5704680"/>
            <a:ext cx="2656294" cy="439406"/>
          </a:xfrm>
          <a:prstGeom prst="rect">
            <a:avLst/>
          </a:prstGeom>
        </p:spPr>
      </p:pic>
      <p:pic>
        <p:nvPicPr>
          <p:cNvPr id="14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011" y="1816398"/>
            <a:ext cx="3174157" cy="11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Se s não é puramente imaginário (</a:t>
                </a:r>
                <a14:m>
                  <m:oMath xmlns:m="http://schemas.openxmlformats.org/officeDocument/2006/math"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), também podemos estabelecer uma relação entre a Transformada de Fourier e a Transformada de Laplace: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ou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Reconhecemos o membro direito da equação acima como a Transformada de Fourier de </a:t>
                </a:r>
                <a14:m>
                  <m:oMath xmlns:m="http://schemas.openxmlformats.org/officeDocument/2006/math"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.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3970318"/>
              </a:xfrm>
              <a:prstGeom prst="rect">
                <a:avLst/>
              </a:prstGeom>
              <a:blipFill>
                <a:blip r:embed="rId3"/>
                <a:stretch>
                  <a:fillRect l="-675" t="-767" r="-759" b="-13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99" y="2394957"/>
            <a:ext cx="4263000" cy="8180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124" y="3669080"/>
            <a:ext cx="4593751" cy="8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Transformada de Fourier converge para a&gt;0.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Transformada de Laplace é dada por,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Comparando os dois resultados,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34247"/>
            <a:ext cx="1764000" cy="38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897244"/>
            <a:ext cx="4304301" cy="8370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385" y="4005064"/>
            <a:ext cx="2941860" cy="6830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59" y="2347876"/>
            <a:ext cx="7717501" cy="992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308" y="5445087"/>
            <a:ext cx="3653884" cy="652638"/>
          </a:xfrm>
          <a:prstGeom prst="rect">
            <a:avLst/>
          </a:prstGeom>
        </p:spPr>
      </p:pic>
      <p:cxnSp>
        <p:nvCxnSpPr>
          <p:cNvPr id="17" name="Conector de Seta Reta 16"/>
          <p:cNvCxnSpPr/>
          <p:nvPr/>
        </p:nvCxnSpPr>
        <p:spPr bwMode="auto">
          <a:xfrm flipH="1" flipV="1">
            <a:off x="5292080" y="2843876"/>
            <a:ext cx="2088232" cy="13052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34247"/>
            <a:ext cx="1764000" cy="384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95" y="2172582"/>
            <a:ext cx="4320480" cy="7717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153" y="3146478"/>
            <a:ext cx="1396500" cy="384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3068960"/>
            <a:ext cx="1249500" cy="4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250" y="3717032"/>
            <a:ext cx="3307500" cy="76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4777545"/>
            <a:ext cx="4865935" cy="1006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1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a = 0, por exemplo, x(t) é o degrau unitário com transformada de Laplace X(s) = 1/s, Re{s}&gt;0.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Notamos, em particular, que assim como a Transformada de Fourier não converge para todos os sinais, a Transformada de Laplace pode convergir para alguns valores de Re{s} e não para outros.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A Transformada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34247"/>
            <a:ext cx="1764000" cy="384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67" y="2206621"/>
            <a:ext cx="4865935" cy="100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91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Uma das aplicações mais importantes da Transformada de Laplace é a análise e a caracterização de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S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istemas Lineares Invariantes no tempo.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Transformada de Laplace da entrada e da saída de um sistema LIT estão relacionadas por meio da Transformada de Laplace da Resposta ao Impulso do sistema.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H(S) é comumente chamada de 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função de sistema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ou, alternativamente,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função de transferência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Se a região de convergência de H(s) inclui o eixo imaginário, então, para s = </a:t>
            </a:r>
            <a:r>
              <a:rPr lang="pt-BR" altLang="pt-BR" sz="1800" dirty="0" err="1" smtClean="0">
                <a:latin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, H(s) é a resposta em frequência do sistema LIT.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26/11/2015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Análise e </a:t>
            </a:r>
            <a:r>
              <a:rPr lang="pt-BR" altLang="pt-BR" sz="1800" b="1" dirty="0" err="1" smtClean="0">
                <a:latin typeface="Verdana" pitchFamily="34" charset="0"/>
              </a:rPr>
              <a:t>Caract</a:t>
            </a:r>
            <a:r>
              <a:rPr lang="pt-BR" altLang="pt-BR" sz="1800" b="1" dirty="0" smtClean="0">
                <a:latin typeface="Verdana" pitchFamily="34" charset="0"/>
              </a:rPr>
              <a:t>. de </a:t>
            </a:r>
            <a:r>
              <a:rPr lang="pt-BR" altLang="pt-BR" sz="1800" b="1" dirty="0" err="1" smtClean="0">
                <a:latin typeface="Verdana" pitchFamily="34" charset="0"/>
              </a:rPr>
              <a:t>SLITs</a:t>
            </a:r>
            <a:r>
              <a:rPr lang="pt-BR" altLang="pt-BR" sz="1800" b="1" dirty="0" smtClean="0">
                <a:latin typeface="Verdana" pitchFamily="34" charset="0"/>
              </a:rPr>
              <a:t> usando a </a:t>
            </a:r>
            <a:r>
              <a:rPr lang="pt-BR" altLang="pt-BR" sz="1800" b="1" dirty="0" err="1" smtClean="0">
                <a:latin typeface="Verdana" pitchFamily="34" charset="0"/>
              </a:rPr>
              <a:t>Tranfs</a:t>
            </a:r>
            <a:r>
              <a:rPr lang="pt-BR" altLang="pt-BR" sz="1800" b="1" dirty="0" smtClean="0">
                <a:latin typeface="Verdana" pitchFamily="34" charset="0"/>
              </a:rPr>
              <a:t>. de Laplace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5831631" y="5519335"/>
            <a:ext cx="9096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131500" cy="4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36053</TotalTime>
  <Words>577</Words>
  <Application>Microsoft Office PowerPoint</Application>
  <PresentationFormat>Apresentação na tela (4:3)</PresentationFormat>
  <Paragraphs>150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Cambria Math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2486</cp:revision>
  <cp:lastPrinted>2015-11-26T19:01:46Z</cp:lastPrinted>
  <dcterms:created xsi:type="dcterms:W3CDTF">2002-12-12T12:34:29Z</dcterms:created>
  <dcterms:modified xsi:type="dcterms:W3CDTF">2015-11-26T19:01:48Z</dcterms:modified>
</cp:coreProperties>
</file>