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5" r:id="rId2"/>
    <p:sldId id="399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67" r:id="rId11"/>
    <p:sldId id="468" r:id="rId12"/>
    <p:sldId id="466" r:id="rId13"/>
  </p:sldIdLst>
  <p:sldSz cx="9144000" cy="6858000" type="screen4x3"/>
  <p:notesSz cx="7104063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0C0C0"/>
    <a:srgbClr val="EAEAEA"/>
    <a:srgbClr val="0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505" autoAdjust="0"/>
    <p:restoredTop sz="91632" autoAdjust="0"/>
  </p:normalViewPr>
  <p:slideViewPr>
    <p:cSldViewPr>
      <p:cViewPr varScale="1">
        <p:scale>
          <a:sx n="106" d="100"/>
          <a:sy n="106" d="100"/>
        </p:scale>
        <p:origin x="1386" y="120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424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424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A023790-0EF3-46B1-B1A0-F96E33F1096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7974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424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375" y="4862513"/>
            <a:ext cx="5207316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424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B5367A9-4780-4E6F-8BA6-E320EAEB28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5987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5155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598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7989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1661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9216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730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9554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9895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1163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121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9A07A-7156-4A19-B1D7-34C53AA55E42}" type="datetime1">
              <a:rPr lang="pt-BR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A03FA-6BE9-4F77-A187-EFE0E7DB67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91536-881B-47E3-AEA8-B2C9BFEDA04D}" type="datetime1">
              <a:rPr lang="pt-BR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7D4ED-E178-4850-B814-D172549B9D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29249-E46F-44DF-823B-5EE2CCAD09EF}" type="datetime1">
              <a:rPr lang="pt-BR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C0B42-6318-4F23-AC06-4B0141FFD54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FC49-4344-461A-8176-97CDA1DAADB5}" type="datetime1">
              <a:rPr lang="pt-BR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E8935-C52E-4C2C-9290-45A5A17A32B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49B2D-4215-4DDA-BFD7-642D06445FEB}" type="datetime1">
              <a:rPr lang="pt-BR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053EB-C9B2-4657-AD1A-2F68C80CB6A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6E1EEE77-2D9E-4B74-8B76-1904A8BFE3EE}" type="datetime1">
              <a:rPr lang="pt-BR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EB651203-2EC5-4F5C-B208-AF5A064FCB2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28015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20713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6850063" y="342900"/>
            <a:ext cx="1695450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r>
              <a:rPr lang="pt-BR" altLang="pt-BR" sz="1200" b="1" smtClean="0">
                <a:latin typeface="Verdana" panose="020B0604030504040204" pitchFamily="34" charset="0"/>
              </a:rPr>
              <a:t>Sinais e Sistemas</a:t>
            </a:r>
          </a:p>
        </p:txBody>
      </p:sp>
      <p:pic>
        <p:nvPicPr>
          <p:cNvPr id="14344" name="Picture 11" descr="C:\Users\Zaghetto\Desktop\LISA_logo_unb.tif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06438" y="182563"/>
            <a:ext cx="26431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937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800" b="1" dirty="0" err="1" smtClean="0">
                <a:latin typeface="Verdana" pitchFamily="34" charset="0"/>
              </a:rPr>
              <a:t>Sinais</a:t>
            </a:r>
            <a:r>
              <a:rPr lang="en-US" sz="2800" b="1" dirty="0" smtClean="0">
                <a:latin typeface="Verdana" pitchFamily="34" charset="0"/>
              </a:rPr>
              <a:t> e </a:t>
            </a:r>
            <a:r>
              <a:rPr lang="en-US" sz="2800" b="1" dirty="0" err="1" smtClean="0">
                <a:latin typeface="Verdana" pitchFamily="34" charset="0"/>
              </a:rPr>
              <a:t>Sistemas</a:t>
            </a: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1600" b="1" dirty="0" err="1" smtClean="0">
                <a:latin typeface="Verdana" pitchFamily="34" charset="0"/>
              </a:rPr>
              <a:t>Disciplina</a:t>
            </a:r>
            <a:r>
              <a:rPr lang="en-US" sz="1600" b="1" dirty="0" smtClean="0">
                <a:latin typeface="Verdana" pitchFamily="34" charset="0"/>
              </a:rPr>
              <a:t> 117242</a:t>
            </a:r>
            <a:endParaRPr lang="en-US" sz="16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000" dirty="0" smtClean="0">
                <a:latin typeface="Verdana" pitchFamily="34" charset="0"/>
              </a:rPr>
              <a:t>Prof. </a:t>
            </a:r>
            <a:r>
              <a:rPr lang="en-US" sz="2000" dirty="0" err="1" smtClean="0">
                <a:latin typeface="Verdana" pitchFamily="34" charset="0"/>
              </a:rPr>
              <a:t>Alexandre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Zaghetto</a:t>
            </a:r>
            <a:endParaRPr lang="en-US" sz="20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1200" dirty="0" smtClean="0">
                <a:latin typeface="Verdana" pitchFamily="34" charset="0"/>
              </a:rPr>
              <a:t>zaghetto@unb.br</a:t>
            </a: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endParaRPr lang="en-US" sz="1200" dirty="0" smtClean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Universidade</a:t>
            </a:r>
            <a:r>
              <a:rPr lang="en-US" sz="1200" dirty="0" smtClean="0">
                <a:latin typeface="Verdana" pitchFamily="34" charset="0"/>
              </a:rPr>
              <a:t> de Brasília</a:t>
            </a: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Instituto</a:t>
            </a:r>
            <a:r>
              <a:rPr lang="en-US" sz="1200" dirty="0" smtClean="0">
                <a:latin typeface="Verdana" pitchFamily="34" charset="0"/>
              </a:rPr>
              <a:t> de </a:t>
            </a:r>
            <a:r>
              <a:rPr lang="en-US" sz="1200" dirty="0" err="1" smtClean="0">
                <a:latin typeface="Verdana" pitchFamily="34" charset="0"/>
              </a:rPr>
              <a:t>Ciências</a:t>
            </a:r>
            <a:r>
              <a:rPr lang="en-US" sz="1200" dirty="0" smtClean="0">
                <a:latin typeface="Verdana" pitchFamily="34" charset="0"/>
              </a:rPr>
              <a:t> </a:t>
            </a:r>
            <a:r>
              <a:rPr lang="en-US" sz="1200" dirty="0" err="1" smtClean="0">
                <a:latin typeface="Verdana" pitchFamily="34" charset="0"/>
              </a:rPr>
              <a:t>Exatas</a:t>
            </a:r>
            <a:endParaRPr lang="en-US" sz="1200" dirty="0" smtClean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Departamento</a:t>
            </a:r>
            <a:r>
              <a:rPr lang="en-US" sz="1200" dirty="0" smtClean="0">
                <a:latin typeface="Verdana" pitchFamily="34" charset="0"/>
              </a:rPr>
              <a:t> de </a:t>
            </a:r>
            <a:r>
              <a:rPr lang="en-US" sz="1200" dirty="0" err="1" smtClean="0">
                <a:latin typeface="Verdana" pitchFamily="34" charset="0"/>
              </a:rPr>
              <a:t>Ciência</a:t>
            </a:r>
            <a:r>
              <a:rPr lang="en-US" sz="1200" dirty="0" smtClean="0">
                <a:latin typeface="Verdana" pitchFamily="34" charset="0"/>
              </a:rPr>
              <a:t> </a:t>
            </a:r>
            <a:r>
              <a:rPr lang="en-US" sz="1200" dirty="0" err="1" smtClean="0">
                <a:latin typeface="Verdana" pitchFamily="34" charset="0"/>
              </a:rPr>
              <a:t>da</a:t>
            </a:r>
            <a:r>
              <a:rPr lang="en-US" sz="1200" dirty="0" smtClean="0">
                <a:latin typeface="Verdana" pitchFamily="34" charset="0"/>
              </a:rPr>
              <a:t> Computação</a:t>
            </a:r>
          </a:p>
          <a:p>
            <a:pPr algn="ctr">
              <a:buFontTx/>
              <a:buNone/>
              <a:defRPr/>
            </a:pPr>
            <a:endParaRPr lang="en-US" sz="2000" dirty="0" smtClean="0">
              <a:latin typeface="Verdana" pitchFamily="34" charset="0"/>
            </a:endParaRPr>
          </a:p>
          <a:p>
            <a:pPr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 bwMode="auto">
          <a:xfrm>
            <a:off x="1701149" y="3447106"/>
            <a:ext cx="6048672" cy="23974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Exemplo: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10</a:t>
            </a:fld>
            <a:endParaRPr lang="pt-BR" altLang="pt-BR"/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Análise e </a:t>
            </a:r>
            <a:r>
              <a:rPr lang="pt-BR" altLang="pt-BR" sz="1800" b="1" dirty="0" err="1" smtClean="0">
                <a:latin typeface="Verdana" pitchFamily="34" charset="0"/>
              </a:rPr>
              <a:t>Caract</a:t>
            </a:r>
            <a:r>
              <a:rPr lang="pt-BR" altLang="pt-BR" sz="1800" b="1" dirty="0" smtClean="0">
                <a:latin typeface="Verdana" pitchFamily="34" charset="0"/>
              </a:rPr>
              <a:t>. de </a:t>
            </a:r>
            <a:r>
              <a:rPr lang="pt-BR" altLang="pt-BR" sz="1800" b="1" dirty="0" err="1" smtClean="0">
                <a:latin typeface="Verdana" pitchFamily="34" charset="0"/>
              </a:rPr>
              <a:t>SLITs</a:t>
            </a:r>
            <a:r>
              <a:rPr lang="pt-BR" altLang="pt-BR" sz="1800" b="1" dirty="0" smtClean="0">
                <a:latin typeface="Verdana" pitchFamily="34" charset="0"/>
              </a:rPr>
              <a:t> usando a Transformada Z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r="4624"/>
          <a:stretch/>
        </p:blipFill>
        <p:spPr>
          <a:xfrm>
            <a:off x="1450594" y="2074141"/>
            <a:ext cx="3049398" cy="1088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/>
          <a:srcRect r="4766"/>
          <a:stretch/>
        </p:blipFill>
        <p:spPr>
          <a:xfrm>
            <a:off x="4679441" y="2060848"/>
            <a:ext cx="3204927" cy="116185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5"/>
          <a:srcRect l="5583"/>
          <a:stretch/>
        </p:blipFill>
        <p:spPr>
          <a:xfrm>
            <a:off x="1842159" y="3551843"/>
            <a:ext cx="5725207" cy="146133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785" y="5375335"/>
            <a:ext cx="1029000" cy="288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2243" y="5348175"/>
            <a:ext cx="900625" cy="3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Exemplo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Considerando |z|&gt;|a|:</a:t>
            </a: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Considerando |z| &lt; |a|:</a:t>
            </a: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1200150" lvl="2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1200150" lvl="2" indent="-285750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Nesse caso h[n] é não causal para n&gt;0 e instável.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11</a:t>
            </a:fld>
            <a:endParaRPr lang="pt-BR" altLang="pt-BR"/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Análise e </a:t>
            </a:r>
            <a:r>
              <a:rPr lang="pt-BR" altLang="pt-BR" sz="1800" b="1" dirty="0" err="1" smtClean="0">
                <a:latin typeface="Verdana" pitchFamily="34" charset="0"/>
              </a:rPr>
              <a:t>Caract</a:t>
            </a:r>
            <a:r>
              <a:rPr lang="pt-BR" altLang="pt-BR" sz="1800" b="1" dirty="0" smtClean="0">
                <a:latin typeface="Verdana" pitchFamily="34" charset="0"/>
              </a:rPr>
              <a:t>. de </a:t>
            </a:r>
            <a:r>
              <a:rPr lang="pt-BR" altLang="pt-BR" sz="1800" b="1" dirty="0" err="1" smtClean="0">
                <a:latin typeface="Verdana" pitchFamily="34" charset="0"/>
              </a:rPr>
              <a:t>SLITs</a:t>
            </a:r>
            <a:r>
              <a:rPr lang="pt-BR" altLang="pt-BR" sz="1800" b="1" dirty="0" smtClean="0">
                <a:latin typeface="Verdana" pitchFamily="34" charset="0"/>
              </a:rPr>
              <a:t> usando a Transformada Z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755092"/>
            <a:ext cx="4263000" cy="81792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4365104"/>
            <a:ext cx="4924501" cy="90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Em particular, considere um sistema LIT para o qual a entrada e a saída satisfaçam uma equação de diferenças com coeficientes constantes na forma,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12</a:t>
            </a:fld>
            <a:endParaRPr lang="pt-BR" altLang="pt-BR"/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Análise e </a:t>
            </a:r>
            <a:r>
              <a:rPr lang="pt-BR" altLang="pt-BR" sz="1800" b="1" dirty="0" err="1" smtClean="0">
                <a:latin typeface="Verdana" pitchFamily="34" charset="0"/>
              </a:rPr>
              <a:t>Caract</a:t>
            </a:r>
            <a:r>
              <a:rPr lang="pt-BR" altLang="pt-BR" sz="1800" b="1" dirty="0" smtClean="0">
                <a:latin typeface="Verdana" pitchFamily="34" charset="0"/>
              </a:rPr>
              <a:t>. de </a:t>
            </a:r>
            <a:r>
              <a:rPr lang="pt-BR" altLang="pt-BR" sz="1800" b="1" dirty="0" err="1" smtClean="0">
                <a:latin typeface="Verdana" pitchFamily="34" charset="0"/>
              </a:rPr>
              <a:t>SLITs</a:t>
            </a:r>
            <a:r>
              <a:rPr lang="pt-BR" altLang="pt-BR" sz="1800" b="1" dirty="0" smtClean="0">
                <a:latin typeface="Verdana" pitchFamily="34" charset="0"/>
              </a:rPr>
              <a:t> usando a Transformada Z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85" y="2348880"/>
            <a:ext cx="4189500" cy="104793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168" y="4225920"/>
            <a:ext cx="3023944" cy="201139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080" y="3523518"/>
            <a:ext cx="2963872" cy="79881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80" y="3526408"/>
            <a:ext cx="2963872" cy="8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937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700" b="1" dirty="0" err="1" smtClean="0">
                <a:latin typeface="Verdana" pitchFamily="34" charset="0"/>
              </a:rPr>
              <a:t>Módulo</a:t>
            </a:r>
            <a:r>
              <a:rPr lang="en-US" sz="2700" b="1" dirty="0" smtClean="0">
                <a:latin typeface="Verdana" pitchFamily="34" charset="0"/>
              </a:rPr>
              <a:t> 10 – A </a:t>
            </a:r>
            <a:r>
              <a:rPr lang="en-US" sz="2700" b="1" dirty="0" err="1" smtClean="0">
                <a:latin typeface="Verdana" pitchFamily="34" charset="0"/>
              </a:rPr>
              <a:t>Transformada</a:t>
            </a:r>
            <a:r>
              <a:rPr lang="en-US" sz="2700" b="1" dirty="0" smtClean="0">
                <a:latin typeface="Verdana" pitchFamily="34" charset="0"/>
              </a:rPr>
              <a:t> Z:</a:t>
            </a:r>
          </a:p>
          <a:p>
            <a:pPr algn="ctr">
              <a:buFontTx/>
              <a:buNone/>
              <a:defRPr/>
            </a:pPr>
            <a:r>
              <a:rPr lang="en-US" sz="2700" b="1" dirty="0" smtClean="0">
                <a:latin typeface="Verdana" pitchFamily="34" charset="0"/>
              </a:rPr>
              <a:t>Uma </a:t>
            </a:r>
            <a:r>
              <a:rPr lang="en-US" sz="2700" b="1" dirty="0" err="1">
                <a:latin typeface="Verdana" pitchFamily="34" charset="0"/>
              </a:rPr>
              <a:t>M</a:t>
            </a:r>
            <a:r>
              <a:rPr lang="en-US" sz="2700" b="1" dirty="0" err="1" smtClean="0">
                <a:latin typeface="Verdana" pitchFamily="34" charset="0"/>
              </a:rPr>
              <a:t>uito</a:t>
            </a:r>
            <a:r>
              <a:rPr lang="en-US" sz="2700" b="1" dirty="0" smtClean="0">
                <a:latin typeface="Verdana" pitchFamily="34" charset="0"/>
              </a:rPr>
              <a:t> </a:t>
            </a:r>
            <a:r>
              <a:rPr lang="en-US" sz="2700" b="1" dirty="0" err="1" smtClean="0">
                <a:latin typeface="Verdana" pitchFamily="34" charset="0"/>
              </a:rPr>
              <a:t>Breve</a:t>
            </a:r>
            <a:r>
              <a:rPr lang="en-US" sz="2700" b="1" dirty="0" smtClean="0">
                <a:latin typeface="Verdana" pitchFamily="34" charset="0"/>
              </a:rPr>
              <a:t> </a:t>
            </a:r>
            <a:r>
              <a:rPr lang="en-US" sz="2700" b="1" dirty="0" err="1" smtClean="0">
                <a:latin typeface="Verdana" pitchFamily="34" charset="0"/>
              </a:rPr>
              <a:t>Introdução</a:t>
            </a:r>
            <a:endParaRPr lang="en-US" sz="27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Como vimos no Capitulo 3, para um sistema linear invariante no tempo, de tempo discreto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e com resposta ao impulso h[n], a resposta y[n] a uma entrada exponencial complexa na forma z</a:t>
            </a:r>
            <a:r>
              <a:rPr lang="pt-BR" altLang="pt-BR" sz="1800" baseline="30000" dirty="0">
                <a:latin typeface="Verdana" pitchFamily="34" charset="0"/>
                <a:cs typeface="Times New Roman" pitchFamily="18" charset="0"/>
              </a:rPr>
              <a:t>n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é dada por: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Para z=e</a:t>
            </a:r>
            <a:r>
              <a:rPr lang="pt-BR" altLang="pt-BR" sz="1800" baseline="30000" dirty="0" smtClean="0">
                <a:latin typeface="Verdana" pitchFamily="34" charset="0"/>
                <a:cs typeface="Times New Roman" pitchFamily="18" charset="0"/>
              </a:rPr>
              <a:t>jw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com w real (ou seja, |z| = 1), o somatório acima corresponde à Transformada de Fourier de Tempo Discreto de h[n]. 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De forma mais geral, quando |z| não está restrito à unidade, o somatório é conhecido como 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Transformada Z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da resposta ao impulso h[n].</a:t>
            </a:r>
          </a:p>
          <a:p>
            <a:pPr algn="just" eaLnBrk="1" hangingPunct="1">
              <a:buFontTx/>
              <a:buChar char="•"/>
            </a:pPr>
            <a:endParaRPr lang="pt-BR" altLang="pt-BR" sz="1800" i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3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A Transformada </a:t>
            </a:r>
            <a:r>
              <a:rPr lang="pt-BR" altLang="pt-BR" sz="1800" b="1" dirty="0">
                <a:latin typeface="Verdana" pitchFamily="34" charset="0"/>
              </a:rPr>
              <a:t>Z</a:t>
            </a: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708920"/>
            <a:ext cx="2062947" cy="48665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623618"/>
            <a:ext cx="2347901" cy="80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36979" y="1348915"/>
            <a:ext cx="7224713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Para sinais genéricos, temos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Indicaremos a relação de transformada entre x[n] e X(z) como: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Se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que corresponde à Transformada de Fourier de x[n]r</a:t>
            </a:r>
            <a:r>
              <a:rPr lang="pt-BR" altLang="pt-BR" sz="1800" baseline="30000" dirty="0" smtClean="0">
                <a:latin typeface="Verdana" pitchFamily="34" charset="0"/>
                <a:cs typeface="Times New Roman" pitchFamily="18" charset="0"/>
              </a:rPr>
              <a:t>-n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4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A Transformada Z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620" y="3480587"/>
            <a:ext cx="1984500" cy="52447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80" y="3966964"/>
            <a:ext cx="1286250" cy="5040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623420"/>
            <a:ext cx="3711750" cy="9386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693" y="4603669"/>
            <a:ext cx="3931747" cy="985571"/>
          </a:xfrm>
          <a:prstGeom prst="rect">
            <a:avLst/>
          </a:prstGeom>
        </p:spPr>
      </p:pic>
      <p:pic>
        <p:nvPicPr>
          <p:cNvPr id="13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7139" y="1774487"/>
            <a:ext cx="2869721" cy="11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Ou seja,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Particularmente, para r = 1 ( ou |z| = 1),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5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A Transformada </a:t>
            </a:r>
            <a:r>
              <a:rPr lang="pt-BR" altLang="pt-BR" sz="1800" b="1" dirty="0">
                <a:latin typeface="Verdana" pitchFamily="34" charset="0"/>
              </a:rPr>
              <a:t>Z</a:t>
            </a: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7" y="3260802"/>
            <a:ext cx="4248473" cy="888278"/>
          </a:xfrm>
          <a:prstGeom prst="rect">
            <a:avLst/>
          </a:prstGeom>
        </p:spPr>
      </p:pic>
      <p:pic>
        <p:nvPicPr>
          <p:cNvPr id="11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885" y="1908888"/>
            <a:ext cx="2866500" cy="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Exemplo: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Se |a</a:t>
            </a:r>
            <a:r>
              <a:rPr lang="pt-BR" altLang="pt-BR" sz="1800" baseline="30000" dirty="0" smtClean="0">
                <a:latin typeface="Verdana" pitchFamily="34" charset="0"/>
                <a:cs typeface="Times New Roman" pitchFamily="18" charset="0"/>
              </a:rPr>
              <a:t>-1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z| &lt; 1, ou equivalentemente, |z| &lt; |a|, o somatório converge.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6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A Transformada </a:t>
            </a:r>
            <a:r>
              <a:rPr lang="pt-BR" altLang="pt-BR" sz="1800" b="1" dirty="0">
                <a:latin typeface="Verdana" pitchFamily="34" charset="0"/>
              </a:rPr>
              <a:t>Z</a:t>
            </a: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348915"/>
            <a:ext cx="2535750" cy="40533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623" y="1953818"/>
            <a:ext cx="5328751" cy="1024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748" y="3114438"/>
            <a:ext cx="3748500" cy="88533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999" y="4997256"/>
            <a:ext cx="6174001" cy="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A Transformada Z da entrada e da saída de um sistema LIT estão relacionadas por meio da Transformada Z da Resposta ao Impulso do sistema: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H(z) é comumente chamada de  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função de sistema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ou, alternativamente, 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função de transferência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. 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Para z calculado sobre a circunferência unitária (ou seja,    z = </a:t>
            </a:r>
            <a:r>
              <a:rPr lang="pt-BR" altLang="pt-BR" sz="1800" dirty="0" err="1" smtClean="0">
                <a:latin typeface="Verdana" pitchFamily="34" charset="0"/>
                <a:cs typeface="Times New Roman" pitchFamily="18" charset="0"/>
              </a:rPr>
              <a:t>e</a:t>
            </a:r>
            <a:r>
              <a:rPr lang="pt-BR" altLang="pt-BR" sz="1800" baseline="30000" dirty="0" err="1" smtClean="0">
                <a:latin typeface="Verdana" pitchFamily="34" charset="0"/>
                <a:cs typeface="Times New Roman" pitchFamily="18" charset="0"/>
              </a:rPr>
              <a:t>jw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), H(z) reduz-se à resposta em frequência do sistema, desde que a circunferência unitária esteja na região de convergência de H(z).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7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Análise e </a:t>
            </a:r>
            <a:r>
              <a:rPr lang="pt-BR" altLang="pt-BR" sz="1800" b="1" dirty="0" err="1" smtClean="0">
                <a:latin typeface="Verdana" pitchFamily="34" charset="0"/>
              </a:rPr>
              <a:t>Caract</a:t>
            </a:r>
            <a:r>
              <a:rPr lang="pt-BR" altLang="pt-BR" sz="1800" b="1" dirty="0" smtClean="0">
                <a:latin typeface="Verdana" pitchFamily="34" charset="0"/>
              </a:rPr>
              <a:t>. de </a:t>
            </a:r>
            <a:r>
              <a:rPr lang="pt-BR" altLang="pt-BR" sz="1800" b="1" dirty="0" err="1" smtClean="0">
                <a:latin typeface="Verdana" pitchFamily="34" charset="0"/>
              </a:rPr>
              <a:t>SLITs</a:t>
            </a:r>
            <a:r>
              <a:rPr lang="pt-BR" altLang="pt-BR" sz="1800" b="1" dirty="0" smtClean="0">
                <a:latin typeface="Verdana" pitchFamily="34" charset="0"/>
              </a:rPr>
              <a:t> usando a Transformada Z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455319"/>
            <a:ext cx="2215232" cy="3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Aqui estão listadas apenas três propriedades. Para uma lista mais completa, consultar o livro texto.</a:t>
            </a: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Diferenciação no Domínio do Tempo</a:t>
            </a: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Acúmulo no Domínio do Tempo</a:t>
            </a: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Deslocamento no Tempo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8</a:t>
            </a:fld>
            <a:endParaRPr lang="pt-BR" altLang="pt-BR"/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4017268" y="2979776"/>
            <a:ext cx="10801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Análise e </a:t>
            </a:r>
            <a:r>
              <a:rPr lang="pt-BR" altLang="pt-BR" sz="1800" b="1" dirty="0" err="1" smtClean="0">
                <a:latin typeface="Verdana" pitchFamily="34" charset="0"/>
              </a:rPr>
              <a:t>Caract</a:t>
            </a:r>
            <a:r>
              <a:rPr lang="pt-BR" altLang="pt-BR" sz="1800" b="1" dirty="0" smtClean="0">
                <a:latin typeface="Verdana" pitchFamily="34" charset="0"/>
              </a:rPr>
              <a:t>. de </a:t>
            </a:r>
            <a:r>
              <a:rPr lang="pt-BR" altLang="pt-BR" sz="1800" b="1" dirty="0" err="1" smtClean="0">
                <a:latin typeface="Verdana" pitchFamily="34" charset="0"/>
              </a:rPr>
              <a:t>SLITs</a:t>
            </a:r>
            <a:r>
              <a:rPr lang="pt-BR" altLang="pt-BR" sz="1800" b="1" dirty="0" smtClean="0">
                <a:latin typeface="Verdana" pitchFamily="34" charset="0"/>
              </a:rPr>
              <a:t> usando a Transformada Z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780928"/>
            <a:ext cx="1653750" cy="33066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022" y="2780928"/>
            <a:ext cx="1433250" cy="4480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026" y="4306384"/>
            <a:ext cx="1286250" cy="469333"/>
          </a:xfrm>
          <a:prstGeom prst="rect">
            <a:avLst/>
          </a:prstGeom>
        </p:spPr>
      </p:pic>
      <p:cxnSp>
        <p:nvCxnSpPr>
          <p:cNvPr id="21" name="Conector de Seta Reta 20"/>
          <p:cNvCxnSpPr/>
          <p:nvPr/>
        </p:nvCxnSpPr>
        <p:spPr bwMode="auto">
          <a:xfrm>
            <a:off x="3886026" y="4525175"/>
            <a:ext cx="10801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482" y="4119579"/>
            <a:ext cx="1506750" cy="74666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523" y="5780746"/>
            <a:ext cx="1029000" cy="28800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1535" y="5728428"/>
            <a:ext cx="900625" cy="337650"/>
          </a:xfrm>
          <a:prstGeom prst="rect">
            <a:avLst/>
          </a:prstGeom>
        </p:spPr>
      </p:pic>
      <p:cxnSp>
        <p:nvCxnSpPr>
          <p:cNvPr id="29" name="Conector de Seta Reta 28"/>
          <p:cNvCxnSpPr/>
          <p:nvPr/>
        </p:nvCxnSpPr>
        <p:spPr bwMode="auto">
          <a:xfrm>
            <a:off x="3922703" y="5886503"/>
            <a:ext cx="10801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Para sistemas caraterizados por equações de diferenças lineares com coeficientes constantes, as propriedades da Transformada Z provêm um procedimento particularmente conveniente para se obter a função de sistema, resposta em frequência ou resposta ao impulso no domínio do tempo do sistema.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Exemplo: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9</a:t>
            </a:fld>
            <a:endParaRPr lang="pt-BR" altLang="pt-BR"/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Análise e </a:t>
            </a:r>
            <a:r>
              <a:rPr lang="pt-BR" altLang="pt-BR" sz="1800" b="1" dirty="0" err="1" smtClean="0">
                <a:latin typeface="Verdana" pitchFamily="34" charset="0"/>
              </a:rPr>
              <a:t>Caract</a:t>
            </a:r>
            <a:r>
              <a:rPr lang="pt-BR" altLang="pt-BR" sz="1800" b="1" dirty="0" smtClean="0">
                <a:latin typeface="Verdana" pitchFamily="34" charset="0"/>
              </a:rPr>
              <a:t>. de </a:t>
            </a:r>
            <a:r>
              <a:rPr lang="pt-BR" altLang="pt-BR" sz="1800" b="1" dirty="0" err="1" smtClean="0">
                <a:latin typeface="Verdana" pitchFamily="34" charset="0"/>
              </a:rPr>
              <a:t>SLITs</a:t>
            </a:r>
            <a:r>
              <a:rPr lang="pt-BR" altLang="pt-BR" sz="1800" b="1" dirty="0" smtClean="0">
                <a:latin typeface="Verdana" pitchFamily="34" charset="0"/>
              </a:rPr>
              <a:t> usando a Transformada Z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744" y="3036125"/>
            <a:ext cx="4446750" cy="81167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498" y="3911301"/>
            <a:ext cx="4152750" cy="7799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694" y="5002637"/>
            <a:ext cx="2903250" cy="116266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5012668"/>
            <a:ext cx="3197250" cy="1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36273</TotalTime>
  <Words>554</Words>
  <Application>Microsoft Office PowerPoint</Application>
  <PresentationFormat>Apresentação na tela (4:3)</PresentationFormat>
  <Paragraphs>152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Brasil Telecom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Brasil Telecom</dc:creator>
  <cp:lastModifiedBy>Alexandre Zaghetto</cp:lastModifiedBy>
  <cp:revision>2505</cp:revision>
  <cp:lastPrinted>2015-11-26T19:02:39Z</cp:lastPrinted>
  <dcterms:created xsi:type="dcterms:W3CDTF">2002-12-12T12:34:29Z</dcterms:created>
  <dcterms:modified xsi:type="dcterms:W3CDTF">2015-11-26T19:02:48Z</dcterms:modified>
</cp:coreProperties>
</file>