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85" r:id="rId2"/>
    <p:sldId id="399" r:id="rId3"/>
    <p:sldId id="503" r:id="rId4"/>
    <p:sldId id="502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9" r:id="rId29"/>
    <p:sldId id="528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2" r:id="rId42"/>
    <p:sldId id="541" r:id="rId43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C0C0"/>
    <a:srgbClr val="EAEAEA"/>
    <a:srgbClr val="0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6897" autoAdjust="0"/>
  </p:normalViewPr>
  <p:slideViewPr>
    <p:cSldViewPr>
      <p:cViewPr>
        <p:scale>
          <a:sx n="75" d="100"/>
          <a:sy n="75" d="100"/>
        </p:scale>
        <p:origin x="-2634" y="-82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1CFADB50-D68A-4E23-854B-E0AE47ED604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937007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C5896A7C-7C27-4B9A-B85E-073A023BB1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0550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12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13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14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15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16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17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18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19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20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21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4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22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23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24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25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26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27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28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29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30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31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5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32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33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34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35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36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37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38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39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40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41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6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42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7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8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9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10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20CBD-EE14-475E-8362-24046D80E2F7}" type="slidenum">
              <a:rPr lang="pt-BR" altLang="pt-BR" smtClean="0"/>
              <a:pPr/>
              <a:t>11</a:t>
            </a:fld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E0259-6A66-4C0D-B43D-D046F51BE409}" type="datetime1">
              <a:rPr lang="pt-BR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091DD-A04F-4FA6-A28E-2B6C6EB4E1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9AF-12E4-4C1F-8269-824840239507}" type="datetime1">
              <a:rPr lang="pt-BR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C2B31-5B48-4861-93FE-B46B1C386C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46D9D-9AB9-4BB5-B961-A1519DCBD1A4}" type="datetime1">
              <a:rPr lang="pt-BR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9E235-5D0B-468B-B0A9-1B86F8129E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04B74-2B39-4AF9-B611-A806B82F74BA}" type="datetime1">
              <a:rPr lang="pt-BR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6720A-9498-44B2-8138-DE55E17B58E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04542-6407-4700-BA1A-F57BDAFB89D7}" type="datetime1">
              <a:rPr lang="pt-BR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F360C-6622-47BE-9295-D2180949DD9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D6E84369-2058-4066-A6CC-A8F68CD68438}" type="datetime1">
              <a:rPr lang="pt-BR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14D28B16-4E2E-4E39-A3BE-1EA3BFE59F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28015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20713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6850063" y="342900"/>
            <a:ext cx="1695450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defRPr/>
            </a:pPr>
            <a:r>
              <a:rPr lang="pt-BR" altLang="pt-BR" sz="1200" b="1" smtClean="0">
                <a:latin typeface="Verdana" panose="020B0604030504040204" pitchFamily="34" charset="0"/>
              </a:rPr>
              <a:t>Sinais e Sistemas</a:t>
            </a:r>
          </a:p>
        </p:txBody>
      </p:sp>
      <p:pic>
        <p:nvPicPr>
          <p:cNvPr id="9224" name="Picture 11" descr="C:\Users\Zaghetto\Desktop\LISA_logo_unb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6438" y="182563"/>
            <a:ext cx="264318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smtClean="0">
                <a:latin typeface="Verdana" pitchFamily="34" charset="0"/>
              </a:rPr>
              <a:t>Sinais e Sistemas</a:t>
            </a:r>
          </a:p>
          <a:p>
            <a:pPr algn="ctr">
              <a:buFontTx/>
              <a:buNone/>
              <a:defRPr/>
            </a:pPr>
            <a:r>
              <a:rPr lang="en-US" sz="1600" b="1" dirty="0" err="1" smtClean="0">
                <a:latin typeface="Verdana" pitchFamily="34" charset="0"/>
              </a:rPr>
              <a:t>Disciplina</a:t>
            </a:r>
            <a:r>
              <a:rPr lang="en-US" sz="1600" b="1" dirty="0" smtClean="0">
                <a:latin typeface="Verdana" pitchFamily="34" charset="0"/>
              </a:rPr>
              <a:t> 117242</a:t>
            </a:r>
            <a:endParaRPr lang="en-US" sz="16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000" dirty="0" smtClean="0">
                <a:latin typeface="Verdana" pitchFamily="34" charset="0"/>
              </a:rPr>
              <a:t>Prof. </a:t>
            </a:r>
            <a:r>
              <a:rPr lang="en-US" sz="2000" dirty="0" err="1" smtClean="0">
                <a:latin typeface="Verdana" pitchFamily="34" charset="0"/>
              </a:rPr>
              <a:t>Alexandre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err="1" smtClean="0">
                <a:latin typeface="Verdana" pitchFamily="34" charset="0"/>
              </a:rPr>
              <a:t>Zaghetto</a:t>
            </a:r>
            <a:endParaRPr lang="en-US" sz="20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1200" dirty="0" smtClean="0">
                <a:latin typeface="Verdana" pitchFamily="34" charset="0"/>
              </a:rPr>
              <a:t>zaghetto@unb.br</a:t>
            </a: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Universidade</a:t>
            </a:r>
            <a:r>
              <a:rPr lang="en-US" sz="1200" dirty="0" smtClean="0">
                <a:latin typeface="Verdana" pitchFamily="34" charset="0"/>
              </a:rPr>
              <a:t> de Brasília</a:t>
            </a: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Instituto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Ciências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Exatas</a:t>
            </a:r>
            <a:endParaRPr lang="en-US" sz="1200" dirty="0" smtClean="0">
              <a:latin typeface="Verdana" pitchFamily="34" charset="0"/>
            </a:endParaRPr>
          </a:p>
          <a:p>
            <a:pPr algn="r">
              <a:buFontTx/>
              <a:buNone/>
              <a:defRPr/>
            </a:pPr>
            <a:r>
              <a:rPr lang="en-US" sz="1200" dirty="0" err="1" smtClean="0">
                <a:latin typeface="Verdana" pitchFamily="34" charset="0"/>
              </a:rPr>
              <a:t>Departamento</a:t>
            </a:r>
            <a:r>
              <a:rPr lang="en-US" sz="1200" dirty="0" smtClean="0">
                <a:latin typeface="Verdana" pitchFamily="34" charset="0"/>
              </a:rPr>
              <a:t> de </a:t>
            </a:r>
            <a:r>
              <a:rPr lang="en-US" sz="1200" dirty="0" err="1" smtClean="0">
                <a:latin typeface="Verdana" pitchFamily="34" charset="0"/>
              </a:rPr>
              <a:t>Ciência</a:t>
            </a:r>
            <a:r>
              <a:rPr lang="en-US" sz="1200" dirty="0" smtClean="0">
                <a:latin typeface="Verdana" pitchFamily="34" charset="0"/>
              </a:rPr>
              <a:t> </a:t>
            </a:r>
            <a:r>
              <a:rPr lang="en-US" sz="1200" dirty="0" err="1" smtClean="0">
                <a:latin typeface="Verdana" pitchFamily="34" charset="0"/>
              </a:rPr>
              <a:t>da</a:t>
            </a:r>
            <a:r>
              <a:rPr lang="en-US" sz="1200" dirty="0" smtClean="0">
                <a:latin typeface="Verdana" pitchFamily="34" charset="0"/>
              </a:rPr>
              <a:t> Computação</a:t>
            </a:r>
          </a:p>
          <a:p>
            <a:pPr algn="ctr">
              <a:buFontTx/>
              <a:buNone/>
              <a:defRPr/>
            </a:pPr>
            <a:endParaRPr lang="en-US" sz="2000" dirty="0" smtClean="0">
              <a:latin typeface="Verdana" pitchFamily="34" charset="0"/>
            </a:endParaRPr>
          </a:p>
          <a:p>
            <a:pPr>
              <a:defRPr/>
            </a:pP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 Ver demonstração no livro.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Para detalhes adicionais a respeitos dos conceitos de álgebra abstrata, assistir aos vídeos no </a:t>
            </a:r>
            <a:r>
              <a:rPr lang="pt-BR" altLang="pt-BR" sz="1800" dirty="0" err="1" smtClean="0">
                <a:latin typeface="Verdana" panose="020B0604030504040204" pitchFamily="34" charset="0"/>
                <a:cs typeface="Times New Roman" panose="02020603050405020304" pitchFamily="18" charset="0"/>
              </a:rPr>
              <a:t>Moodle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10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Corpo dos Números Complexos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7" y="1785926"/>
            <a:ext cx="7483653" cy="12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935390"/>
            <a:ext cx="7769252" cy="1208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11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79" b="2659"/>
          <a:stretch/>
        </p:blipFill>
        <p:spPr bwMode="auto">
          <a:xfrm>
            <a:off x="886892" y="1601811"/>
            <a:ext cx="7416824" cy="463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25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12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88" y="1340768"/>
            <a:ext cx="7668344" cy="23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936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13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667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088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14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798345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5" y="4581128"/>
            <a:ext cx="169094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66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15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075108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80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16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11348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66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17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900" y="1412776"/>
            <a:ext cx="7592508" cy="259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088" y="4221088"/>
            <a:ext cx="7884368" cy="202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704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18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951" y="1484784"/>
            <a:ext cx="7913417" cy="388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380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19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9074"/>
          <a:stretch/>
        </p:blipFill>
        <p:spPr bwMode="auto">
          <a:xfrm>
            <a:off x="685800" y="1659235"/>
            <a:ext cx="7753929" cy="256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937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en-US" sz="2800" b="1" dirty="0" err="1" smtClean="0">
                <a:latin typeface="Verdana" pitchFamily="34" charset="0"/>
              </a:rPr>
              <a:t>Módulo</a:t>
            </a:r>
            <a:r>
              <a:rPr lang="en-US" sz="2800" b="1" dirty="0" smtClean="0">
                <a:latin typeface="Verdana" pitchFamily="34" charset="0"/>
              </a:rPr>
              <a:t> 01 – </a:t>
            </a:r>
            <a:r>
              <a:rPr lang="en-US" sz="2800" b="1" dirty="0" err="1" smtClean="0">
                <a:latin typeface="Verdana" pitchFamily="34" charset="0"/>
              </a:rPr>
              <a:t>Números</a:t>
            </a:r>
            <a:r>
              <a:rPr lang="en-US" sz="2800" b="1" dirty="0" smtClean="0">
                <a:latin typeface="Verdana" pitchFamily="34" charset="0"/>
              </a:rPr>
              <a:t> </a:t>
            </a:r>
            <a:r>
              <a:rPr lang="en-US" sz="2800" b="1" dirty="0" err="1" smtClean="0">
                <a:latin typeface="Verdana" pitchFamily="34" charset="0"/>
              </a:rPr>
              <a:t>Complexo</a:t>
            </a:r>
            <a:endParaRPr lang="en-US" sz="1200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1200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20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484784"/>
            <a:ext cx="76485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789040"/>
            <a:ext cx="7496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21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84784"/>
            <a:ext cx="32004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1393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Ver demonstrações no livro.</a:t>
            </a:r>
          </a:p>
        </p:txBody>
      </p:sp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1393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Ver demonstrações no livro.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22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84784"/>
            <a:ext cx="56102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23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2</a:t>
            </a:r>
            <a:r>
              <a:rPr lang="pt-BR" altLang="pt-BR" sz="1800" b="1" dirty="0" smtClean="0">
                <a:latin typeface="Verdana" pitchFamily="34" charset="0"/>
              </a:rPr>
              <a:t>. Forma Algébrica (ou retangular)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349" y="1484784"/>
            <a:ext cx="74580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24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Forma Trigonométrica (ou Polar)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1552575"/>
            <a:ext cx="75628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25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Forma Trigonométrica (ou Polar)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6792"/>
            <a:ext cx="60579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1393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Ver item “21. Aplicações” no livro.</a:t>
            </a:r>
          </a:p>
        </p:txBody>
      </p:sp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26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Forma Trigonométrica (ou Polar)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96058"/>
            <a:ext cx="75723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27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Forma Trigonométrica (ou Polar)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78049"/>
            <a:ext cx="76581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28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Forma Trigonométrica (ou Polar)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340768"/>
            <a:ext cx="6984776" cy="486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29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>
                <a:latin typeface="Verdana" pitchFamily="34" charset="0"/>
              </a:rPr>
              <a:t>3</a:t>
            </a:r>
            <a:r>
              <a:rPr lang="pt-BR" altLang="pt-BR" sz="1800" b="1" dirty="0" smtClean="0">
                <a:latin typeface="Verdana" pitchFamily="34" charset="0"/>
              </a:rPr>
              <a:t>. Forma Trigonométrica (ou Polar)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12776"/>
            <a:ext cx="59721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Corpo dos Números Complexos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407" y="1928802"/>
            <a:ext cx="73800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8970" y="3143248"/>
            <a:ext cx="7419987" cy="52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929066"/>
            <a:ext cx="7358114" cy="14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30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4. Potenciação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74771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3140968"/>
            <a:ext cx="31813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69331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Ver demonstração no livro.</a:t>
            </a:r>
          </a:p>
        </p:txBody>
      </p:sp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31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4. Potenciação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35060"/>
            <a:ext cx="7128792" cy="479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32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4. Potenciação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7724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407246"/>
            <a:ext cx="76009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33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Radiciação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84784"/>
            <a:ext cx="75533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429000"/>
            <a:ext cx="6715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801394"/>
            <a:ext cx="72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34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Radiciação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876" y="1340768"/>
            <a:ext cx="76581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Ver demonstração no livro.</a:t>
            </a: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Ver “31. Aplicações” </a:t>
            </a:r>
            <a:r>
              <a:rPr lang="pt-BR" altLang="pt-BR" sz="1800" smtClean="0">
                <a:latin typeface="Verdana" panose="020B0604030504040204" pitchFamily="34" charset="0"/>
                <a:cs typeface="Times New Roman" panose="02020603050405020304" pitchFamily="18" charset="0"/>
              </a:rPr>
              <a:t>no livro.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35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Radiciação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1352897"/>
            <a:ext cx="75247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36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Radiciação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512937"/>
            <a:ext cx="67722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37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Radiciação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412776"/>
            <a:ext cx="6743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38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Radiciação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455762"/>
            <a:ext cx="65436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39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5. Radiciação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Resolva a equação abaixo: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060848"/>
            <a:ext cx="2736304" cy="60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4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Corpo dos Números Complexos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949440"/>
            <a:ext cx="7693012" cy="169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3857628"/>
            <a:ext cx="7698217" cy="206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40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6</a:t>
            </a:r>
            <a:r>
              <a:rPr lang="pt-BR" altLang="pt-BR" sz="1800" b="1" dirty="0" smtClean="0">
                <a:latin typeface="Verdana" pitchFamily="34" charset="0"/>
              </a:rPr>
              <a:t>. Forma Exponencial</a:t>
            </a:r>
            <a:endParaRPr lang="pt-BR" altLang="pt-BR" sz="1800" b="1" dirty="0" smtClean="0">
              <a:latin typeface="Verdana" pitchFamily="34" charset="0"/>
            </a:endParaRP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Fórmula de Euler: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88840"/>
            <a:ext cx="3779912" cy="62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r="37145"/>
          <a:stretch>
            <a:fillRect/>
          </a:stretch>
        </p:blipFill>
        <p:spPr bwMode="auto">
          <a:xfrm>
            <a:off x="1501055" y="2708920"/>
            <a:ext cx="5239497" cy="69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 l="63924" r="-16618"/>
          <a:stretch>
            <a:fillRect/>
          </a:stretch>
        </p:blipFill>
        <p:spPr bwMode="auto">
          <a:xfrm>
            <a:off x="2432843" y="3305749"/>
            <a:ext cx="4392491" cy="69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559213"/>
            <a:ext cx="3168352" cy="110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4631221"/>
            <a:ext cx="3096344" cy="1029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41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6</a:t>
            </a:r>
            <a:r>
              <a:rPr lang="pt-BR" altLang="pt-BR" sz="1800" b="1" dirty="0" smtClean="0">
                <a:latin typeface="Verdana" pitchFamily="34" charset="0"/>
              </a:rPr>
              <a:t>. Forma Exponencial</a:t>
            </a:r>
            <a:endParaRPr lang="pt-BR" altLang="pt-BR" sz="1800" b="1" dirty="0" smtClean="0">
              <a:latin typeface="Verdana" pitchFamily="34" charset="0"/>
            </a:endParaRP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Fórmula de Euler: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9" descr="File:Euler's formula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76872"/>
            <a:ext cx="3307569" cy="3264048"/>
          </a:xfrm>
          <a:prstGeom prst="rect">
            <a:avLst/>
          </a:prstGeom>
          <a:noFill/>
        </p:spPr>
      </p:pic>
      <p:pic>
        <p:nvPicPr>
          <p:cNvPr id="92166" name="Picture 6" descr="http://www.songho.ca/math/euler/files/euler1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636911"/>
            <a:ext cx="4032448" cy="2688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86232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42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6</a:t>
            </a:r>
            <a:r>
              <a:rPr lang="pt-BR" altLang="pt-BR" sz="1800" b="1" dirty="0" smtClean="0">
                <a:latin typeface="Verdana" pitchFamily="34" charset="0"/>
              </a:rPr>
              <a:t>. Forma Exponencial</a:t>
            </a:r>
            <a:endParaRPr lang="pt-BR" altLang="pt-BR" sz="1800" b="1" dirty="0" smtClean="0">
              <a:latin typeface="Verdana" pitchFamily="34" charset="0"/>
            </a:endParaRP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230832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Identidade de Euler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: Segundo Richard P. Feynman,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é a </a:t>
            </a: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identidade mais bela de toda a Matemática. </a:t>
            </a: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0114" name="Picture 2" descr="Titanium Wedding Ring by Exotica Jewel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4460" y="2096220"/>
            <a:ext cx="4032448" cy="4032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7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97031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Ver item “3. Aplicações” no livro.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5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Corpo dos Números Complexos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992" y="1747826"/>
            <a:ext cx="7753376" cy="279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Ver demonstrações no livro.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6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Corpo dos Números Complexos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615" y="1714488"/>
            <a:ext cx="7379475" cy="240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0981" y="4143380"/>
            <a:ext cx="5500725" cy="30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50982" y="4513630"/>
            <a:ext cx="3938018" cy="29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9542" y="4888096"/>
            <a:ext cx="3875511" cy="32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54142" y="5238467"/>
            <a:ext cx="3884821" cy="37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31393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7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Corpo dos Números Complexos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562" y="1743808"/>
            <a:ext cx="7569754" cy="300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80131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altLang="pt-BR" sz="1800" dirty="0" smtClean="0">
                <a:latin typeface="Verdana" panose="020B0604030504040204" pitchFamily="34" charset="0"/>
                <a:cs typeface="Times New Roman" panose="02020603050405020304" pitchFamily="18" charset="0"/>
              </a:rPr>
              <a:t> Ver demonstrações no livro.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8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Corpo dos Números Complexos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052" y="1628800"/>
            <a:ext cx="7689876" cy="253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3666" y="4262480"/>
            <a:ext cx="5519764" cy="32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 t="19878"/>
          <a:stretch>
            <a:fillRect/>
          </a:stretch>
        </p:blipFill>
        <p:spPr bwMode="auto">
          <a:xfrm>
            <a:off x="1563665" y="4562512"/>
            <a:ext cx="4076433" cy="33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 t="21307"/>
          <a:stretch>
            <a:fillRect/>
          </a:stretch>
        </p:blipFill>
        <p:spPr bwMode="auto">
          <a:xfrm>
            <a:off x="1534101" y="4867322"/>
            <a:ext cx="4063431" cy="28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4616" y="5128948"/>
            <a:ext cx="4362499" cy="28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052"/>
          <p:cNvSpPr txBox="1">
            <a:spLocks noChangeArrowheads="1"/>
          </p:cNvSpPr>
          <p:nvPr/>
        </p:nvSpPr>
        <p:spPr bwMode="auto">
          <a:xfrm>
            <a:off x="990600" y="1349375"/>
            <a:ext cx="6934200" cy="452431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altLang="pt-BR" sz="1800" dirty="0" smtClean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13/08/2015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9C1A9-FB20-4BBD-988F-60CAA96AEC01}" type="slidenum">
              <a:rPr lang="pt-BR" altLang="pt-BR"/>
              <a:pPr>
                <a:defRPr/>
              </a:pPr>
              <a:t>9</a:t>
            </a:fld>
            <a:endParaRPr lang="pt-BR" altLang="pt-BR"/>
          </a:p>
        </p:txBody>
      </p:sp>
      <p:sp>
        <p:nvSpPr>
          <p:cNvPr id="8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altLang="pt-BR" sz="1800" b="1" dirty="0" smtClean="0">
                <a:latin typeface="Verdana" pitchFamily="34" charset="0"/>
              </a:rPr>
              <a:t>1. Corpo dos Números Complexos</a:t>
            </a:r>
            <a:endParaRPr lang="pt-BR" altLang="pt-BR" sz="1800" b="1" dirty="0">
              <a:latin typeface="Verdan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775" y="1738908"/>
            <a:ext cx="7676681" cy="344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18535</TotalTime>
  <Words>518</Words>
  <Application>Microsoft Office PowerPoint</Application>
  <PresentationFormat>Apresentação na tela (4:3)</PresentationFormat>
  <Paragraphs>597</Paragraphs>
  <Slides>42</Slides>
  <Notes>40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3" baseType="lpstr">
      <vt:lpstr>Estrutura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Brasil Telecom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Brasil Telecom</dc:creator>
  <cp:lastModifiedBy>Zaghetto</cp:lastModifiedBy>
  <cp:revision>1758</cp:revision>
  <dcterms:created xsi:type="dcterms:W3CDTF">2002-12-12T12:34:29Z</dcterms:created>
  <dcterms:modified xsi:type="dcterms:W3CDTF">2015-08-13T16:39:28Z</dcterms:modified>
</cp:coreProperties>
</file>