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2" descr=""/>
          <p:cNvPicPr/>
          <p:nvPr/>
        </p:nvPicPr>
        <p:blipFill>
          <a:blip r:embed="rId2"/>
          <a:srcRect l="0" t="17842" r="0" b="0"/>
          <a:stretch/>
        </p:blipFill>
        <p:spPr>
          <a:xfrm>
            <a:off x="716760" y="306360"/>
            <a:ext cx="11090520" cy="6238080"/>
          </a:xfrm>
          <a:prstGeom prst="rect">
            <a:avLst/>
          </a:prstGeom>
          <a:ln w="0">
            <a:noFill/>
          </a:ln>
        </p:spPr>
      </p:pic>
      <p:sp>
        <p:nvSpPr>
          <p:cNvPr id="1" name="Прямоугольник 13"/>
          <p:cNvSpPr/>
          <p:nvPr/>
        </p:nvSpPr>
        <p:spPr>
          <a:xfrm>
            <a:off x="5774400" y="306360"/>
            <a:ext cx="6032520" cy="6238080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Прямоугольник 14"/>
          <p:cNvSpPr/>
          <p:nvPr/>
        </p:nvSpPr>
        <p:spPr>
          <a:xfrm>
            <a:off x="392040" y="306360"/>
            <a:ext cx="5382000" cy="6251760"/>
          </a:xfrm>
          <a:prstGeom prst="rect">
            <a:avLst/>
          </a:prstGeom>
          <a:gradFill rotWithShape="0">
            <a:gsLst>
              <a:gs pos="0">
                <a:srgbClr val="27a530"/>
              </a:gs>
              <a:gs pos="100000">
                <a:srgbClr val="eae225"/>
              </a:gs>
            </a:gsLst>
            <a:lin ang="1920000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Прямоугольник 17"/>
          <p:cNvSpPr/>
          <p:nvPr/>
        </p:nvSpPr>
        <p:spPr>
          <a:xfrm>
            <a:off x="8928000" y="6104160"/>
            <a:ext cx="28789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75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Calibri Light"/>
                <a:ea typeface="DejaVu Sans"/>
              </a:rPr>
              <a:t>Проект ПЕРЕЗАПУСК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4" name="Рисунок 4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3"/>
          <a:stretch/>
        </p:blipFill>
        <p:spPr>
          <a:xfrm>
            <a:off x="0" y="0"/>
            <a:ext cx="720" cy="7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ая соединительная линия 6"/>
          <p:cNvSpPr/>
          <p:nvPr/>
        </p:nvSpPr>
        <p:spPr>
          <a:xfrm>
            <a:off x="838080" y="1191240"/>
            <a:ext cx="10515600" cy="360"/>
          </a:xfrm>
          <a:prstGeom prst="line">
            <a:avLst/>
          </a:prstGeom>
          <a:ln w="127000">
            <a:solidFill>
              <a:srgbClr val="e5e0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Рисунок 14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2"/>
          <a:stretch/>
        </p:blipFill>
        <p:spPr>
          <a:xfrm>
            <a:off x="0" y="0"/>
            <a:ext cx="720" cy="720"/>
          </a:xfrm>
          <a:prstGeom prst="rect">
            <a:avLst/>
          </a:prstGeom>
          <a:ln w="0">
            <a:noFill/>
          </a:ln>
        </p:spPr>
      </p:pic>
      <p:pic>
        <p:nvPicPr>
          <p:cNvPr id="45" name="Рисунок 15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3"/>
          <a:stretch/>
        </p:blipFill>
        <p:spPr>
          <a:xfrm>
            <a:off x="0" y="0"/>
            <a:ext cx="720" cy="720"/>
          </a:xfrm>
          <a:prstGeom prst="rect">
            <a:avLst/>
          </a:prstGeom>
          <a:ln w="0">
            <a:noFill/>
          </a:ln>
        </p:spPr>
      </p:pic>
      <p:pic>
        <p:nvPicPr>
          <p:cNvPr id="46" name="Рисунок 16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4"/>
          <a:stretch/>
        </p:blipFill>
        <p:spPr>
          <a:xfrm>
            <a:off x="0" y="0"/>
            <a:ext cx="720" cy="720"/>
          </a:xfrm>
          <a:prstGeom prst="rect">
            <a:avLst/>
          </a:prstGeom>
          <a:ln w="0">
            <a:noFill/>
          </a:ln>
        </p:spPr>
      </p:pic>
      <p:pic>
        <p:nvPicPr>
          <p:cNvPr id="47" name="Рисунок 17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5"/>
          <a:stretch/>
        </p:blipFill>
        <p:spPr>
          <a:xfrm>
            <a:off x="0" y="0"/>
            <a:ext cx="720" cy="720"/>
          </a:xfrm>
          <a:prstGeom prst="rect">
            <a:avLst/>
          </a:prstGeom>
          <a:ln w="0">
            <a:noFill/>
          </a:ln>
        </p:spPr>
      </p:pic>
      <p:pic>
        <p:nvPicPr>
          <p:cNvPr id="48" name="Рисунок 18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6"/>
          <a:stretch/>
        </p:blipFill>
        <p:spPr>
          <a:xfrm>
            <a:off x="0" y="0"/>
            <a:ext cx="720" cy="72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рямоугольник 4"/>
          <p:cNvSpPr/>
          <p:nvPr/>
        </p:nvSpPr>
        <p:spPr>
          <a:xfrm flipV="1">
            <a:off x="282600" y="281520"/>
            <a:ext cx="11625480" cy="6345720"/>
          </a:xfrm>
          <a:prstGeom prst="rect">
            <a:avLst/>
          </a:prstGeom>
          <a:noFill/>
          <a:ln w="76200">
            <a:solidFill>
              <a:srgbClr val="e8e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Рисунок 3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2"/>
          <a:stretch/>
        </p:blipFill>
        <p:spPr>
          <a:xfrm>
            <a:off x="0" y="0"/>
            <a:ext cx="720" cy="72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artur-zagidulin@yandex.ru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zagidulin/SB_reboot/tree/final_project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pi.hh.ru/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637200" y="3048840"/>
            <a:ext cx="5136480" cy="157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 Light"/>
              </a:rPr>
              <a:t>Загидулин Артур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702000" y="1366920"/>
            <a:ext cx="5071680" cy="96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ffffff"/>
                </a:solidFill>
                <a:latin typeface="Calibri Light"/>
              </a:rPr>
              <a:t>Название проекта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29" name="Текст 1"/>
          <p:cNvSpPr/>
          <p:nvPr/>
        </p:nvSpPr>
        <p:spPr>
          <a:xfrm>
            <a:off x="702000" y="6009120"/>
            <a:ext cx="50716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февраль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’2</a:t>
            </a:r>
            <a:r>
              <a:rPr b="0" lang="ru-RU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2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5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ba630"/>
                </a:solidFill>
                <a:latin typeface="Calibri Light"/>
              </a:rPr>
              <a:t>О себе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</a:rPr>
              <a:t>Загидулин Артур Фаритович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</a:rPr>
              <a:t>Образование: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</a:rPr>
              <a:t>СПбГЭУ, специальность — маркетинг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  <a:ea typeface="Microsoft YaHei"/>
              </a:rPr>
              <a:t>ВЭШ СПбГЭУ, специальность — оценка бизнеса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  <a:ea typeface="Microsoft YaHei"/>
              </a:rPr>
              <a:t>Опыт в Сбере: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  <a:ea typeface="Microsoft YaHei"/>
              </a:rPr>
              <a:t>Подразделение: Залоговая служба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  <a:ea typeface="Microsoft YaHei"/>
              </a:rPr>
              <a:t>Должность: ведущий специалист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  <a:ea typeface="Microsoft YaHei"/>
              </a:rPr>
              <a:t>Функционал: оценка обеспечения, проведение залоговой экспертизы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  <a:ea typeface="Microsoft YaHei"/>
              </a:rPr>
              <a:t>Санкт-Петербург, не готов к переезду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  <a:ea typeface="Microsoft YaHei"/>
              </a:rPr>
              <a:t>Контакты: email — </a:t>
            </a:r>
            <a:r>
              <a:rPr b="0" i="1" lang="ru-RU" sz="2000" spc="-1" strike="noStrike" u="sng">
                <a:solidFill>
                  <a:srgbClr val="0563c1"/>
                </a:solidFill>
                <a:uFillTx/>
                <a:latin typeface="Calibri"/>
                <a:ea typeface="Microsoft YaHei"/>
                <a:hlinkClick r:id="rId1"/>
              </a:rPr>
              <a:t>artur-zagidulin@yandex.ru</a:t>
            </a:r>
            <a:r>
              <a:rPr b="0" i="1" lang="ru-RU" sz="2000" spc="-1" strike="noStrike">
                <a:solidFill>
                  <a:srgbClr val="595959"/>
                </a:solidFill>
                <a:latin typeface="Calibri"/>
                <a:ea typeface="Microsoft YaHei"/>
              </a:rPr>
              <a:t>, тел. - +7-981-783-1045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5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ba630"/>
                </a:solidFill>
                <a:latin typeface="Calibri Light"/>
              </a:rPr>
              <a:t>Описание проекта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Суть проекта: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создание рекомендательной системы подбирающей релевантные вакансии на сходства описания опыта работы в резюме и описания вакансий в объявлениях , выгруженных с hh.ru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2a6099"/>
                </a:solidFill>
                <a:latin typeface="Calibri"/>
                <a:ea typeface="Microsoft YaHei"/>
                <a:hlinkClick r:id="rId1"/>
              </a:rPr>
              <a:t>https://github.com/zagidulin/SB_reboot/tree/final_project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5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ba630"/>
                </a:solidFill>
                <a:latin typeface="Calibri Light"/>
              </a:rPr>
              <a:t>Бизнес-логика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600" spc="-1" strike="noStrike">
                <a:solidFill>
                  <a:srgbClr val="595959"/>
                </a:solidFill>
                <a:latin typeface="Calibri"/>
              </a:rPr>
              <a:t>Парсинг данных о вакансиях c hh.ru</a:t>
            </a:r>
            <a:endParaRPr b="0" lang="ru-RU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600" spc="-1" strike="noStrike">
                <a:solidFill>
                  <a:srgbClr val="595959"/>
                </a:solidFill>
                <a:latin typeface="Calibri"/>
              </a:rPr>
              <a:t>Нормализация и токенизация описаний вакансий</a:t>
            </a:r>
            <a:endParaRPr b="0" lang="ru-RU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600" spc="-1" strike="noStrike">
                <a:solidFill>
                  <a:srgbClr val="595959"/>
                </a:solidFill>
                <a:latin typeface="Calibri"/>
              </a:rPr>
              <a:t>Нормализация и токенизация описания опыта из резюме</a:t>
            </a:r>
            <a:endParaRPr b="0" lang="ru-RU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600" spc="-1" strike="noStrike">
                <a:solidFill>
                  <a:srgbClr val="595959"/>
                </a:solidFill>
                <a:latin typeface="Calibri"/>
              </a:rPr>
              <a:t>Трансформация описаний вакансий и опыта из резюме в векторные представления</a:t>
            </a:r>
            <a:endParaRPr b="0" lang="ru-RU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600" spc="-1" strike="noStrike">
                <a:solidFill>
                  <a:srgbClr val="595959"/>
                </a:solidFill>
                <a:latin typeface="Calibri"/>
              </a:rPr>
              <a:t>Определение косинусной меры сходства между векторным представлением опыта из резюме и векторными представлениями описаний вакансий</a:t>
            </a:r>
            <a:endParaRPr b="0" lang="ru-RU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600" spc="-1" strike="noStrike">
                <a:solidFill>
                  <a:srgbClr val="595959"/>
                </a:solidFill>
                <a:latin typeface="Calibri"/>
              </a:rPr>
              <a:t>Вывод вакансий, наиболее соответствующих описанию опыта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5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ba630"/>
                </a:solidFill>
                <a:latin typeface="Calibri Light"/>
              </a:rPr>
              <a:t>Модель данных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Модель данных содержит информацию о вакансиях ПАО Сбербанк: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latin typeface="Arial"/>
              </a:rPr>
              <a:t>ID вакансии;</a:t>
            </a:r>
            <a:endParaRPr b="0" lang="ru-RU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latin typeface="Arial"/>
              </a:rPr>
              <a:t>Наименование должности, описание вакансии (выполняемые функции, требуемый опыт, условия и т. д.);</a:t>
            </a:r>
            <a:endParaRPr b="0" lang="ru-RU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latin typeface="Arial"/>
              </a:rPr>
              <a:t>Населённый пункт, в котором открыта вакансия;</a:t>
            </a:r>
            <a:endParaRPr b="0" lang="ru-RU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latin typeface="Arial"/>
              </a:rPr>
              <a:t>Нижняя граница предлагаемого оклада;</a:t>
            </a:r>
            <a:endParaRPr b="0" lang="ru-RU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latin typeface="Arial"/>
                <a:ea typeface="Microsoft YaHei"/>
              </a:rPr>
              <a:t>Подразделение ПАО Сбербанк</a:t>
            </a:r>
            <a:r>
              <a:rPr b="0" lang="ru-RU" sz="1400" spc="-1" strike="noStrike">
                <a:latin typeface="Arial"/>
              </a:rPr>
              <a:t>, в котором открыта вакансия;</a:t>
            </a:r>
            <a:endParaRPr b="0" lang="ru-RU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latin typeface="Arial"/>
              </a:rPr>
              <a:t>Ключевые навыки, требуемые от соискателя;</a:t>
            </a:r>
            <a:endParaRPr b="0" lang="ru-RU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latin typeface="Arial"/>
              </a:rPr>
              <a:t>Дата создания записи о вакансии;</a:t>
            </a:r>
            <a:endParaRPr b="0" lang="ru-RU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latin typeface="Arial"/>
              </a:rPr>
              <a:t>Дата публикации записи о вакансии;</a:t>
            </a:r>
            <a:endParaRPr b="0" lang="ru-RU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latin typeface="Arial"/>
              </a:rPr>
              <a:t>Ссылка на страницу вакансии.</a:t>
            </a:r>
            <a:endParaRPr b="0" lang="ru-RU" sz="1400" spc="-1" strike="noStrike">
              <a:latin typeface="Arial"/>
            </a:endParaRPr>
          </a:p>
          <a:p>
            <a:pPr indent="-324000"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Количество наблюдений: </a:t>
            </a:r>
            <a:r>
              <a:rPr b="0" lang="ru-RU" sz="1400" spc="-1" strike="noStrike">
                <a:latin typeface="Arial"/>
              </a:rPr>
              <a:t>5667 вакансий</a:t>
            </a:r>
            <a:endParaRPr b="0" lang="ru-RU" sz="1400" spc="-1" strike="noStrike">
              <a:latin typeface="Arial"/>
            </a:endParaRPr>
          </a:p>
          <a:p>
            <a:pPr indent="-324000"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ru-RU" sz="1800" spc="-1" strike="noStrike">
                <a:latin typeface="Arial"/>
                <a:ea typeface="Microsoft YaHei"/>
              </a:rPr>
              <a:t> </a:t>
            </a:r>
            <a:r>
              <a:rPr b="0" lang="ru-RU" sz="1800" spc="-1" strike="noStrike">
                <a:latin typeface="Arial"/>
                <a:ea typeface="Microsoft YaHei"/>
              </a:rPr>
              <a:t>Источник</a:t>
            </a:r>
            <a:r>
              <a:rPr b="0" lang="ru-RU" sz="1800" spc="-1" strike="noStrike">
                <a:latin typeface="Arial"/>
                <a:ea typeface="Microsoft YaHei"/>
              </a:rPr>
              <a:t> данных: </a:t>
            </a:r>
            <a:r>
              <a:rPr b="0" lang="ru-RU" sz="1400" spc="-1" strike="noStrike">
                <a:latin typeface="Arial"/>
              </a:rPr>
              <a:t>HeadHunter API (</a:t>
            </a:r>
            <a:r>
              <a:rPr b="0" lang="ru-RU" sz="1400" spc="-1" strike="noStrike">
                <a:latin typeface="Arial"/>
                <a:hlinkClick r:id="rId1"/>
              </a:rPr>
              <a:t>https://api.hh.ru/</a:t>
            </a:r>
            <a:r>
              <a:rPr b="0" lang="ru-RU" sz="1400" spc="-1" strike="noStrike">
                <a:latin typeface="Arial"/>
              </a:rPr>
              <a:t>)</a:t>
            </a:r>
            <a:endParaRPr b="0" lang="ru-RU" sz="1400" spc="-1" strike="noStrike">
              <a:latin typeface="Arial"/>
            </a:endParaRPr>
          </a:p>
          <a:p>
            <a:pPr indent="-324000"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Способ получения данных: </a:t>
            </a:r>
            <a:r>
              <a:rPr b="0" lang="ru-RU" sz="1400" spc="-1" strike="noStrike">
                <a:latin typeface="Arial"/>
              </a:rPr>
              <a:t>направление запросов к источники данных, выделение требуемых данных о вакансии из ответов и сохранение в DataFrame</a:t>
            </a:r>
            <a:endParaRPr b="0" lang="ru-RU" sz="1400" spc="-1" strike="noStrike">
              <a:latin typeface="Arial"/>
            </a:endParaRPr>
          </a:p>
          <a:p>
            <a:pPr indent="-324000"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ru-RU" sz="1800" spc="-1" strike="noStrike">
                <a:latin typeface="Arial"/>
                <a:ea typeface="Microsoft YaHei"/>
              </a:rPr>
              <a:t> </a:t>
            </a:r>
            <a:r>
              <a:rPr b="0" lang="ru-RU" sz="1800" spc="-1" strike="noStrike">
                <a:latin typeface="Arial"/>
                <a:ea typeface="Microsoft YaHei"/>
              </a:rPr>
              <a:t>Период получения данных: </a:t>
            </a:r>
            <a:r>
              <a:rPr b="0" lang="ru-RU" sz="1400" spc="-1" strike="noStrike">
                <a:latin typeface="Arial"/>
                <a:ea typeface="Microsoft YaHei"/>
              </a:rPr>
              <a:t>активные объявления о вакансиях по состоянию на 04.02.2022 г.</a:t>
            </a:r>
            <a:r>
              <a:rPr b="0" lang="ru-RU" sz="1800" spc="-1" strike="noStrike">
                <a:latin typeface="Arial"/>
                <a:ea typeface="Microsoft YaHei"/>
              </a:rPr>
              <a:t> </a:t>
            </a:r>
            <a:endParaRPr b="0" lang="ru-RU" sz="1800" spc="-1" strike="noStrike">
              <a:latin typeface="Arial"/>
            </a:endParaRPr>
          </a:p>
          <a:p>
            <a:pPr indent="-324000">
              <a:buClr>
                <a:srgbClr val="000000"/>
              </a:buClr>
              <a:buFont typeface="Wingdings" charset="2"/>
              <a:buChar char=""/>
            </a:pPr>
            <a:r>
              <a:rPr b="0" lang="ru-RU" sz="1800" spc="-1" strike="noStrike">
                <a:latin typeface="Arial"/>
                <a:ea typeface="Microsoft YaHei"/>
              </a:rPr>
              <a:t> </a:t>
            </a:r>
            <a:r>
              <a:rPr b="0" lang="ru-RU" sz="1800" spc="-1" strike="noStrike">
                <a:latin typeface="Arial"/>
                <a:ea typeface="Microsoft YaHei"/>
              </a:rPr>
              <a:t>Способ хранения: </a:t>
            </a:r>
            <a:r>
              <a:rPr b="0" lang="ru-RU" sz="1400" spc="-1" strike="noStrike">
                <a:latin typeface="Arial"/>
              </a:rPr>
              <a:t>файл .csv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56040"/>
            <a:ext cx="10514880" cy="75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ba630"/>
                </a:solidFill>
                <a:latin typeface="Calibri Light"/>
              </a:rPr>
              <a:t>Используемые технологии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</a:rPr>
              <a:t>Язык программирования: python3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</a:rPr>
              <a:t>Среда разработки: Jupiter Notebook, PyCharm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Библиотеки: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  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- requests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  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- time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  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- pandas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  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- numpy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  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- pymorphy2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  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- nltk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  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- sklearn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  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- gensim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  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- sentence_transformers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"/>
          <p:cNvSpPr/>
          <p:nvPr/>
        </p:nvSpPr>
        <p:spPr>
          <a:xfrm>
            <a:off x="1500840" y="2440440"/>
            <a:ext cx="91893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2ba630"/>
                </a:solidFill>
                <a:latin typeface="Calibri"/>
                <a:ea typeface="DejaVu Sans"/>
              </a:rPr>
              <a:t>СПАСИБО ЗА ВНИМАНИЕ!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Application>LibreOffice/7.2.4.1$Windows_X86_64 LibreOffice_project/27d75539669ac387bb498e35313b970b7fe9c4f9</Application>
  <AppVersion>15.0000</AppVersion>
  <Words>61</Words>
  <Paragraphs>18</Paragraphs>
  <Company>ПАО Сбербанк России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2021-02-19T10:44:02Z</dcterms:created>
  <dc:creator>Шумихина Ольга Ивановна</dc:creator>
  <dc:description/>
  <dc:language>ru-RU</dc:language>
  <cp:lastModifiedBy/>
  <dcterms:modified xsi:type="dcterms:W3CDTF">2022-02-14T17:52:09Z</dcterms:modified>
  <cp:revision>23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7</vt:i4>
  </property>
</Properties>
</file>