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ags/tag4.xml" ContentType="application/vnd.openxmlformats-officedocument.presentationml.tags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6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7.xml" ContentType="application/vnd.openxmlformats-officedocument.drawingml.chartshape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8.xml" ContentType="application/vnd.openxmlformats-officedocument.drawingml.chartshape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7" r:id="rId4"/>
    <p:sldMasterId id="2147483654" r:id="rId5"/>
    <p:sldMasterId id="2147483724" r:id="rId6"/>
    <p:sldMasterId id="2147483758" r:id="rId7"/>
    <p:sldMasterId id="2147483726" r:id="rId8"/>
  </p:sldMasterIdLst>
  <p:notesMasterIdLst>
    <p:notesMasterId r:id="rId28"/>
  </p:notesMasterIdLst>
  <p:sldIdLst>
    <p:sldId id="260" r:id="rId9"/>
    <p:sldId id="724" r:id="rId10"/>
    <p:sldId id="883" r:id="rId11"/>
    <p:sldId id="885" r:id="rId12"/>
    <p:sldId id="900" r:id="rId13"/>
    <p:sldId id="902" r:id="rId14"/>
    <p:sldId id="886" r:id="rId15"/>
    <p:sldId id="887" r:id="rId16"/>
    <p:sldId id="888" r:id="rId17"/>
    <p:sldId id="889" r:id="rId18"/>
    <p:sldId id="890" r:id="rId19"/>
    <p:sldId id="899" r:id="rId20"/>
    <p:sldId id="891" r:id="rId21"/>
    <p:sldId id="892" r:id="rId22"/>
    <p:sldId id="893" r:id="rId23"/>
    <p:sldId id="901" r:id="rId24"/>
    <p:sldId id="898" r:id="rId25"/>
    <p:sldId id="903" r:id="rId26"/>
    <p:sldId id="90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9EFFD7-57FA-B441-B1F1-735EFDE2AE6B}">
          <p14:sldIdLst>
            <p14:sldId id="260"/>
            <p14:sldId id="724"/>
            <p14:sldId id="883"/>
            <p14:sldId id="885"/>
            <p14:sldId id="900"/>
            <p14:sldId id="902"/>
            <p14:sldId id="886"/>
            <p14:sldId id="887"/>
            <p14:sldId id="888"/>
            <p14:sldId id="889"/>
            <p14:sldId id="890"/>
            <p14:sldId id="899"/>
            <p14:sldId id="891"/>
            <p14:sldId id="892"/>
            <p14:sldId id="893"/>
            <p14:sldId id="901"/>
            <p14:sldId id="898"/>
            <p14:sldId id="903"/>
            <p14:sldId id="904"/>
          </p14:sldIdLst>
        </p14:section>
        <p14:section name="Backup" id="{E784479E-08AD-FB47-A230-179AB8FE44D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923758E-5EA0-BE0B-0650-7B134B3A1FBD}" name="Mark Charbonneau" initials="MC" userId="S::mcharbonneau@solareabio.com::effbe8ee-a8da-4ecd-a010-c0404dec9500" providerId="AD"/>
  <p188:author id="{1BF58795-7DB6-A5AB-5622-962F31B237AD}" name="Eric Schott" initials="ES" userId="S::eschott@solareabio.com::be8c90ae-f94a-4112-92ef-9f5569c8782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9B130D-D8DA-6F96-42A1-133FF060A526}" v="34" dt="2022-10-26T14:58:13.046"/>
    <p1510:client id="{51B3748E-3BC4-7CE2-0690-694C461446A2}" v="12" dt="2022-10-24T14:04:48.231"/>
    <p1510:client id="{856C175A-9B02-80B6-05F1-B94D45132008}" v="1" dt="2022-10-25T17:22:41.365"/>
    <p1510:client id="{8A98A76F-5A99-05E0-3479-78A9CA0EB41A}" v="304" dt="2022-10-31T12:51:11.220"/>
    <p1510:client id="{CAC361C2-EDB0-A257-CC17-BE7D82B8820F}" v="3" dt="2022-10-25T21:05:03.681"/>
    <p1510:client id="{F3036414-D724-D51B-5FE0-FC55B9923832}" v="8134" dt="2022-10-25T19:02:29.8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microsoft.com/office/2018/10/relationships/authors" Target="author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viewProps" Target="viewProps.xml"/><Relationship Id="rId8" Type="http://schemas.openxmlformats.org/officeDocument/2006/relationships/slideMaster" Target="slideMasters/slideMaster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olareabio\Desktop\BGC_analysis_priority_strains_backup_3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olareabio\Desktop\BGC_analysis_priority_strains_backup_3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olareabio\Desktop\BGC_analysis_priority_strains_backup_3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olareabio\Desktop\BGC_analysis_priority_strains_backup_3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olareabio\Desktop\BGC_analysis_priority_strains_backup_3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olareabio\Desktop\BGC_analysis_priority_strains_backup_3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olareabio\Desktop\BGC_analysis_priority_strains_backup_3.xlsx" TargetMode="Externa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olareabio\Desktop\BGC_analysis_priority_strains_backup_3.xlsx" TargetMode="Externa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Number</a:t>
            </a:r>
            <a:r>
              <a:rPr lang="en-US" sz="1200" baseline="0"/>
              <a:t> of Biosynthetic Gene Clusters by Class</a:t>
            </a:r>
            <a:endParaRPr lang="en-US" sz="1200"/>
          </a:p>
        </c:rich>
      </c:tx>
      <c:layout>
        <c:manualLayout>
          <c:xMode val="edge"/>
          <c:yMode val="edge"/>
          <c:x val="0.29838517900250827"/>
          <c:y val="6.062601517766798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Sheet1!$C$37</c:f>
              <c:strCache>
                <c:ptCount val="1"/>
                <c:pt idx="0">
                  <c:v># of BGC's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4F2-8E4E-AFFA-3F4293B203D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4F2-8E4E-AFFA-3F4293B203D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4F2-8E4E-AFFA-3F4293B203D4}"/>
              </c:ext>
            </c:extLst>
          </c:dPt>
          <c:dPt>
            <c:idx val="4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4F2-8E4E-AFFA-3F4293B203D4}"/>
              </c:ext>
            </c:extLst>
          </c:dPt>
          <c:dPt>
            <c:idx val="6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4F2-8E4E-AFFA-3F4293B203D4}"/>
              </c:ext>
            </c:extLst>
          </c:dPt>
          <c:dPt>
            <c:idx val="7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4F2-8E4E-AFFA-3F4293B203D4}"/>
              </c:ext>
            </c:extLst>
          </c:dPt>
          <c:dPt>
            <c:idx val="8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04F2-8E4E-AFFA-3F4293B203D4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04F2-8E4E-AFFA-3F4293B203D4}"/>
              </c:ext>
            </c:extLst>
          </c:dPt>
          <c:dPt>
            <c:idx val="10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04F2-8E4E-AFFA-3F4293B203D4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04F2-8E4E-AFFA-3F4293B203D4}"/>
              </c:ext>
            </c:extLst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04F2-8E4E-AFFA-3F4293B203D4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04F2-8E4E-AFFA-3F4293B203D4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04F2-8E4E-AFFA-3F4293B203D4}"/>
              </c:ext>
            </c:extLst>
          </c:dPt>
          <c:dPt>
            <c:idx val="17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04F2-8E4E-AFFA-3F4293B203D4}"/>
              </c:ext>
            </c:extLst>
          </c:dPt>
          <c:cat>
            <c:strRef>
              <c:f>Sheet1!$B$38:$B$55</c:f>
              <c:strCache>
                <c:ptCount val="18"/>
                <c:pt idx="0">
                  <c:v>PKS</c:v>
                </c:pt>
                <c:pt idx="1">
                  <c:v>Terpene</c:v>
                </c:pt>
                <c:pt idx="2">
                  <c:v>NRPS</c:v>
                </c:pt>
                <c:pt idx="3">
                  <c:v>other </c:v>
                </c:pt>
                <c:pt idx="4">
                  <c:v>RiPP</c:v>
                </c:pt>
                <c:pt idx="6">
                  <c:v>Polyketide</c:v>
                </c:pt>
                <c:pt idx="7">
                  <c:v>NRP-Polyketide</c:v>
                </c:pt>
                <c:pt idx="8">
                  <c:v>RiPP</c:v>
                </c:pt>
                <c:pt idx="9">
                  <c:v>NRP</c:v>
                </c:pt>
                <c:pt idx="10">
                  <c:v>Sacharide</c:v>
                </c:pt>
                <c:pt idx="11">
                  <c:v>Terpene</c:v>
                </c:pt>
                <c:pt idx="12">
                  <c:v>other </c:v>
                </c:pt>
                <c:pt idx="14">
                  <c:v>Amylocyclin</c:v>
                </c:pt>
                <c:pt idx="15">
                  <c:v>Haloduracin_alpha</c:v>
                </c:pt>
                <c:pt idx="16">
                  <c:v>ComX4</c:v>
                </c:pt>
                <c:pt idx="17">
                  <c:v>LCI</c:v>
                </c:pt>
              </c:strCache>
              <c:extLst/>
            </c:strRef>
          </c:cat>
          <c:val>
            <c:numRef>
              <c:f>Sheet1!$C$38:$C$55</c:f>
              <c:numCache>
                <c:formatCode>General</c:formatCode>
                <c:ptCount val="18"/>
                <c:pt idx="0">
                  <c:v>14</c:v>
                </c:pt>
                <c:pt idx="1">
                  <c:v>2</c:v>
                </c:pt>
                <c:pt idx="2">
                  <c:v>18</c:v>
                </c:pt>
                <c:pt idx="3">
                  <c:v>2</c:v>
                </c:pt>
                <c:pt idx="4">
                  <c:v>2</c:v>
                </c:pt>
                <c:pt idx="5">
                  <c:v>0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3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04F2-8E4E-AFFA-3F4293B203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7"/>
        <c:axId val="1281868928"/>
        <c:axId val="1281870576"/>
      </c:barChart>
      <c:catAx>
        <c:axId val="1281868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aseline="0"/>
                  <a:t>Class Name </a:t>
                </a:r>
                <a:endParaRPr lang="en-US" sz="1200"/>
              </a:p>
            </c:rich>
          </c:tx>
          <c:layout>
            <c:manualLayout>
              <c:xMode val="edge"/>
              <c:yMode val="edge"/>
              <c:x val="0.44519356139534288"/>
              <c:y val="0.912242698737407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1870576"/>
        <c:crosses val="autoZero"/>
        <c:auto val="1"/>
        <c:lblAlgn val="ctr"/>
        <c:lblOffset val="100"/>
        <c:noMultiLvlLbl val="0"/>
      </c:catAx>
      <c:valAx>
        <c:axId val="128187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Biosynthetic Gene Clusters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1868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Number</a:t>
            </a:r>
            <a:r>
              <a:rPr lang="en-US" sz="1200" baseline="0"/>
              <a:t> of Biosynthetic Gene Clusters by Class</a:t>
            </a:r>
            <a:endParaRPr lang="en-US" sz="1200"/>
          </a:p>
        </c:rich>
      </c:tx>
      <c:layout>
        <c:manualLayout>
          <c:xMode val="edge"/>
          <c:yMode val="edge"/>
          <c:x val="0.26229504056069813"/>
          <c:y val="1.52429114630732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Sheet1!$F$37</c:f>
              <c:strCache>
                <c:ptCount val="1"/>
                <c:pt idx="0">
                  <c:v># of BGC's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65-9546-85AF-1897841EB846}"/>
              </c:ext>
            </c:extLst>
          </c:dPt>
          <c:dPt>
            <c:idx val="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E65-9546-85AF-1897841EB846}"/>
              </c:ext>
            </c:extLst>
          </c:dPt>
          <c:dPt>
            <c:idx val="2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E65-9546-85AF-1897841EB846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E65-9546-85AF-1897841EB846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E65-9546-85AF-1897841EB846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E65-9546-85AF-1897841EB846}"/>
              </c:ext>
            </c:extLst>
          </c:dPt>
          <c:cat>
            <c:multiLvlStrRef>
              <c:f>Sheet1!$D$38:$E$43</c:f>
              <c:multiLvlStrCache>
                <c:ptCount val="6"/>
                <c:lvl>
                  <c:pt idx="0">
                    <c:v>PKS</c:v>
                  </c:pt>
                  <c:pt idx="1">
                    <c:v>RiPP</c:v>
                  </c:pt>
                  <c:pt idx="2">
                    <c:v>RiPP</c:v>
                  </c:pt>
                  <c:pt idx="3">
                    <c:v>Saccharide</c:v>
                  </c:pt>
                  <c:pt idx="4">
                    <c:v>NRP</c:v>
                  </c:pt>
                  <c:pt idx="5">
                    <c:v>Enterocin_107B</c:v>
                  </c:pt>
                </c:lvl>
                <c:lvl>
                  <c:pt idx="0">
                    <c:v>Antismash</c:v>
                  </c:pt>
                  <c:pt idx="2">
                    <c:v>Deepbgc</c:v>
                  </c:pt>
                  <c:pt idx="5">
                    <c:v>BAGEL</c:v>
                  </c:pt>
                </c:lvl>
              </c:multiLvlStrCache>
            </c:multiLvlStrRef>
          </c:cat>
          <c:val>
            <c:numRef>
              <c:f>Sheet1!$F$38:$F$43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E65-9546-85AF-1897841EB8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overlap val="-27"/>
        <c:axId val="1281868928"/>
        <c:axId val="1281870576"/>
      </c:barChart>
      <c:catAx>
        <c:axId val="1281868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aseline="0"/>
                  <a:t>Class Name </a:t>
                </a:r>
                <a:endParaRPr lang="en-US" sz="1200"/>
              </a:p>
            </c:rich>
          </c:tx>
          <c:layout>
            <c:manualLayout>
              <c:xMode val="edge"/>
              <c:yMode val="edge"/>
              <c:x val="0.44519356139534288"/>
              <c:y val="0.912242698737407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1870576"/>
        <c:crosses val="autoZero"/>
        <c:auto val="1"/>
        <c:lblAlgn val="ctr"/>
        <c:lblOffset val="100"/>
        <c:noMultiLvlLbl val="0"/>
      </c:catAx>
      <c:valAx>
        <c:axId val="128187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Biosynthetic Gene Clusters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1868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Number</a:t>
            </a:r>
            <a:r>
              <a:rPr lang="en-US" sz="1200" baseline="0"/>
              <a:t> of Biosynthetic Gene Clusters by Class</a:t>
            </a:r>
            <a:endParaRPr lang="en-US" sz="1200"/>
          </a:p>
        </c:rich>
      </c:tx>
      <c:layout>
        <c:manualLayout>
          <c:xMode val="edge"/>
          <c:yMode val="edge"/>
          <c:x val="0.3447804269178229"/>
          <c:y val="6.06269290411871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Sheet1!$I$37</c:f>
              <c:strCache>
                <c:ptCount val="1"/>
                <c:pt idx="0">
                  <c:v># of BGC's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C69-F849-B278-7E67140DEA24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C69-F849-B278-7E67140DEA2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C69-F849-B278-7E67140DEA24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C69-F849-B278-7E67140DEA24}"/>
              </c:ext>
            </c:extLst>
          </c:dPt>
          <c:dPt>
            <c:idx val="4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C69-F849-B278-7E67140DEA24}"/>
              </c:ext>
            </c:extLst>
          </c:dPt>
          <c:dPt>
            <c:idx val="5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DC69-F849-B278-7E67140DEA24}"/>
              </c:ext>
            </c:extLst>
          </c:dPt>
          <c:cat>
            <c:multiLvlStrRef>
              <c:f>Sheet1!$G$38:$H$43</c:f>
              <c:multiLvlStrCache>
                <c:ptCount val="6"/>
                <c:lvl>
                  <c:pt idx="0">
                    <c:v>RiPP</c:v>
                  </c:pt>
                  <c:pt idx="1">
                    <c:v>PKS</c:v>
                  </c:pt>
                  <c:pt idx="2">
                    <c:v>Other</c:v>
                  </c:pt>
                  <c:pt idx="3">
                    <c:v>Saccharide</c:v>
                  </c:pt>
                  <c:pt idx="4">
                    <c:v>RiPP</c:v>
                  </c:pt>
                  <c:pt idx="5">
                    <c:v>Polyketide</c:v>
                  </c:pt>
                </c:lvl>
                <c:lvl>
                  <c:pt idx="0">
                    <c:v>Antismash</c:v>
                  </c:pt>
                  <c:pt idx="3">
                    <c:v>Deepbgc</c:v>
                  </c:pt>
                </c:lvl>
              </c:multiLvlStrCache>
            </c:multiLvlStrRef>
          </c:cat>
          <c:val>
            <c:numRef>
              <c:f>Sheet1!$I$38:$I$43</c:f>
              <c:numCache>
                <c:formatCode>General</c:formatCode>
                <c:ptCount val="6"/>
                <c:pt idx="0">
                  <c:v>8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C69-F849-B278-7E67140DEA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overlap val="-27"/>
        <c:axId val="1281868928"/>
        <c:axId val="1281870576"/>
      </c:barChart>
      <c:catAx>
        <c:axId val="1281868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aseline="0"/>
                  <a:t>Class Name </a:t>
                </a:r>
                <a:endParaRPr lang="en-US" sz="1200"/>
              </a:p>
            </c:rich>
          </c:tx>
          <c:layout>
            <c:manualLayout>
              <c:xMode val="edge"/>
              <c:yMode val="edge"/>
              <c:x val="0.44519356139534288"/>
              <c:y val="0.912242698737407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1870576"/>
        <c:crosses val="autoZero"/>
        <c:auto val="1"/>
        <c:lblAlgn val="ctr"/>
        <c:lblOffset val="100"/>
        <c:noMultiLvlLbl val="0"/>
      </c:catAx>
      <c:valAx>
        <c:axId val="128187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Biosynthetic Gene Clusters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1868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Number</a:t>
            </a:r>
            <a:r>
              <a:rPr lang="en-US" sz="1200" baseline="0"/>
              <a:t> of Biosynthetic Gene Clusters by Class</a:t>
            </a:r>
            <a:endParaRPr lang="en-US" sz="1200"/>
          </a:p>
        </c:rich>
      </c:tx>
      <c:layout>
        <c:manualLayout>
          <c:xMode val="edge"/>
          <c:yMode val="edge"/>
          <c:x val="0.3447804269178229"/>
          <c:y val="6.06269290411871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Sheet1!$L$37</c:f>
              <c:strCache>
                <c:ptCount val="1"/>
                <c:pt idx="0">
                  <c:v># of BGC's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2F0-F94C-A2A6-18A224CF26BC}"/>
              </c:ext>
            </c:extLst>
          </c:dPt>
          <c:dPt>
            <c:idx val="2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2F0-F94C-A2A6-18A224CF26BC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2F0-F94C-A2A6-18A224CF26BC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2F0-F94C-A2A6-18A224CF26BC}"/>
              </c:ext>
            </c:extLst>
          </c:dPt>
          <c:dPt>
            <c:idx val="5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2F0-F94C-A2A6-18A224CF26BC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D2F0-F94C-A2A6-18A224CF26BC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D2F0-F94C-A2A6-18A224CF26BC}"/>
              </c:ext>
            </c:extLst>
          </c:dPt>
          <c:cat>
            <c:multiLvlStrRef>
              <c:f>Sheet1!$J$38:$K$45</c:f>
              <c:multiLvlStrCache>
                <c:ptCount val="8"/>
                <c:lvl>
                  <c:pt idx="0">
                    <c:v>PKS</c:v>
                  </c:pt>
                  <c:pt idx="1">
                    <c:v>terpene</c:v>
                  </c:pt>
                  <c:pt idx="2">
                    <c:v>RiPP</c:v>
                  </c:pt>
                  <c:pt idx="3">
                    <c:v>Polyketide</c:v>
                  </c:pt>
                  <c:pt idx="4">
                    <c:v>NRP</c:v>
                  </c:pt>
                  <c:pt idx="5">
                    <c:v>Saccharide</c:v>
                  </c:pt>
                  <c:pt idx="6">
                    <c:v>Other</c:v>
                  </c:pt>
                  <c:pt idx="7">
                    <c:v>Plantaricin </c:v>
                  </c:pt>
                </c:lvl>
                <c:lvl>
                  <c:pt idx="0">
                    <c:v>Antismash</c:v>
                  </c:pt>
                  <c:pt idx="3">
                    <c:v>Deepbgc</c:v>
                  </c:pt>
                  <c:pt idx="7">
                    <c:v>BAGEL</c:v>
                  </c:pt>
                </c:lvl>
              </c:multiLvlStrCache>
            </c:multiLvlStrRef>
          </c:cat>
          <c:val>
            <c:numRef>
              <c:f>Sheet1!$L$38:$L$45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D2F0-F94C-A2A6-18A224CF26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overlap val="-27"/>
        <c:axId val="1281868928"/>
        <c:axId val="1281870576"/>
      </c:barChart>
      <c:catAx>
        <c:axId val="1281868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aseline="0"/>
                  <a:t>Class Name </a:t>
                </a:r>
                <a:endParaRPr lang="en-US" sz="1200"/>
              </a:p>
            </c:rich>
          </c:tx>
          <c:layout>
            <c:manualLayout>
              <c:xMode val="edge"/>
              <c:yMode val="edge"/>
              <c:x val="0.44519356139534288"/>
              <c:y val="0.912242698737407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1870576"/>
        <c:crosses val="autoZero"/>
        <c:auto val="1"/>
        <c:lblAlgn val="ctr"/>
        <c:lblOffset val="100"/>
        <c:noMultiLvlLbl val="0"/>
      </c:catAx>
      <c:valAx>
        <c:axId val="128187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Biosynthetic Gene Clusters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1868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Number</a:t>
            </a:r>
            <a:r>
              <a:rPr lang="en-US" sz="1200" baseline="0"/>
              <a:t> of Biosynthetic Gene Clusters by Class</a:t>
            </a:r>
            <a:endParaRPr lang="en-US" sz="1200"/>
          </a:p>
        </c:rich>
      </c:tx>
      <c:layout>
        <c:manualLayout>
          <c:xMode val="edge"/>
          <c:yMode val="edge"/>
          <c:x val="0.28638490549693996"/>
          <c:y val="6.062778577419341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Sheet1!$O$37</c:f>
              <c:strCache>
                <c:ptCount val="1"/>
                <c:pt idx="0">
                  <c:v># of BGC's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03F-5047-BBE1-6AFE0AA4D11B}"/>
              </c:ext>
            </c:extLst>
          </c:dPt>
          <c:dPt>
            <c:idx val="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03F-5047-BBE1-6AFE0AA4D11B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03F-5047-BBE1-6AFE0AA4D11B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03F-5047-BBE1-6AFE0AA4D11B}"/>
              </c:ext>
            </c:extLst>
          </c:dPt>
          <c:dPt>
            <c:idx val="5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03F-5047-BBE1-6AFE0AA4D11B}"/>
              </c:ext>
            </c:extLst>
          </c:dPt>
          <c:dPt>
            <c:idx val="6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03F-5047-BBE1-6AFE0AA4D11B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03F-5047-BBE1-6AFE0AA4D11B}"/>
              </c:ext>
            </c:extLst>
          </c:dPt>
          <c:dPt>
            <c:idx val="8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03F-5047-BBE1-6AFE0AA4D11B}"/>
              </c:ext>
            </c:extLst>
          </c:dPt>
          <c:cat>
            <c:multiLvlStrRef>
              <c:f>Sheet1!$M$38:$N$46</c:f>
              <c:multiLvlStrCache>
                <c:ptCount val="9"/>
                <c:lvl>
                  <c:pt idx="0">
                    <c:v>other</c:v>
                  </c:pt>
                  <c:pt idx="1">
                    <c:v>RiPP</c:v>
                  </c:pt>
                  <c:pt idx="2">
                    <c:v>PKS</c:v>
                  </c:pt>
                  <c:pt idx="3">
                    <c:v>Terpene</c:v>
                  </c:pt>
                  <c:pt idx="4">
                    <c:v>Polyketide</c:v>
                  </c:pt>
                  <c:pt idx="5">
                    <c:v>Saccharide</c:v>
                  </c:pt>
                  <c:pt idx="6">
                    <c:v>RiPP</c:v>
                  </c:pt>
                  <c:pt idx="7">
                    <c:v>NRP</c:v>
                  </c:pt>
                  <c:pt idx="8">
                    <c:v>Enterocin X_chain_beta</c:v>
                  </c:pt>
                </c:lvl>
                <c:lvl>
                  <c:pt idx="0">
                    <c:v>Antismash</c:v>
                  </c:pt>
                  <c:pt idx="3">
                    <c:v>Deepbgc</c:v>
                  </c:pt>
                  <c:pt idx="8">
                    <c:v>BAGEL</c:v>
                  </c:pt>
                </c:lvl>
              </c:multiLvlStrCache>
            </c:multiLvlStrRef>
          </c:cat>
          <c:val>
            <c:numRef>
              <c:f>Sheet1!$O$38:$O$46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C03F-5047-BBE1-6AFE0AA4D1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overlap val="-27"/>
        <c:axId val="1281868928"/>
        <c:axId val="1281870576"/>
      </c:barChart>
      <c:catAx>
        <c:axId val="1281868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aseline="0"/>
                  <a:t>Class Name </a:t>
                </a:r>
                <a:endParaRPr lang="en-US" sz="1200"/>
              </a:p>
            </c:rich>
          </c:tx>
          <c:layout>
            <c:manualLayout>
              <c:xMode val="edge"/>
              <c:yMode val="edge"/>
              <c:x val="0.44519356139534288"/>
              <c:y val="0.912242698737407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1870576"/>
        <c:crosses val="autoZero"/>
        <c:auto val="1"/>
        <c:lblAlgn val="ctr"/>
        <c:lblOffset val="100"/>
        <c:noMultiLvlLbl val="0"/>
      </c:catAx>
      <c:valAx>
        <c:axId val="128187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Biosynthetic Gene Clusters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1868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Number</a:t>
            </a:r>
            <a:r>
              <a:rPr lang="en-US" sz="1200" baseline="0"/>
              <a:t> of Biosynthetic Gene Clusters by Class</a:t>
            </a:r>
            <a:endParaRPr lang="en-US" sz="1200"/>
          </a:p>
        </c:rich>
      </c:tx>
      <c:layout>
        <c:manualLayout>
          <c:xMode val="edge"/>
          <c:yMode val="edge"/>
          <c:x val="0.276606886323809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Sheet1!$R$37</c:f>
              <c:strCache>
                <c:ptCount val="1"/>
                <c:pt idx="0">
                  <c:v># of BGC's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CA3-1241-8581-2322512F2941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CA3-1241-8581-2322512F2941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CA3-1241-8581-2322512F2941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CA3-1241-8581-2322512F2941}"/>
              </c:ext>
            </c:extLst>
          </c:dPt>
          <c:cat>
            <c:multiLvlStrRef>
              <c:f>Sheet1!$P$38:$Q$42</c:f>
              <c:multiLvlStrCache>
                <c:ptCount val="5"/>
                <c:lvl>
                  <c:pt idx="0">
                    <c:v>PKS</c:v>
                  </c:pt>
                  <c:pt idx="1">
                    <c:v>Polyketide</c:v>
                  </c:pt>
                  <c:pt idx="2">
                    <c:v>Saccharide</c:v>
                  </c:pt>
                  <c:pt idx="3">
                    <c:v>NRP</c:v>
                  </c:pt>
                  <c:pt idx="4">
                    <c:v>Terepene</c:v>
                  </c:pt>
                </c:lvl>
                <c:lvl>
                  <c:pt idx="0">
                    <c:v>Antismash</c:v>
                  </c:pt>
                  <c:pt idx="1">
                    <c:v>Deepbgc</c:v>
                  </c:pt>
                </c:lvl>
              </c:multiLvlStrCache>
            </c:multiLvlStrRef>
          </c:cat>
          <c:val>
            <c:numRef>
              <c:f>Sheet1!$R$38:$R$42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CA3-1241-8581-2322512F29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overlap val="-27"/>
        <c:axId val="1281868928"/>
        <c:axId val="1281870576"/>
      </c:barChart>
      <c:catAx>
        <c:axId val="1281868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aseline="0"/>
                  <a:t>Class Name </a:t>
                </a:r>
                <a:endParaRPr lang="en-US" sz="1200"/>
              </a:p>
            </c:rich>
          </c:tx>
          <c:layout>
            <c:manualLayout>
              <c:xMode val="edge"/>
              <c:yMode val="edge"/>
              <c:x val="0.44519356139534288"/>
              <c:y val="0.912242698737407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1870576"/>
        <c:crosses val="autoZero"/>
        <c:auto val="1"/>
        <c:lblAlgn val="ctr"/>
        <c:lblOffset val="100"/>
        <c:noMultiLvlLbl val="0"/>
      </c:catAx>
      <c:valAx>
        <c:axId val="128187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Biosynthetic Gene Clusters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1868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Number</a:t>
            </a:r>
            <a:r>
              <a:rPr lang="en-US" sz="1200" baseline="0"/>
              <a:t> of Biosynthetic Gene Clusters by Class</a:t>
            </a:r>
            <a:endParaRPr lang="en-US" sz="1200"/>
          </a:p>
        </c:rich>
      </c:tx>
      <c:layout>
        <c:manualLayout>
          <c:xMode val="edge"/>
          <c:yMode val="edge"/>
          <c:x val="0.3447804269178229"/>
          <c:y val="6.06269290411871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Sheet1!$U$37</c:f>
              <c:strCache>
                <c:ptCount val="1"/>
                <c:pt idx="0">
                  <c:v># of BGC's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321-244D-B704-2C4A52907481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321-244D-B704-2C4A52907481}"/>
              </c:ext>
            </c:extLst>
          </c:dPt>
          <c:dPt>
            <c:idx val="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321-244D-B704-2C4A52907481}"/>
              </c:ext>
            </c:extLst>
          </c:dPt>
          <c:cat>
            <c:multiLvlStrRef>
              <c:f>Sheet1!$S$38:$T$41</c:f>
              <c:multiLvlStrCache>
                <c:ptCount val="4"/>
                <c:lvl>
                  <c:pt idx="0">
                    <c:v>RiPP</c:v>
                  </c:pt>
                  <c:pt idx="1">
                    <c:v>PKS</c:v>
                  </c:pt>
                  <c:pt idx="2">
                    <c:v>Polyketide</c:v>
                  </c:pt>
                  <c:pt idx="3">
                    <c:v>Terpene</c:v>
                  </c:pt>
                </c:lvl>
                <c:lvl>
                  <c:pt idx="0">
                    <c:v>Antismash</c:v>
                  </c:pt>
                  <c:pt idx="2">
                    <c:v>Deepbgc</c:v>
                  </c:pt>
                </c:lvl>
              </c:multiLvlStrCache>
            </c:multiLvlStrRef>
          </c:cat>
          <c:val>
            <c:numRef>
              <c:f>Sheet1!$U$38:$U$41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321-244D-B704-2C4A529074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overlap val="-27"/>
        <c:axId val="1281868928"/>
        <c:axId val="1281870576"/>
      </c:barChart>
      <c:catAx>
        <c:axId val="1281868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aseline="0"/>
                  <a:t>Class Name </a:t>
                </a:r>
                <a:endParaRPr lang="en-US" sz="1200"/>
              </a:p>
            </c:rich>
          </c:tx>
          <c:layout>
            <c:manualLayout>
              <c:xMode val="edge"/>
              <c:yMode val="edge"/>
              <c:x val="0.44519356139534288"/>
              <c:y val="0.912242698737407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1870576"/>
        <c:crosses val="autoZero"/>
        <c:auto val="1"/>
        <c:lblAlgn val="ctr"/>
        <c:lblOffset val="100"/>
        <c:noMultiLvlLbl val="0"/>
      </c:catAx>
      <c:valAx>
        <c:axId val="128187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Biosynthetic Gene Clusters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1868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Number</a:t>
            </a:r>
            <a:r>
              <a:rPr lang="en-US" sz="1200" baseline="0"/>
              <a:t> of Biosynthetic Gene Clusters by Class</a:t>
            </a:r>
            <a:endParaRPr lang="en-US" sz="1200"/>
          </a:p>
        </c:rich>
      </c:tx>
      <c:layout>
        <c:manualLayout>
          <c:xMode val="edge"/>
          <c:yMode val="edge"/>
          <c:x val="0.3447804269178229"/>
          <c:y val="6.06269290411871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Sheet1!$X$37</c:f>
              <c:strCache>
                <c:ptCount val="1"/>
                <c:pt idx="0">
                  <c:v># of BGC's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06D-8D4C-B65A-20E61D03E1C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06D-8D4C-B65A-20E61D03E1C8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06D-8D4C-B65A-20E61D03E1C8}"/>
              </c:ext>
            </c:extLst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06D-8D4C-B65A-20E61D03E1C8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06D-8D4C-B65A-20E61D03E1C8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06D-8D4C-B65A-20E61D03E1C8}"/>
              </c:ext>
            </c:extLst>
          </c:dPt>
          <c:dPt>
            <c:idx val="6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06D-8D4C-B65A-20E61D03E1C8}"/>
              </c:ext>
            </c:extLst>
          </c:dPt>
          <c:cat>
            <c:multiLvlStrRef>
              <c:f>Sheet1!$V$38:$W$44</c:f>
              <c:multiLvlStrCache>
                <c:ptCount val="7"/>
                <c:lvl>
                  <c:pt idx="0">
                    <c:v>RiPP</c:v>
                  </c:pt>
                  <c:pt idx="1">
                    <c:v>NRP</c:v>
                  </c:pt>
                  <c:pt idx="2">
                    <c:v>Saccharide</c:v>
                  </c:pt>
                  <c:pt idx="3">
                    <c:v>RiPP</c:v>
                  </c:pt>
                  <c:pt idx="4">
                    <c:v>Polyketide</c:v>
                  </c:pt>
                  <c:pt idx="5">
                    <c:v>Carnocin_CP52</c:v>
                  </c:pt>
                  <c:pt idx="6">
                    <c:v>Plantaricin_S-beta</c:v>
                  </c:pt>
                </c:lvl>
                <c:lvl>
                  <c:pt idx="0">
                    <c:v>Antismash</c:v>
                  </c:pt>
                  <c:pt idx="1">
                    <c:v>Deepbgc</c:v>
                  </c:pt>
                  <c:pt idx="5">
                    <c:v>BAGEL</c:v>
                  </c:pt>
                </c:lvl>
              </c:multiLvlStrCache>
            </c:multiLvlStrRef>
          </c:cat>
          <c:val>
            <c:numRef>
              <c:f>Sheet1!$X$38:$X$44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06D-8D4C-B65A-20E61D03E1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overlap val="-27"/>
        <c:axId val="1281868928"/>
        <c:axId val="1281870576"/>
      </c:barChart>
      <c:catAx>
        <c:axId val="1281868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aseline="0"/>
                  <a:t>Class Name </a:t>
                </a:r>
                <a:endParaRPr lang="en-US" sz="1200"/>
              </a:p>
            </c:rich>
          </c:tx>
          <c:layout>
            <c:manualLayout>
              <c:xMode val="edge"/>
              <c:yMode val="edge"/>
              <c:x val="0.44519356139534288"/>
              <c:y val="0.912242698737407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1870576"/>
        <c:crosses val="autoZero"/>
        <c:auto val="1"/>
        <c:lblAlgn val="ctr"/>
        <c:lblOffset val="100"/>
        <c:noMultiLvlLbl val="0"/>
      </c:catAx>
      <c:valAx>
        <c:axId val="128187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Biosynthetic Gene Clusters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1868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0.14006</cdr:x>
      <cdr:y>0.10718</cdr:y>
    </cdr:from>
    <cdr:to>
      <cdr:x>0.2698</cdr:x>
      <cdr:y>0.16386</cdr:y>
    </cdr:to>
    <cdr:sp macro="" textlink="">
      <cdr:nvSpPr>
        <cdr:cNvPr id="7" name="TextBox 6">
          <a:extLst xmlns:a="http://schemas.openxmlformats.org/drawingml/2006/main">
            <a:ext uri="{FF2B5EF4-FFF2-40B4-BE49-F238E27FC236}">
              <a16:creationId xmlns:a16="http://schemas.microsoft.com/office/drawing/2014/main" id="{5A855086-240F-B744-936C-6E69AAB28780}"/>
            </a:ext>
          </a:extLst>
        </cdr:cNvPr>
        <cdr:cNvSpPr txBox="1"/>
      </cdr:nvSpPr>
      <cdr:spPr>
        <a:xfrm xmlns:a="http://schemas.openxmlformats.org/drawingml/2006/main">
          <a:off x="1071805" y="480291"/>
          <a:ext cx="992909" cy="254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0.13367</cdr:x>
      <cdr:y>0.8375</cdr:y>
    </cdr:from>
    <cdr:to>
      <cdr:x>0.30114</cdr:x>
      <cdr:y>0.88645</cdr:y>
    </cdr:to>
    <cdr:sp macro="" textlink="">
      <cdr:nvSpPr>
        <cdr:cNvPr id="8" name="TextBox 7">
          <a:extLst xmlns:a="http://schemas.openxmlformats.org/drawingml/2006/main">
            <a:ext uri="{FF2B5EF4-FFF2-40B4-BE49-F238E27FC236}">
              <a16:creationId xmlns:a16="http://schemas.microsoft.com/office/drawing/2014/main" id="{2C1689AF-B0FC-A147-8DE1-36F509AB76E7}"/>
            </a:ext>
          </a:extLst>
        </cdr:cNvPr>
        <cdr:cNvSpPr txBox="1"/>
      </cdr:nvSpPr>
      <cdr:spPr>
        <a:xfrm xmlns:a="http://schemas.openxmlformats.org/drawingml/2006/main">
          <a:off x="1020224" y="3638183"/>
          <a:ext cx="1278108" cy="2126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/>
            <a:t>Antismash</a:t>
          </a:r>
        </a:p>
      </cdr:txBody>
    </cdr:sp>
  </cdr:relSizeAnchor>
  <cdr:relSizeAnchor xmlns:cdr="http://schemas.openxmlformats.org/drawingml/2006/chartDrawing">
    <cdr:from>
      <cdr:x>0.47591</cdr:x>
      <cdr:y>0.84619</cdr:y>
    </cdr:from>
    <cdr:to>
      <cdr:x>0.64338</cdr:x>
      <cdr:y>0.89514</cdr:y>
    </cdr:to>
    <cdr:sp macro="" textlink="">
      <cdr:nvSpPr>
        <cdr:cNvPr id="9" name="TextBox 1">
          <a:extLst xmlns:a="http://schemas.openxmlformats.org/drawingml/2006/main">
            <a:ext uri="{FF2B5EF4-FFF2-40B4-BE49-F238E27FC236}">
              <a16:creationId xmlns:a16="http://schemas.microsoft.com/office/drawing/2014/main" id="{EA44281D-FCCE-A146-BB77-0E9B719C4EED}"/>
            </a:ext>
          </a:extLst>
        </cdr:cNvPr>
        <cdr:cNvSpPr txBox="1"/>
      </cdr:nvSpPr>
      <cdr:spPr>
        <a:xfrm xmlns:a="http://schemas.openxmlformats.org/drawingml/2006/main">
          <a:off x="3632271" y="3675918"/>
          <a:ext cx="1278108" cy="2126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Deepbgc</a:t>
          </a:r>
        </a:p>
      </cdr:txBody>
    </cdr:sp>
  </cdr:relSizeAnchor>
  <cdr:relSizeAnchor xmlns:cdr="http://schemas.openxmlformats.org/drawingml/2006/chartDrawing">
    <cdr:from>
      <cdr:x>0.83254</cdr:x>
      <cdr:y>0.85067</cdr:y>
    </cdr:from>
    <cdr:to>
      <cdr:x>1</cdr:x>
      <cdr:y>0.89962</cdr:y>
    </cdr:to>
    <cdr:sp macro="" textlink="">
      <cdr:nvSpPr>
        <cdr:cNvPr id="10" name="TextBox 1">
          <a:extLst xmlns:a="http://schemas.openxmlformats.org/drawingml/2006/main">
            <a:ext uri="{FF2B5EF4-FFF2-40B4-BE49-F238E27FC236}">
              <a16:creationId xmlns:a16="http://schemas.microsoft.com/office/drawing/2014/main" id="{EA44281D-FCCE-A146-BB77-0E9B719C4EED}"/>
            </a:ext>
          </a:extLst>
        </cdr:cNvPr>
        <cdr:cNvSpPr txBox="1"/>
      </cdr:nvSpPr>
      <cdr:spPr>
        <a:xfrm xmlns:a="http://schemas.openxmlformats.org/drawingml/2006/main">
          <a:off x="6354080" y="3695387"/>
          <a:ext cx="1278108" cy="2126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BAGEL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0.14006</cdr:x>
      <cdr:y>0.10718</cdr:y>
    </cdr:from>
    <cdr:to>
      <cdr:x>0.2698</cdr:x>
      <cdr:y>0.16386</cdr:y>
    </cdr:to>
    <cdr:sp macro="" textlink="">
      <cdr:nvSpPr>
        <cdr:cNvPr id="7" name="TextBox 6">
          <a:extLst xmlns:a="http://schemas.openxmlformats.org/drawingml/2006/main">
            <a:ext uri="{FF2B5EF4-FFF2-40B4-BE49-F238E27FC236}">
              <a16:creationId xmlns:a16="http://schemas.microsoft.com/office/drawing/2014/main" id="{5A855086-240F-B744-936C-6E69AAB28780}"/>
            </a:ext>
          </a:extLst>
        </cdr:cNvPr>
        <cdr:cNvSpPr txBox="1"/>
      </cdr:nvSpPr>
      <cdr:spPr>
        <a:xfrm xmlns:a="http://schemas.openxmlformats.org/drawingml/2006/main">
          <a:off x="1071805" y="480291"/>
          <a:ext cx="992909" cy="254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0.14006</cdr:x>
      <cdr:y>0.10718</cdr:y>
    </cdr:from>
    <cdr:to>
      <cdr:x>0.2698</cdr:x>
      <cdr:y>0.16386</cdr:y>
    </cdr:to>
    <cdr:sp macro="" textlink="">
      <cdr:nvSpPr>
        <cdr:cNvPr id="7" name="TextBox 6">
          <a:extLst xmlns:a="http://schemas.openxmlformats.org/drawingml/2006/main">
            <a:ext uri="{FF2B5EF4-FFF2-40B4-BE49-F238E27FC236}">
              <a16:creationId xmlns:a16="http://schemas.microsoft.com/office/drawing/2014/main" id="{5A855086-240F-B744-936C-6E69AAB28780}"/>
            </a:ext>
          </a:extLst>
        </cdr:cNvPr>
        <cdr:cNvSpPr txBox="1"/>
      </cdr:nvSpPr>
      <cdr:spPr>
        <a:xfrm xmlns:a="http://schemas.openxmlformats.org/drawingml/2006/main">
          <a:off x="1071805" y="480291"/>
          <a:ext cx="992909" cy="254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0.14006</cdr:x>
      <cdr:y>0.10718</cdr:y>
    </cdr:from>
    <cdr:to>
      <cdr:x>0.2698</cdr:x>
      <cdr:y>0.16386</cdr:y>
    </cdr:to>
    <cdr:sp macro="" textlink="">
      <cdr:nvSpPr>
        <cdr:cNvPr id="7" name="TextBox 6">
          <a:extLst xmlns:a="http://schemas.openxmlformats.org/drawingml/2006/main">
            <a:ext uri="{FF2B5EF4-FFF2-40B4-BE49-F238E27FC236}">
              <a16:creationId xmlns:a16="http://schemas.microsoft.com/office/drawing/2014/main" id="{5A855086-240F-B744-936C-6E69AAB28780}"/>
            </a:ext>
          </a:extLst>
        </cdr:cNvPr>
        <cdr:cNvSpPr txBox="1"/>
      </cdr:nvSpPr>
      <cdr:spPr>
        <a:xfrm xmlns:a="http://schemas.openxmlformats.org/drawingml/2006/main">
          <a:off x="1071805" y="480291"/>
          <a:ext cx="992909" cy="254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0.14006</cdr:x>
      <cdr:y>0.10718</cdr:y>
    </cdr:from>
    <cdr:to>
      <cdr:x>0.2698</cdr:x>
      <cdr:y>0.16386</cdr:y>
    </cdr:to>
    <cdr:sp macro="" textlink="">
      <cdr:nvSpPr>
        <cdr:cNvPr id="7" name="TextBox 6">
          <a:extLst xmlns:a="http://schemas.openxmlformats.org/drawingml/2006/main">
            <a:ext uri="{FF2B5EF4-FFF2-40B4-BE49-F238E27FC236}">
              <a16:creationId xmlns:a16="http://schemas.microsoft.com/office/drawing/2014/main" id="{5A855086-240F-B744-936C-6E69AAB28780}"/>
            </a:ext>
          </a:extLst>
        </cdr:cNvPr>
        <cdr:cNvSpPr txBox="1"/>
      </cdr:nvSpPr>
      <cdr:spPr>
        <a:xfrm xmlns:a="http://schemas.openxmlformats.org/drawingml/2006/main">
          <a:off x="1071805" y="480291"/>
          <a:ext cx="992909" cy="254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0.14006</cdr:x>
      <cdr:y>0.10718</cdr:y>
    </cdr:from>
    <cdr:to>
      <cdr:x>0.2698</cdr:x>
      <cdr:y>0.16386</cdr:y>
    </cdr:to>
    <cdr:sp macro="" textlink="">
      <cdr:nvSpPr>
        <cdr:cNvPr id="7" name="TextBox 6">
          <a:extLst xmlns:a="http://schemas.openxmlformats.org/drawingml/2006/main">
            <a:ext uri="{FF2B5EF4-FFF2-40B4-BE49-F238E27FC236}">
              <a16:creationId xmlns:a16="http://schemas.microsoft.com/office/drawing/2014/main" id="{5A855086-240F-B744-936C-6E69AAB28780}"/>
            </a:ext>
          </a:extLst>
        </cdr:cNvPr>
        <cdr:cNvSpPr txBox="1"/>
      </cdr:nvSpPr>
      <cdr:spPr>
        <a:xfrm xmlns:a="http://schemas.openxmlformats.org/drawingml/2006/main">
          <a:off x="1071805" y="480291"/>
          <a:ext cx="992909" cy="254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0.14006</cdr:x>
      <cdr:y>0.10718</cdr:y>
    </cdr:from>
    <cdr:to>
      <cdr:x>0.2698</cdr:x>
      <cdr:y>0.16386</cdr:y>
    </cdr:to>
    <cdr:sp macro="" textlink="">
      <cdr:nvSpPr>
        <cdr:cNvPr id="7" name="TextBox 6">
          <a:extLst xmlns:a="http://schemas.openxmlformats.org/drawingml/2006/main">
            <a:ext uri="{FF2B5EF4-FFF2-40B4-BE49-F238E27FC236}">
              <a16:creationId xmlns:a16="http://schemas.microsoft.com/office/drawing/2014/main" id="{5A855086-240F-B744-936C-6E69AAB28780}"/>
            </a:ext>
          </a:extLst>
        </cdr:cNvPr>
        <cdr:cNvSpPr txBox="1"/>
      </cdr:nvSpPr>
      <cdr:spPr>
        <a:xfrm xmlns:a="http://schemas.openxmlformats.org/drawingml/2006/main">
          <a:off x="1071805" y="480291"/>
          <a:ext cx="992909" cy="254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0.14006</cdr:x>
      <cdr:y>0.10718</cdr:y>
    </cdr:from>
    <cdr:to>
      <cdr:x>0.2698</cdr:x>
      <cdr:y>0.16386</cdr:y>
    </cdr:to>
    <cdr:sp macro="" textlink="">
      <cdr:nvSpPr>
        <cdr:cNvPr id="7" name="TextBox 6">
          <a:extLst xmlns:a="http://schemas.openxmlformats.org/drawingml/2006/main">
            <a:ext uri="{FF2B5EF4-FFF2-40B4-BE49-F238E27FC236}">
              <a16:creationId xmlns:a16="http://schemas.microsoft.com/office/drawing/2014/main" id="{5A855086-240F-B744-936C-6E69AAB28780}"/>
            </a:ext>
          </a:extLst>
        </cdr:cNvPr>
        <cdr:cNvSpPr txBox="1"/>
      </cdr:nvSpPr>
      <cdr:spPr>
        <a:xfrm xmlns:a="http://schemas.openxmlformats.org/drawingml/2006/main">
          <a:off x="1071805" y="480291"/>
          <a:ext cx="992909" cy="254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19B61-9F1A-5B4C-8DE6-3008B1748E70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A23B3-F240-DC4C-8062-842DAE7A5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25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3A4E24-C185-8546-831F-0882D895B0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8036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;p43">
            <a:extLst>
              <a:ext uri="{FF2B5EF4-FFF2-40B4-BE49-F238E27FC236}">
                <a16:creationId xmlns:a16="http://schemas.microsoft.com/office/drawing/2014/main" id="{B4FF4165-74B3-AA4D-A5C5-6FFF8B85C1CA}"/>
              </a:ext>
            </a:extLst>
          </p:cNvPr>
          <p:cNvSpPr/>
          <p:nvPr/>
        </p:nvSpPr>
        <p:spPr>
          <a:xfrm>
            <a:off x="7805057" y="5471263"/>
            <a:ext cx="4386944" cy="4749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3;p43">
            <a:extLst>
              <a:ext uri="{FF2B5EF4-FFF2-40B4-BE49-F238E27FC236}">
                <a16:creationId xmlns:a16="http://schemas.microsoft.com/office/drawing/2014/main" id="{55C4057E-CA23-2E44-9161-2C8475B0AB4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935686" y="5496819"/>
            <a:ext cx="4256314" cy="45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>
                <a:solidFill>
                  <a:schemeClr val="lt1"/>
                </a:solidFill>
                <a:latin typeface="Montserrat SemiBold" pitchFamily="2" charset="77"/>
                <a:ea typeface="Montserrat SemiBold" pitchFamily="2" charset="77"/>
                <a:cs typeface="Montserrat SemiBold" pitchFamily="2" charset="77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>
                <a:latin typeface="Montserrat SemiBold"/>
                <a:ea typeface="Arial"/>
                <a:cs typeface="Arial"/>
                <a:sym typeface="Montserrat SemiBold"/>
              </a:rPr>
              <a:t>Montserrat </a:t>
            </a:r>
            <a:r>
              <a:rPr lang="en-US" err="1">
                <a:latin typeface="Montserrat SemiBold"/>
                <a:ea typeface="Arial"/>
                <a:cs typeface="Arial"/>
                <a:sym typeface="Montserrat SemiBold"/>
              </a:rPr>
              <a:t>SemiBold</a:t>
            </a:r>
            <a:r>
              <a:rPr lang="en-US">
                <a:latin typeface="Montserrat SemiBold"/>
                <a:ea typeface="Arial"/>
                <a:cs typeface="Arial"/>
                <a:sym typeface="Montserrat SemiBold"/>
              </a:rPr>
              <a:t>, 18pt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3891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6;p59">
            <a:extLst>
              <a:ext uri="{FF2B5EF4-FFF2-40B4-BE49-F238E27FC236}">
                <a16:creationId xmlns:a16="http://schemas.microsoft.com/office/drawing/2014/main" id="{BFA4DF72-D3B9-354B-9AD4-CC691DE83746}"/>
              </a:ext>
            </a:extLst>
          </p:cNvPr>
          <p:cNvSpPr/>
          <p:nvPr/>
        </p:nvSpPr>
        <p:spPr>
          <a:xfrm>
            <a:off x="0" y="0"/>
            <a:ext cx="5019383" cy="6858000"/>
          </a:xfrm>
          <a:prstGeom prst="rect">
            <a:avLst/>
          </a:prstGeom>
          <a:solidFill>
            <a:srgbClr val="249DDE">
              <a:alpha val="1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20;p50">
            <a:extLst>
              <a:ext uri="{FF2B5EF4-FFF2-40B4-BE49-F238E27FC236}">
                <a16:creationId xmlns:a16="http://schemas.microsoft.com/office/drawing/2014/main" id="{34D16203-0FC8-2E4A-A322-6F00AB390C7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03101" y="3079377"/>
            <a:ext cx="4503370" cy="1048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44546A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Montserrat Extra Bold 24pt</a:t>
            </a:r>
            <a:endParaRPr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D33F9B7-DE13-3448-8C48-96FD338AE72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22484" y="3079377"/>
            <a:ext cx="6333097" cy="104887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SzPct val="94000"/>
              <a:buFont typeface="Arial" panose="020B0604020202020204" pitchFamily="34" charset="0"/>
              <a:buChar char="•"/>
              <a:defRPr sz="1600" b="0" i="0">
                <a:solidFill>
                  <a:schemeClr val="accent1"/>
                </a:solidFill>
                <a:latin typeface="Montserrat Medium" pitchFamily="2" charset="77"/>
              </a:defRPr>
            </a:lvl1pPr>
            <a:lvl2pPr marL="685800" indent="-228600">
              <a:buClr>
                <a:schemeClr val="accent1"/>
              </a:buClr>
              <a:buSzPct val="50000"/>
              <a:buFont typeface="Courier New" panose="02070309020205020404" pitchFamily="49" charset="0"/>
              <a:buChar char="o"/>
              <a:defRPr sz="1600" b="0" i="0">
                <a:solidFill>
                  <a:schemeClr val="accent1"/>
                </a:solidFill>
                <a:latin typeface="Montserrat Medium" pitchFamily="2" charset="77"/>
              </a:defRPr>
            </a:lvl2pPr>
            <a:lvl3pPr marL="1143000" indent="-228600">
              <a:buClr>
                <a:schemeClr val="accent1"/>
              </a:buClr>
              <a:buSzPct val="89000"/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accent1"/>
              </a:buClr>
              <a:buSzPct val="89000"/>
              <a:buFont typeface="Arial" panose="020B0604020202020204" pitchFamily="34" charset="0"/>
              <a:buChar char="•"/>
              <a:defRPr/>
            </a:lvl4pPr>
            <a:lvl5pPr marL="2057400" indent="-228600">
              <a:buClr>
                <a:schemeClr val="accent1"/>
              </a:buClr>
              <a:buSzPct val="89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Montserrat medium 16pt</a:t>
            </a:r>
          </a:p>
          <a:p>
            <a:pPr lvl="1"/>
            <a:r>
              <a:rPr lang="en-US"/>
              <a:t>Montserrat medium 16pt</a:t>
            </a:r>
          </a:p>
        </p:txBody>
      </p:sp>
    </p:spTree>
    <p:extLst>
      <p:ext uri="{BB962C8B-B14F-4D97-AF65-F5344CB8AC3E}">
        <p14:creationId xmlns:p14="http://schemas.microsoft.com/office/powerpoint/2010/main" val="355082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4 Confidentia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6;p59">
            <a:extLst>
              <a:ext uri="{FF2B5EF4-FFF2-40B4-BE49-F238E27FC236}">
                <a16:creationId xmlns:a16="http://schemas.microsoft.com/office/drawing/2014/main" id="{BFA4DF72-D3B9-354B-9AD4-CC691DE83746}"/>
              </a:ext>
            </a:extLst>
          </p:cNvPr>
          <p:cNvSpPr/>
          <p:nvPr/>
        </p:nvSpPr>
        <p:spPr>
          <a:xfrm>
            <a:off x="0" y="0"/>
            <a:ext cx="5019383" cy="6858000"/>
          </a:xfrm>
          <a:prstGeom prst="rect">
            <a:avLst/>
          </a:prstGeom>
          <a:solidFill>
            <a:srgbClr val="249DDE">
              <a:alpha val="1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Google Shape;20;p50">
            <a:extLst>
              <a:ext uri="{FF2B5EF4-FFF2-40B4-BE49-F238E27FC236}">
                <a16:creationId xmlns:a16="http://schemas.microsoft.com/office/drawing/2014/main" id="{77F7B464-B38B-F848-BD0B-4F8FDDFE243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03101" y="3079377"/>
            <a:ext cx="4503370" cy="1048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44546A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Montserrat Extra Bold 24pt</a:t>
            </a:r>
            <a:endParaRPr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2D8BD33-0502-574C-9BD1-1C2A29D59BA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22484" y="3079377"/>
            <a:ext cx="6333097" cy="104887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SzPct val="94000"/>
              <a:buFont typeface="Arial" panose="020B0604020202020204" pitchFamily="34" charset="0"/>
              <a:buChar char="•"/>
              <a:defRPr sz="1600" b="0" i="0">
                <a:solidFill>
                  <a:schemeClr val="accent1"/>
                </a:solidFill>
                <a:latin typeface="Montserrat Medium" pitchFamily="2" charset="77"/>
              </a:defRPr>
            </a:lvl1pPr>
            <a:lvl2pPr marL="685800" indent="-228600">
              <a:buClr>
                <a:schemeClr val="accent1"/>
              </a:buClr>
              <a:buSzPct val="50000"/>
              <a:buFont typeface="Courier New" panose="02070309020205020404" pitchFamily="49" charset="0"/>
              <a:buChar char="o"/>
              <a:defRPr sz="1600" b="0" i="0">
                <a:solidFill>
                  <a:schemeClr val="accent1"/>
                </a:solidFill>
                <a:latin typeface="Montserrat Medium" pitchFamily="2" charset="77"/>
              </a:defRPr>
            </a:lvl2pPr>
            <a:lvl3pPr marL="1143000" indent="-228600">
              <a:buClr>
                <a:schemeClr val="accent1"/>
              </a:buClr>
              <a:buSzPct val="89000"/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accent1"/>
              </a:buClr>
              <a:buSzPct val="89000"/>
              <a:buFont typeface="Arial" panose="020B0604020202020204" pitchFamily="34" charset="0"/>
              <a:buChar char="•"/>
              <a:defRPr/>
            </a:lvl4pPr>
            <a:lvl5pPr marL="2057400" indent="-228600">
              <a:buClr>
                <a:schemeClr val="accent1"/>
              </a:buClr>
              <a:buSzPct val="89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Montserrat medium 16pt</a:t>
            </a:r>
          </a:p>
          <a:p>
            <a:pPr lvl="1"/>
            <a:r>
              <a:rPr lang="en-US"/>
              <a:t>Montserrat medium 16pt</a:t>
            </a:r>
          </a:p>
        </p:txBody>
      </p:sp>
      <p:sp>
        <p:nvSpPr>
          <p:cNvPr id="6" name="Google Shape;253;p69">
            <a:extLst>
              <a:ext uri="{FF2B5EF4-FFF2-40B4-BE49-F238E27FC236}">
                <a16:creationId xmlns:a16="http://schemas.microsoft.com/office/drawing/2014/main" id="{C5EF05BE-EC6F-4198-ABEC-8591D2931C89}"/>
              </a:ext>
            </a:extLst>
          </p:cNvPr>
          <p:cNvSpPr txBox="1"/>
          <p:nvPr userDrawn="1"/>
        </p:nvSpPr>
        <p:spPr>
          <a:xfrm>
            <a:off x="9929611" y="6411164"/>
            <a:ext cx="1624483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Confidential 2022</a:t>
            </a:r>
            <a:endParaRPr sz="1400" b="0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3464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">
    <p:bg>
      <p:bgPr>
        <a:solidFill>
          <a:schemeClr val="accent5">
            <a:alpha val="1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6755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Confidential ">
    <p:bg>
      <p:bgPr>
        <a:solidFill>
          <a:schemeClr val="accent5">
            <a:alpha val="1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3;p69">
            <a:extLst>
              <a:ext uri="{FF2B5EF4-FFF2-40B4-BE49-F238E27FC236}">
                <a16:creationId xmlns:a16="http://schemas.microsoft.com/office/drawing/2014/main" id="{C209C88E-D627-45D7-8FDD-7B821BBD9F22}"/>
              </a:ext>
            </a:extLst>
          </p:cNvPr>
          <p:cNvSpPr txBox="1"/>
          <p:nvPr userDrawn="1"/>
        </p:nvSpPr>
        <p:spPr>
          <a:xfrm>
            <a:off x="9929611" y="6411164"/>
            <a:ext cx="1624483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Confidential 2022</a:t>
            </a:r>
            <a:endParaRPr sz="1400" b="0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7179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D09874-D3F9-074B-BFD5-45B236B71726}"/>
              </a:ext>
            </a:extLst>
          </p:cNvPr>
          <p:cNvSpPr txBox="1"/>
          <p:nvPr/>
        </p:nvSpPr>
        <p:spPr>
          <a:xfrm>
            <a:off x="11368787" y="6411164"/>
            <a:ext cx="370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6952C0-DC11-9043-A28F-F644855B377C}" type="slidenum">
              <a:rPr lang="en-US" sz="1100" b="0" i="0" smtClean="0">
                <a:solidFill>
                  <a:schemeClr val="bg2">
                    <a:lumMod val="75000"/>
                  </a:schemeClr>
                </a:solidFill>
                <a:latin typeface="Montserrat Medium" pitchFamily="2" charset="77"/>
              </a:rPr>
              <a:t>‹#›</a:t>
            </a:fld>
            <a:endParaRPr lang="en-US" sz="1100" b="0" i="0">
              <a:solidFill>
                <a:schemeClr val="bg2">
                  <a:lumMod val="75000"/>
                </a:schemeClr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78915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Confidentia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8876F2-9A64-2542-9EF4-63A2F061A4BD}"/>
              </a:ext>
            </a:extLst>
          </p:cNvPr>
          <p:cNvSpPr txBox="1"/>
          <p:nvPr/>
        </p:nvSpPr>
        <p:spPr>
          <a:xfrm>
            <a:off x="11368787" y="6411164"/>
            <a:ext cx="370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6952C0-DC11-9043-A28F-F644855B377C}" type="slidenum">
              <a:rPr lang="en-US" sz="1100" b="0" i="0" smtClean="0">
                <a:solidFill>
                  <a:schemeClr val="bg2">
                    <a:lumMod val="75000"/>
                  </a:schemeClr>
                </a:solidFill>
                <a:latin typeface="Montserrat Medium" pitchFamily="2" charset="77"/>
              </a:rPr>
              <a:t>‹#›</a:t>
            </a:fld>
            <a:endParaRPr lang="en-US" sz="1100" b="0" i="0">
              <a:solidFill>
                <a:schemeClr val="bg2">
                  <a:lumMod val="75000"/>
                </a:schemeClr>
              </a:solidFill>
              <a:latin typeface="Montserrat Medium" pitchFamily="2" charset="77"/>
            </a:endParaRPr>
          </a:p>
        </p:txBody>
      </p:sp>
      <p:sp>
        <p:nvSpPr>
          <p:cNvPr id="4" name="Google Shape;253;p69">
            <a:extLst>
              <a:ext uri="{FF2B5EF4-FFF2-40B4-BE49-F238E27FC236}">
                <a16:creationId xmlns:a16="http://schemas.microsoft.com/office/drawing/2014/main" id="{F62DBF83-0E19-42A4-9CC8-02B8C8EBEF4B}"/>
              </a:ext>
            </a:extLst>
          </p:cNvPr>
          <p:cNvSpPr txBox="1"/>
          <p:nvPr userDrawn="1"/>
        </p:nvSpPr>
        <p:spPr>
          <a:xfrm>
            <a:off x="9929611" y="6411164"/>
            <a:ext cx="1624483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Confidential 2022</a:t>
            </a:r>
            <a:endParaRPr sz="1400" b="0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6373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>
            <a:extLst>
              <a:ext uri="{FF2B5EF4-FFF2-40B4-BE49-F238E27FC236}">
                <a16:creationId xmlns:a16="http://schemas.microsoft.com/office/drawing/2014/main" id="{DB82680B-A0E5-43B2-A1C6-774C66AA3989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7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 Confidential"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>
            <a:extLst>
              <a:ext uri="{FF2B5EF4-FFF2-40B4-BE49-F238E27FC236}">
                <a16:creationId xmlns:a16="http://schemas.microsoft.com/office/drawing/2014/main" id="{06AC7FCF-AD60-4DBC-A10E-1D6FAD8706A7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11;p43">
            <a:extLst>
              <a:ext uri="{FF2B5EF4-FFF2-40B4-BE49-F238E27FC236}">
                <a16:creationId xmlns:a16="http://schemas.microsoft.com/office/drawing/2014/main" id="{B4FF4165-74B3-AA4D-A5C5-6FFF8B85C1CA}"/>
              </a:ext>
            </a:extLst>
          </p:cNvPr>
          <p:cNvSpPr/>
          <p:nvPr/>
        </p:nvSpPr>
        <p:spPr>
          <a:xfrm>
            <a:off x="7805057" y="5471263"/>
            <a:ext cx="4386944" cy="4749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2;p43">
            <a:extLst>
              <a:ext uri="{FF2B5EF4-FFF2-40B4-BE49-F238E27FC236}">
                <a16:creationId xmlns:a16="http://schemas.microsoft.com/office/drawing/2014/main" id="{E15AF2B9-12B2-4E47-B5D0-DE433B0F6258}"/>
              </a:ext>
            </a:extLst>
          </p:cNvPr>
          <p:cNvSpPr txBox="1"/>
          <p:nvPr/>
        </p:nvSpPr>
        <p:spPr>
          <a:xfrm>
            <a:off x="1514365" y="1577228"/>
            <a:ext cx="5125860" cy="31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INSPIRED BY NATURE, POWERED BY SCIENCE</a:t>
            </a:r>
            <a:endParaRPr sz="1400" b="1" i="0" u="none" strike="noStrike" cap="non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" name="Google Shape;13;p43">
            <a:extLst>
              <a:ext uri="{FF2B5EF4-FFF2-40B4-BE49-F238E27FC236}">
                <a16:creationId xmlns:a16="http://schemas.microsoft.com/office/drawing/2014/main" id="{55C4057E-CA23-2E44-9161-2C8475B0AB4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935686" y="5496819"/>
            <a:ext cx="4256314" cy="45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>
                <a:solidFill>
                  <a:schemeClr val="lt1"/>
                </a:solidFill>
                <a:latin typeface="Montserrat SemiBold" pitchFamily="2" charset="77"/>
                <a:ea typeface="Montserrat SemiBold" pitchFamily="2" charset="77"/>
                <a:cs typeface="Montserrat SemiBold" pitchFamily="2" charset="77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>
                <a:latin typeface="Montserrat SemiBold"/>
                <a:ea typeface="Arial"/>
                <a:cs typeface="Arial"/>
                <a:sym typeface="Montserrat SemiBold"/>
              </a:rPr>
              <a:t>Montserrat </a:t>
            </a:r>
            <a:r>
              <a:rPr lang="en-US" err="1">
                <a:latin typeface="Montserrat SemiBold"/>
                <a:ea typeface="Arial"/>
                <a:cs typeface="Arial"/>
                <a:sym typeface="Montserrat SemiBold"/>
              </a:rPr>
              <a:t>SemiBold</a:t>
            </a:r>
            <a:r>
              <a:rPr lang="en-US">
                <a:latin typeface="Montserrat SemiBold"/>
                <a:ea typeface="Arial"/>
                <a:cs typeface="Arial"/>
                <a:sym typeface="Montserrat SemiBold"/>
              </a:rPr>
              <a:t>, 18pt </a:t>
            </a:r>
            <a:endParaRPr/>
          </a:p>
        </p:txBody>
      </p:sp>
      <p:pic>
        <p:nvPicPr>
          <p:cNvPr id="10" name="Google Shape;14;p43" descr="Text&#10;&#10;Description automatically generated with medium confidence">
            <a:extLst>
              <a:ext uri="{FF2B5EF4-FFF2-40B4-BE49-F238E27FC236}">
                <a16:creationId xmlns:a16="http://schemas.microsoft.com/office/drawing/2014/main" id="{E7B98792-583E-F244-B948-2BF8C51615B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619" y="0"/>
            <a:ext cx="5857148" cy="170613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53;p69">
            <a:extLst>
              <a:ext uri="{FF2B5EF4-FFF2-40B4-BE49-F238E27FC236}">
                <a16:creationId xmlns:a16="http://schemas.microsoft.com/office/drawing/2014/main" id="{5BA0F5F1-3102-7041-B98A-4506CABA006F}"/>
              </a:ext>
            </a:extLst>
          </p:cNvPr>
          <p:cNvSpPr txBox="1"/>
          <p:nvPr/>
        </p:nvSpPr>
        <p:spPr>
          <a:xfrm>
            <a:off x="10547797" y="6368296"/>
            <a:ext cx="1758618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Confidential 2022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285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>
            <a:extLst>
              <a:ext uri="{FF2B5EF4-FFF2-40B4-BE49-F238E27FC236}">
                <a16:creationId xmlns:a16="http://schemas.microsoft.com/office/drawing/2014/main" id="{2157D436-35CA-4486-AA79-EB6F9C9C88B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20;p50">
            <a:extLst>
              <a:ext uri="{FF2B5EF4-FFF2-40B4-BE49-F238E27FC236}">
                <a16:creationId xmlns:a16="http://schemas.microsoft.com/office/drawing/2014/main" id="{741846C1-BE27-5A46-8D7E-32C2E738D0E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04807" y="161365"/>
            <a:ext cx="9847622" cy="1048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44546A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Montserrat Extra Bold 24pt</a:t>
            </a:r>
            <a:endParaRPr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1169927-2CFC-5945-94C8-F7DD6FFDDD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4807" y="1631856"/>
            <a:ext cx="9847622" cy="78861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SzPct val="94000"/>
              <a:buFont typeface="Arial" panose="020B0604020202020204" pitchFamily="34" charset="0"/>
              <a:buChar char="•"/>
              <a:defRPr sz="1600" b="0" i="0">
                <a:solidFill>
                  <a:schemeClr val="accent1"/>
                </a:solidFill>
                <a:latin typeface="Montserrat Medium" pitchFamily="2" charset="77"/>
              </a:defRPr>
            </a:lvl1pPr>
            <a:lvl2pPr marL="685800" indent="-228600">
              <a:buClr>
                <a:schemeClr val="accent1"/>
              </a:buClr>
              <a:buSzPct val="50000"/>
              <a:buFont typeface="Courier New" panose="02070309020205020404" pitchFamily="49" charset="0"/>
              <a:buChar char="o"/>
              <a:defRPr sz="1600" b="0" i="0">
                <a:solidFill>
                  <a:schemeClr val="accent1"/>
                </a:solidFill>
                <a:latin typeface="Montserrat Medium" pitchFamily="2" charset="77"/>
              </a:defRPr>
            </a:lvl2pPr>
            <a:lvl3pPr marL="1143000" indent="-228600">
              <a:buClr>
                <a:schemeClr val="accent1"/>
              </a:buClr>
              <a:buSzPct val="89000"/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accent1"/>
              </a:buClr>
              <a:buSzPct val="89000"/>
              <a:buFont typeface="Arial" panose="020B0604020202020204" pitchFamily="34" charset="0"/>
              <a:buChar char="•"/>
              <a:defRPr/>
            </a:lvl4pPr>
            <a:lvl5pPr marL="2057400" indent="-228600">
              <a:buClr>
                <a:schemeClr val="accent1"/>
              </a:buClr>
              <a:buSzPct val="89000"/>
              <a:buFont typeface="Arial" panose="020B0604020202020204" pitchFamily="34" charset="0"/>
              <a:buChar char="•"/>
              <a:defRPr/>
            </a:lvl5pPr>
            <a:lvl8pPr marL="3200400" indent="0">
              <a:buNone/>
              <a:defRPr/>
            </a:lvl8pPr>
          </a:lstStyle>
          <a:p>
            <a:pPr lvl="0"/>
            <a:r>
              <a:rPr lang="en-US"/>
              <a:t>Montserrat medium 16pt</a:t>
            </a:r>
          </a:p>
          <a:p>
            <a:pPr lvl="1"/>
            <a:r>
              <a:rPr lang="en-US"/>
              <a:t>Montserrat medium 16pt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6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2 Confidentia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53;p69">
            <a:extLst>
              <a:ext uri="{FF2B5EF4-FFF2-40B4-BE49-F238E27FC236}">
                <a16:creationId xmlns:a16="http://schemas.microsoft.com/office/drawing/2014/main" id="{C56126B4-7FCF-9442-8A94-59EB8DFE36F1}"/>
              </a:ext>
            </a:extLst>
          </p:cNvPr>
          <p:cNvSpPr txBox="1"/>
          <p:nvPr/>
        </p:nvSpPr>
        <p:spPr>
          <a:xfrm>
            <a:off x="9929611" y="6411164"/>
            <a:ext cx="1624483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Confidential 2022</a:t>
            </a:r>
            <a:endParaRPr sz="1400" b="0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0;p50">
            <a:extLst>
              <a:ext uri="{FF2B5EF4-FFF2-40B4-BE49-F238E27FC236}">
                <a16:creationId xmlns:a16="http://schemas.microsoft.com/office/drawing/2014/main" id="{6CB9A6BD-CD8B-5A46-8593-D3C37839DE1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04807" y="161365"/>
            <a:ext cx="9847622" cy="1048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44546A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Montserrat Extra Bold 24pt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93707-EC5C-3042-9DCD-A9B3CC6589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4807" y="1631856"/>
            <a:ext cx="9847622" cy="78861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SzPct val="94000"/>
              <a:buFont typeface="Arial" panose="020B0604020202020204" pitchFamily="34" charset="0"/>
              <a:buChar char="•"/>
              <a:defRPr sz="1600" b="0" i="0">
                <a:solidFill>
                  <a:schemeClr val="accent1"/>
                </a:solidFill>
                <a:latin typeface="Montserrat Medium" pitchFamily="2" charset="77"/>
              </a:defRPr>
            </a:lvl1pPr>
            <a:lvl2pPr marL="685800" indent="-228600">
              <a:buClr>
                <a:schemeClr val="accent1"/>
              </a:buClr>
              <a:buSzPct val="50000"/>
              <a:buFont typeface="Courier New" panose="02070309020205020404" pitchFamily="49" charset="0"/>
              <a:buChar char="o"/>
              <a:defRPr sz="1600" b="0" i="0">
                <a:solidFill>
                  <a:schemeClr val="accent1"/>
                </a:solidFill>
                <a:latin typeface="Montserrat Medium" pitchFamily="2" charset="77"/>
              </a:defRPr>
            </a:lvl2pPr>
            <a:lvl3pPr marL="1143000" indent="-228600">
              <a:buClr>
                <a:schemeClr val="accent1"/>
              </a:buClr>
              <a:buSzPct val="89000"/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accent1"/>
              </a:buClr>
              <a:buSzPct val="89000"/>
              <a:buFont typeface="Arial" panose="020B0604020202020204" pitchFamily="34" charset="0"/>
              <a:buChar char="•"/>
              <a:defRPr/>
            </a:lvl4pPr>
            <a:lvl5pPr marL="2057400" indent="-228600">
              <a:buClr>
                <a:schemeClr val="accent1"/>
              </a:buClr>
              <a:buSzPct val="89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Montserrat medium 16pt</a:t>
            </a:r>
          </a:p>
          <a:p>
            <a:pPr lvl="1"/>
            <a:r>
              <a:rPr lang="en-US"/>
              <a:t>Montserrat medium 16pt</a:t>
            </a:r>
          </a:p>
        </p:txBody>
      </p:sp>
    </p:spTree>
    <p:extLst>
      <p:ext uri="{BB962C8B-B14F-4D97-AF65-F5344CB8AC3E}">
        <p14:creationId xmlns:p14="http://schemas.microsoft.com/office/powerpoint/2010/main" val="837584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0;p50">
            <a:extLst>
              <a:ext uri="{FF2B5EF4-FFF2-40B4-BE49-F238E27FC236}">
                <a16:creationId xmlns:a16="http://schemas.microsoft.com/office/drawing/2014/main" id="{741846C1-BE27-5A46-8D7E-32C2E738D0E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04807" y="161365"/>
            <a:ext cx="9847622" cy="1048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44546A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Montserrat Extra Bold 24pt</a:t>
            </a:r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076CB6-0232-B146-B886-7BD310FC6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760628"/>
              </p:ext>
            </p:extLst>
          </p:nvPr>
        </p:nvGraphicFramePr>
        <p:xfrm>
          <a:off x="404807" y="2842093"/>
          <a:ext cx="5874970" cy="1112520"/>
        </p:xfrm>
        <a:graphic>
          <a:graphicData uri="http://schemas.openxmlformats.org/drawingml/2006/table">
            <a:tbl>
              <a:tblPr firstRow="1" bandRow="1"/>
              <a:tblGrid>
                <a:gridCol w="2937485">
                  <a:extLst>
                    <a:ext uri="{9D8B030D-6E8A-4147-A177-3AD203B41FA5}">
                      <a16:colId xmlns:a16="http://schemas.microsoft.com/office/drawing/2014/main" val="3649212356"/>
                    </a:ext>
                  </a:extLst>
                </a:gridCol>
                <a:gridCol w="2937485">
                  <a:extLst>
                    <a:ext uri="{9D8B030D-6E8A-4147-A177-3AD203B41FA5}">
                      <a16:colId xmlns:a16="http://schemas.microsoft.com/office/drawing/2014/main" val="7777475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60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Montserrat  medium 16pt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600">
                        <a:solidFill>
                          <a:schemeClr val="bg1"/>
                        </a:solidFill>
                        <a:latin typeface="Montserrat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46233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600">
                          <a:solidFill>
                            <a:schemeClr val="accent1"/>
                          </a:solidFill>
                          <a:latin typeface="Montserrat" panose="00000500000000000000" pitchFamily="2" charset="0"/>
                        </a:rPr>
                        <a:t>Montserrat medium  16pt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600">
                        <a:latin typeface="Montserrat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52901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600">
                        <a:latin typeface="Montserrat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600">
                        <a:latin typeface="Montserrat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968881"/>
                  </a:ext>
                </a:extLst>
              </a:tr>
            </a:tbl>
          </a:graphicData>
        </a:graphic>
      </p:graphicFrame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7F33C04-30BA-9B4A-9D6A-207AD37782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4807" y="1631856"/>
            <a:ext cx="9847622" cy="78861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SzPct val="94000"/>
              <a:buFont typeface="Arial" panose="020B0604020202020204" pitchFamily="34" charset="0"/>
              <a:buChar char="•"/>
              <a:defRPr sz="1600" b="0" i="0">
                <a:solidFill>
                  <a:schemeClr val="accent1"/>
                </a:solidFill>
                <a:latin typeface="Montserrat Medium" pitchFamily="2" charset="77"/>
              </a:defRPr>
            </a:lvl1pPr>
            <a:lvl2pPr marL="685800" indent="-228600">
              <a:buClr>
                <a:schemeClr val="accent1"/>
              </a:buClr>
              <a:buSzPct val="50000"/>
              <a:buFont typeface="Courier New" panose="02070309020205020404" pitchFamily="49" charset="0"/>
              <a:buChar char="o"/>
              <a:defRPr sz="1600" b="0" i="0">
                <a:solidFill>
                  <a:schemeClr val="accent1"/>
                </a:solidFill>
                <a:latin typeface="Montserrat Medium" pitchFamily="2" charset="77"/>
              </a:defRPr>
            </a:lvl2pPr>
            <a:lvl3pPr marL="1143000" indent="-228600">
              <a:buClr>
                <a:schemeClr val="accent1"/>
              </a:buClr>
              <a:buSzPct val="89000"/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accent1"/>
              </a:buClr>
              <a:buSzPct val="89000"/>
              <a:buFont typeface="Arial" panose="020B0604020202020204" pitchFamily="34" charset="0"/>
              <a:buChar char="•"/>
              <a:defRPr/>
            </a:lvl4pPr>
            <a:lvl5pPr marL="2057400" indent="-228600">
              <a:buClr>
                <a:schemeClr val="accent1"/>
              </a:buClr>
              <a:buSzPct val="89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Montserrat medium 16pt</a:t>
            </a:r>
          </a:p>
          <a:p>
            <a:pPr lvl="1"/>
            <a:r>
              <a:rPr lang="en-US"/>
              <a:t>Montserrat medium 16pt</a:t>
            </a:r>
          </a:p>
        </p:txBody>
      </p:sp>
    </p:spTree>
    <p:extLst>
      <p:ext uri="{BB962C8B-B14F-4D97-AF65-F5344CB8AC3E}">
        <p14:creationId xmlns:p14="http://schemas.microsoft.com/office/powerpoint/2010/main" val="329592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 Confidentia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0;p50">
            <a:extLst>
              <a:ext uri="{FF2B5EF4-FFF2-40B4-BE49-F238E27FC236}">
                <a16:creationId xmlns:a16="http://schemas.microsoft.com/office/drawing/2014/main" id="{6CB9A6BD-CD8B-5A46-8593-D3C37839DE1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04807" y="161365"/>
            <a:ext cx="9847622" cy="1048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44546A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Montserrat Extra Bold 24pt</a:t>
            </a:r>
            <a:endParaRPr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263CF9D-7CC2-B142-A8C3-60E550E8C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235516"/>
              </p:ext>
            </p:extLst>
          </p:nvPr>
        </p:nvGraphicFramePr>
        <p:xfrm>
          <a:off x="404807" y="2842093"/>
          <a:ext cx="5874970" cy="1112520"/>
        </p:xfrm>
        <a:graphic>
          <a:graphicData uri="http://schemas.openxmlformats.org/drawingml/2006/table">
            <a:tbl>
              <a:tblPr firstRow="1" bandRow="1"/>
              <a:tblGrid>
                <a:gridCol w="2937485">
                  <a:extLst>
                    <a:ext uri="{9D8B030D-6E8A-4147-A177-3AD203B41FA5}">
                      <a16:colId xmlns:a16="http://schemas.microsoft.com/office/drawing/2014/main" val="3649212356"/>
                    </a:ext>
                  </a:extLst>
                </a:gridCol>
                <a:gridCol w="2937485">
                  <a:extLst>
                    <a:ext uri="{9D8B030D-6E8A-4147-A177-3AD203B41FA5}">
                      <a16:colId xmlns:a16="http://schemas.microsoft.com/office/drawing/2014/main" val="7777475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60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Montserrat  medium 16pt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600">
                        <a:solidFill>
                          <a:schemeClr val="bg1"/>
                        </a:solidFill>
                        <a:latin typeface="Montserrat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46233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600">
                          <a:solidFill>
                            <a:schemeClr val="accent1"/>
                          </a:solidFill>
                          <a:latin typeface="Montserrat" panose="00000500000000000000" pitchFamily="2" charset="0"/>
                        </a:rPr>
                        <a:t>Montserrat medium  16pt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600">
                        <a:latin typeface="Montserrat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52901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600">
                        <a:latin typeface="Montserrat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600">
                        <a:latin typeface="Montserrat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968881"/>
                  </a:ext>
                </a:extLst>
              </a:tr>
            </a:tbl>
          </a:graphicData>
        </a:graphic>
      </p:graphicFrame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AD56185-5DA2-FF4E-AD06-EB081B3432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4807" y="1631856"/>
            <a:ext cx="9847622" cy="78861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SzPct val="94000"/>
              <a:buFont typeface="Arial" panose="020B0604020202020204" pitchFamily="34" charset="0"/>
              <a:buChar char="•"/>
              <a:defRPr sz="1600" b="0" i="0">
                <a:solidFill>
                  <a:schemeClr val="accent1"/>
                </a:solidFill>
                <a:latin typeface="Montserrat Medium" pitchFamily="2" charset="77"/>
              </a:defRPr>
            </a:lvl1pPr>
            <a:lvl2pPr marL="685800" indent="-228600">
              <a:buClr>
                <a:schemeClr val="accent1"/>
              </a:buClr>
              <a:buSzPct val="50000"/>
              <a:buFont typeface="Courier New" panose="02070309020205020404" pitchFamily="49" charset="0"/>
              <a:buChar char="o"/>
              <a:defRPr sz="1600" b="0" i="0">
                <a:solidFill>
                  <a:schemeClr val="accent1"/>
                </a:solidFill>
                <a:latin typeface="Montserrat Medium" pitchFamily="2" charset="77"/>
              </a:defRPr>
            </a:lvl2pPr>
            <a:lvl3pPr marL="1143000" indent="-228600">
              <a:buClr>
                <a:schemeClr val="accent1"/>
              </a:buClr>
              <a:buSzPct val="89000"/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accent1"/>
              </a:buClr>
              <a:buSzPct val="89000"/>
              <a:buFont typeface="Arial" panose="020B0604020202020204" pitchFamily="34" charset="0"/>
              <a:buChar char="•"/>
              <a:defRPr/>
            </a:lvl4pPr>
            <a:lvl5pPr marL="2057400" indent="-228600">
              <a:buClr>
                <a:schemeClr val="accent1"/>
              </a:buClr>
              <a:buSzPct val="89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Montserrat medium 16pt</a:t>
            </a:r>
          </a:p>
          <a:p>
            <a:pPr lvl="1"/>
            <a:r>
              <a:rPr lang="en-US"/>
              <a:t>Montserrat medium 16pt</a:t>
            </a:r>
          </a:p>
        </p:txBody>
      </p:sp>
      <p:sp>
        <p:nvSpPr>
          <p:cNvPr id="7" name="Google Shape;253;p69">
            <a:extLst>
              <a:ext uri="{FF2B5EF4-FFF2-40B4-BE49-F238E27FC236}">
                <a16:creationId xmlns:a16="http://schemas.microsoft.com/office/drawing/2014/main" id="{D2AC4698-42B1-4E77-87C2-A2A76807BDC4}"/>
              </a:ext>
            </a:extLst>
          </p:cNvPr>
          <p:cNvSpPr txBox="1"/>
          <p:nvPr userDrawn="1"/>
        </p:nvSpPr>
        <p:spPr>
          <a:xfrm>
            <a:off x="9929611" y="6411164"/>
            <a:ext cx="1624483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Confidential 2022</a:t>
            </a:r>
            <a:endParaRPr sz="1400" b="0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133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306342-E9FB-F645-82A8-2A3D0CAE7CE9}"/>
              </a:ext>
            </a:extLst>
          </p:cNvPr>
          <p:cNvSpPr/>
          <p:nvPr/>
        </p:nvSpPr>
        <p:spPr>
          <a:xfrm>
            <a:off x="0" y="1828801"/>
            <a:ext cx="12192000" cy="3619500"/>
          </a:xfrm>
          <a:prstGeom prst="rect">
            <a:avLst/>
          </a:prstGeom>
          <a:solidFill>
            <a:schemeClr val="accent5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oogle Shape;20;p50">
            <a:extLst>
              <a:ext uri="{FF2B5EF4-FFF2-40B4-BE49-F238E27FC236}">
                <a16:creationId xmlns:a16="http://schemas.microsoft.com/office/drawing/2014/main" id="{4C52C9D1-19BD-EC4A-A5E9-FFF8B9F5F00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04807" y="161365"/>
            <a:ext cx="9847622" cy="1048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44546A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Montserrat Extra Bold 24pt</a:t>
            </a:r>
            <a:endParaRPr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E340891-5C87-824D-BA2B-A96B4E22EF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4807" y="2008373"/>
            <a:ext cx="9847622" cy="78861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SzPct val="94000"/>
              <a:buFont typeface="Arial" panose="020B0604020202020204" pitchFamily="34" charset="0"/>
              <a:buChar char="•"/>
              <a:defRPr sz="1600" b="0" i="0">
                <a:solidFill>
                  <a:schemeClr val="accent1"/>
                </a:solidFill>
                <a:latin typeface="Montserrat Medium" pitchFamily="2" charset="77"/>
              </a:defRPr>
            </a:lvl1pPr>
            <a:lvl2pPr marL="685800" indent="-228600">
              <a:buClr>
                <a:schemeClr val="accent1"/>
              </a:buClr>
              <a:buSzPct val="50000"/>
              <a:buFont typeface="Courier New" panose="02070309020205020404" pitchFamily="49" charset="0"/>
              <a:buChar char="o"/>
              <a:defRPr sz="1600" b="0" i="0">
                <a:solidFill>
                  <a:schemeClr val="accent1"/>
                </a:solidFill>
                <a:latin typeface="Montserrat Medium" pitchFamily="2" charset="77"/>
              </a:defRPr>
            </a:lvl2pPr>
            <a:lvl3pPr marL="1143000" indent="-228600">
              <a:buClr>
                <a:schemeClr val="accent1"/>
              </a:buClr>
              <a:buSzPct val="89000"/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accent1"/>
              </a:buClr>
              <a:buSzPct val="89000"/>
              <a:buFont typeface="Arial" panose="020B0604020202020204" pitchFamily="34" charset="0"/>
              <a:buChar char="•"/>
              <a:defRPr/>
            </a:lvl4pPr>
            <a:lvl5pPr marL="2057400" indent="-228600">
              <a:buClr>
                <a:schemeClr val="accent1"/>
              </a:buClr>
              <a:buSzPct val="89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Montserrat medium 16pt</a:t>
            </a:r>
          </a:p>
          <a:p>
            <a:pPr lvl="1"/>
            <a:r>
              <a:rPr lang="en-US"/>
              <a:t>Montserrat medium 16pt</a:t>
            </a:r>
          </a:p>
        </p:txBody>
      </p:sp>
    </p:spTree>
    <p:extLst>
      <p:ext uri="{BB962C8B-B14F-4D97-AF65-F5344CB8AC3E}">
        <p14:creationId xmlns:p14="http://schemas.microsoft.com/office/powerpoint/2010/main" val="125498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3 Confidentia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306342-E9FB-F645-82A8-2A3D0CAE7CE9}"/>
              </a:ext>
            </a:extLst>
          </p:cNvPr>
          <p:cNvSpPr/>
          <p:nvPr/>
        </p:nvSpPr>
        <p:spPr>
          <a:xfrm>
            <a:off x="0" y="1828801"/>
            <a:ext cx="12192000" cy="3619500"/>
          </a:xfrm>
          <a:prstGeom prst="rect">
            <a:avLst/>
          </a:prstGeom>
          <a:solidFill>
            <a:schemeClr val="accent5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20;p50">
            <a:extLst>
              <a:ext uri="{FF2B5EF4-FFF2-40B4-BE49-F238E27FC236}">
                <a16:creationId xmlns:a16="http://schemas.microsoft.com/office/drawing/2014/main" id="{F4A959E2-2812-F44F-B46F-37563CBC1F2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04807" y="161365"/>
            <a:ext cx="9847622" cy="1048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44546A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Montserrat Extra Bold 24pt</a:t>
            </a:r>
            <a:endParaRPr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14C65FD-2437-624F-B7A0-8B1A93E14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4807" y="2062161"/>
            <a:ext cx="9847622" cy="78861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SzPct val="94000"/>
              <a:buFont typeface="Arial" panose="020B0604020202020204" pitchFamily="34" charset="0"/>
              <a:buChar char="•"/>
              <a:defRPr sz="1600" b="0" i="0">
                <a:solidFill>
                  <a:schemeClr val="accent1"/>
                </a:solidFill>
                <a:latin typeface="Montserrat Medium" pitchFamily="2" charset="77"/>
              </a:defRPr>
            </a:lvl1pPr>
            <a:lvl2pPr marL="685800" indent="-228600">
              <a:buClr>
                <a:schemeClr val="accent1"/>
              </a:buClr>
              <a:buSzPct val="50000"/>
              <a:buFont typeface="Courier New" panose="02070309020205020404" pitchFamily="49" charset="0"/>
              <a:buChar char="o"/>
              <a:defRPr sz="1600" b="0" i="0">
                <a:solidFill>
                  <a:schemeClr val="accent1"/>
                </a:solidFill>
                <a:latin typeface="Montserrat Medium" pitchFamily="2" charset="77"/>
              </a:defRPr>
            </a:lvl2pPr>
            <a:lvl3pPr marL="1143000" indent="-228600">
              <a:buClr>
                <a:schemeClr val="accent1"/>
              </a:buClr>
              <a:buSzPct val="89000"/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accent1"/>
              </a:buClr>
              <a:buSzPct val="89000"/>
              <a:buFont typeface="Arial" panose="020B0604020202020204" pitchFamily="34" charset="0"/>
              <a:buChar char="•"/>
              <a:defRPr/>
            </a:lvl4pPr>
            <a:lvl5pPr marL="2057400" indent="-228600">
              <a:buClr>
                <a:schemeClr val="accent1"/>
              </a:buClr>
              <a:buSzPct val="89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Montserrat medium 16pt</a:t>
            </a:r>
          </a:p>
          <a:p>
            <a:pPr lvl="1"/>
            <a:r>
              <a:rPr lang="en-US"/>
              <a:t>Montserrat medium 16pt</a:t>
            </a:r>
          </a:p>
        </p:txBody>
      </p:sp>
      <p:sp>
        <p:nvSpPr>
          <p:cNvPr id="6" name="Google Shape;253;p69">
            <a:extLst>
              <a:ext uri="{FF2B5EF4-FFF2-40B4-BE49-F238E27FC236}">
                <a16:creationId xmlns:a16="http://schemas.microsoft.com/office/drawing/2014/main" id="{E2610073-6CEC-4C20-9681-C2754E9ACE36}"/>
              </a:ext>
            </a:extLst>
          </p:cNvPr>
          <p:cNvSpPr txBox="1"/>
          <p:nvPr userDrawn="1"/>
        </p:nvSpPr>
        <p:spPr>
          <a:xfrm>
            <a:off x="9929611" y="6411164"/>
            <a:ext cx="1624483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Confidential 2022</a:t>
            </a:r>
            <a:endParaRPr sz="1400" b="0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772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1 Confidential ">
    <p:bg>
      <p:bgPr>
        <a:solidFill>
          <a:schemeClr val="accent5">
            <a:alpha val="1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 not remove" hidden="1">
            <a:extLst>
              <a:ext uri="{FF2B5EF4-FFF2-40B4-BE49-F238E27FC236}">
                <a16:creationId xmlns:a16="http://schemas.microsoft.com/office/drawing/2014/main" id="{355C27C4-ABA9-44DD-978D-8B619ECCA47D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20;p50">
            <a:extLst>
              <a:ext uri="{FF2B5EF4-FFF2-40B4-BE49-F238E27FC236}">
                <a16:creationId xmlns:a16="http://schemas.microsoft.com/office/drawing/2014/main" id="{8A2662E3-6F0C-0B47-BBA3-9525229217F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04807" y="161365"/>
            <a:ext cx="9847622" cy="1048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44546A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Montserrat Extra Bold 24pt</a:t>
            </a:r>
            <a:endParaRPr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CA63E61-C123-004E-A141-D6581B403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4807" y="1631856"/>
            <a:ext cx="9847622" cy="78861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SzPct val="94000"/>
              <a:buFont typeface="Arial" panose="020B0604020202020204" pitchFamily="34" charset="0"/>
              <a:buChar char="•"/>
              <a:defRPr sz="1600" b="0" i="0">
                <a:solidFill>
                  <a:schemeClr val="accent1"/>
                </a:solidFill>
                <a:latin typeface="Montserrat Medium" pitchFamily="2" charset="77"/>
              </a:defRPr>
            </a:lvl1pPr>
            <a:lvl2pPr marL="685800" indent="-228600">
              <a:buClr>
                <a:schemeClr val="accent1"/>
              </a:buClr>
              <a:buSzPct val="50000"/>
              <a:buFont typeface="Courier New" panose="02070309020205020404" pitchFamily="49" charset="0"/>
              <a:buChar char="o"/>
              <a:defRPr sz="1600" b="0" i="0">
                <a:solidFill>
                  <a:schemeClr val="accent1"/>
                </a:solidFill>
                <a:latin typeface="Montserrat Medium" pitchFamily="2" charset="77"/>
              </a:defRPr>
            </a:lvl2pPr>
            <a:lvl3pPr marL="1143000" indent="-228600">
              <a:buClr>
                <a:schemeClr val="accent1"/>
              </a:buClr>
              <a:buSzPct val="89000"/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accent1"/>
              </a:buClr>
              <a:buSzPct val="89000"/>
              <a:buFont typeface="Arial" panose="020B0604020202020204" pitchFamily="34" charset="0"/>
              <a:buChar char="•"/>
              <a:defRPr/>
            </a:lvl4pPr>
            <a:lvl5pPr marL="2057400" indent="-228600">
              <a:buClr>
                <a:schemeClr val="accent1"/>
              </a:buClr>
              <a:buSzPct val="89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Montserrat medium 16pt</a:t>
            </a:r>
          </a:p>
          <a:p>
            <a:pPr lvl="1"/>
            <a:r>
              <a:rPr lang="en-US"/>
              <a:t>Montserrat medium 16pt</a:t>
            </a:r>
          </a:p>
        </p:txBody>
      </p:sp>
      <p:sp>
        <p:nvSpPr>
          <p:cNvPr id="6" name="Google Shape;253;p69">
            <a:extLst>
              <a:ext uri="{FF2B5EF4-FFF2-40B4-BE49-F238E27FC236}">
                <a16:creationId xmlns:a16="http://schemas.microsoft.com/office/drawing/2014/main" id="{CF9E3056-2EB0-4FBD-979B-3F0D17BC695A}"/>
              </a:ext>
            </a:extLst>
          </p:cNvPr>
          <p:cNvSpPr txBox="1"/>
          <p:nvPr userDrawn="1"/>
        </p:nvSpPr>
        <p:spPr>
          <a:xfrm>
            <a:off x="9929611" y="6411164"/>
            <a:ext cx="1624483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Confidential 2022</a:t>
            </a:r>
            <a:endParaRPr sz="1400" b="0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510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1;p43">
            <a:extLst>
              <a:ext uri="{FF2B5EF4-FFF2-40B4-BE49-F238E27FC236}">
                <a16:creationId xmlns:a16="http://schemas.microsoft.com/office/drawing/2014/main" id="{2C8C122B-88E9-A54A-94F2-FCA94E9F82DF}"/>
              </a:ext>
            </a:extLst>
          </p:cNvPr>
          <p:cNvSpPr/>
          <p:nvPr/>
        </p:nvSpPr>
        <p:spPr>
          <a:xfrm>
            <a:off x="7805057" y="5471263"/>
            <a:ext cx="4386944" cy="4749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2;p43">
            <a:extLst>
              <a:ext uri="{FF2B5EF4-FFF2-40B4-BE49-F238E27FC236}">
                <a16:creationId xmlns:a16="http://schemas.microsoft.com/office/drawing/2014/main" id="{1568C335-B090-A446-B64C-A6DE7395410B}"/>
              </a:ext>
            </a:extLst>
          </p:cNvPr>
          <p:cNvSpPr txBox="1"/>
          <p:nvPr/>
        </p:nvSpPr>
        <p:spPr>
          <a:xfrm>
            <a:off x="1514365" y="1577228"/>
            <a:ext cx="5125860" cy="31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INSPIRED BY NATURE, POWERED BY SCIENCE</a:t>
            </a:r>
            <a:endParaRPr sz="1400" b="1" i="0" u="none" strike="noStrike" cap="non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5" name="Google Shape;14;p43" descr="Text&#10;&#10;Description automatically generated with medium confidence">
            <a:extLst>
              <a:ext uri="{FF2B5EF4-FFF2-40B4-BE49-F238E27FC236}">
                <a16:creationId xmlns:a16="http://schemas.microsoft.com/office/drawing/2014/main" id="{78CF94C5-7598-7941-9A2F-D0CF55F3AAC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619" y="0"/>
            <a:ext cx="5857148" cy="1706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22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25;p46">
            <a:extLst>
              <a:ext uri="{FF2B5EF4-FFF2-40B4-BE49-F238E27FC236}">
                <a16:creationId xmlns:a16="http://schemas.microsoft.com/office/drawing/2014/main" id="{EE715226-C766-E043-9631-D616939B3C54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607351" y="242664"/>
            <a:ext cx="1286069" cy="37604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3;p46">
            <a:extLst>
              <a:ext uri="{FF2B5EF4-FFF2-40B4-BE49-F238E27FC236}">
                <a16:creationId xmlns:a16="http://schemas.microsoft.com/office/drawing/2014/main" id="{C90E6B52-E5A8-BA43-8641-7AA7DEDB9F78}"/>
              </a:ext>
            </a:extLst>
          </p:cNvPr>
          <p:cNvSpPr/>
          <p:nvPr/>
        </p:nvSpPr>
        <p:spPr>
          <a:xfrm>
            <a:off x="-16184" y="5464601"/>
            <a:ext cx="461149" cy="1411561"/>
          </a:xfrm>
          <a:prstGeom prst="rect">
            <a:avLst/>
          </a:prstGeom>
          <a:solidFill>
            <a:srgbClr val="1197D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24;p46">
            <a:extLst>
              <a:ext uri="{FF2B5EF4-FFF2-40B4-BE49-F238E27FC236}">
                <a16:creationId xmlns:a16="http://schemas.microsoft.com/office/drawing/2014/main" id="{6238B0EF-4A8A-9049-8358-8396DFA0099B}"/>
              </a:ext>
            </a:extLst>
          </p:cNvPr>
          <p:cNvSpPr/>
          <p:nvPr/>
        </p:nvSpPr>
        <p:spPr>
          <a:xfrm rot="-5400000">
            <a:off x="-603157" y="5920136"/>
            <a:ext cx="163509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err="1">
                <a:solidFill>
                  <a:schemeClr val="lt1"/>
                </a:solidFill>
                <a:latin typeface="Montserrat Medium" pitchFamily="2" charset="77"/>
                <a:ea typeface="Montserrat ExtraLight"/>
                <a:cs typeface="Montserrat ExtraLight"/>
                <a:sym typeface="Montserrat ExtraLight"/>
              </a:rPr>
              <a:t>solareabio.com</a:t>
            </a:r>
            <a:endParaRPr sz="1400" b="0" i="0" u="none" strike="noStrike" cap="none">
              <a:solidFill>
                <a:srgbClr val="000000"/>
              </a:solidFill>
              <a:latin typeface="Montserrat Medium" pitchFamily="2" charset="77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FF12A-480B-264E-97A4-48DCA0979BC7}"/>
              </a:ext>
            </a:extLst>
          </p:cNvPr>
          <p:cNvSpPr txBox="1"/>
          <p:nvPr/>
        </p:nvSpPr>
        <p:spPr>
          <a:xfrm>
            <a:off x="11368787" y="6411164"/>
            <a:ext cx="370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6952C0-DC11-9043-A28F-F644855B377C}" type="slidenum">
              <a:rPr lang="en-US" sz="1100" b="0" i="0" smtClean="0">
                <a:solidFill>
                  <a:schemeClr val="bg2">
                    <a:lumMod val="75000"/>
                  </a:schemeClr>
                </a:solidFill>
                <a:latin typeface="Montserrat Medium" pitchFamily="2" charset="77"/>
              </a:rPr>
              <a:t>‹#›</a:t>
            </a:fld>
            <a:endParaRPr lang="en-US" sz="1100" b="0" i="0">
              <a:solidFill>
                <a:schemeClr val="bg2">
                  <a:lumMod val="75000"/>
                </a:schemeClr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936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76" r:id="rId2"/>
    <p:sldLayoutId id="2147483680" r:id="rId3"/>
    <p:sldLayoutId id="2147483679" r:id="rId4"/>
    <p:sldLayoutId id="2147483667" r:id="rId5"/>
    <p:sldLayoutId id="2147483677" r:id="rId6"/>
    <p:sldLayoutId id="2147483675" r:id="rId7"/>
    <p:sldLayoutId id="2147483674" r:id="rId8"/>
    <p:sldLayoutId id="2147483678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alpha val="1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0;p88">
            <a:extLst>
              <a:ext uri="{FF2B5EF4-FFF2-40B4-BE49-F238E27FC236}">
                <a16:creationId xmlns:a16="http://schemas.microsoft.com/office/drawing/2014/main" id="{92DB0EE2-4096-4046-9A0F-5DC5EF30FA72}"/>
              </a:ext>
            </a:extLst>
          </p:cNvPr>
          <p:cNvSpPr/>
          <p:nvPr/>
        </p:nvSpPr>
        <p:spPr>
          <a:xfrm>
            <a:off x="-15498" y="5458567"/>
            <a:ext cx="461149" cy="14115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Google Shape;281;p88">
            <a:extLst>
              <a:ext uri="{FF2B5EF4-FFF2-40B4-BE49-F238E27FC236}">
                <a16:creationId xmlns:a16="http://schemas.microsoft.com/office/drawing/2014/main" id="{3C21D8EB-FD41-B24D-84B7-854A3BB2DC69}"/>
              </a:ext>
            </a:extLst>
          </p:cNvPr>
          <p:cNvSpPr/>
          <p:nvPr/>
        </p:nvSpPr>
        <p:spPr>
          <a:xfrm rot="-5400000">
            <a:off x="-494589" y="6027726"/>
            <a:ext cx="1415277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err="1">
                <a:solidFill>
                  <a:schemeClr val="bg1"/>
                </a:solidFill>
                <a:latin typeface="Montserrat Medium" pitchFamily="2" charset="77"/>
                <a:ea typeface="Montserrat ExtraLight"/>
                <a:cs typeface="Montserrat ExtraLight"/>
                <a:sym typeface="Montserrat ExtraLight"/>
              </a:rPr>
              <a:t>solareabio.com</a:t>
            </a:r>
            <a:endParaRPr sz="1400" b="0" i="0" u="none" strike="noStrike" cap="none">
              <a:solidFill>
                <a:schemeClr val="bg1"/>
              </a:solidFill>
              <a:latin typeface="Montserrat Medium" pitchFamily="2" charset="77"/>
              <a:ea typeface="Arial"/>
              <a:cs typeface="Arial"/>
              <a:sym typeface="Arial"/>
            </a:endParaRPr>
          </a:p>
        </p:txBody>
      </p:sp>
      <p:pic>
        <p:nvPicPr>
          <p:cNvPr id="10" name="Google Shape;283;p88">
            <a:extLst>
              <a:ext uri="{FF2B5EF4-FFF2-40B4-BE49-F238E27FC236}">
                <a16:creationId xmlns:a16="http://schemas.microsoft.com/office/drawing/2014/main" id="{0FAEFB24-9767-C749-A95A-A6AA5D20779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07351" y="242664"/>
            <a:ext cx="1286069" cy="37604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86;p88">
            <a:extLst>
              <a:ext uri="{FF2B5EF4-FFF2-40B4-BE49-F238E27FC236}">
                <a16:creationId xmlns:a16="http://schemas.microsoft.com/office/drawing/2014/main" id="{5627BDD0-B843-3845-9F50-6EDA18F31ABD}"/>
              </a:ext>
            </a:extLst>
          </p:cNvPr>
          <p:cNvSpPr/>
          <p:nvPr/>
        </p:nvSpPr>
        <p:spPr>
          <a:xfrm>
            <a:off x="0" y="3288899"/>
            <a:ext cx="12192000" cy="358437"/>
          </a:xfrm>
          <a:prstGeom prst="rect">
            <a:avLst/>
          </a:prstGeom>
          <a:solidFill>
            <a:srgbClr val="F186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65EC02-1387-8046-9F87-B211B2A21E23}"/>
              </a:ext>
            </a:extLst>
          </p:cNvPr>
          <p:cNvSpPr txBox="1"/>
          <p:nvPr/>
        </p:nvSpPr>
        <p:spPr>
          <a:xfrm>
            <a:off x="11368787" y="6411164"/>
            <a:ext cx="370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6952C0-DC11-9043-A28F-F644855B377C}" type="slidenum">
              <a:rPr lang="en-US" sz="1100" b="0" i="0" smtClean="0">
                <a:solidFill>
                  <a:schemeClr val="bg2">
                    <a:lumMod val="75000"/>
                  </a:schemeClr>
                </a:solidFill>
                <a:latin typeface="Montserrat Medium" pitchFamily="2" charset="77"/>
              </a:rPr>
              <a:t>‹#›</a:t>
            </a:fld>
            <a:endParaRPr lang="en-US" sz="1100" b="0" i="0">
              <a:solidFill>
                <a:schemeClr val="bg2">
                  <a:lumMod val="75000"/>
                </a:schemeClr>
              </a:solidFill>
              <a:latin typeface="Montserrat Medium" pitchFamily="2" charset="77"/>
            </a:endParaRPr>
          </a:p>
        </p:txBody>
      </p:sp>
      <p:sp>
        <p:nvSpPr>
          <p:cNvPr id="9" name="Google Shape;20;p50">
            <a:extLst>
              <a:ext uri="{FF2B5EF4-FFF2-40B4-BE49-F238E27FC236}">
                <a16:creationId xmlns:a16="http://schemas.microsoft.com/office/drawing/2014/main" id="{DEDFFA00-E32F-4145-857D-91AAAB0811D3}"/>
              </a:ext>
            </a:extLst>
          </p:cNvPr>
          <p:cNvSpPr txBox="1">
            <a:spLocks/>
          </p:cNvSpPr>
          <p:nvPr/>
        </p:nvSpPr>
        <p:spPr>
          <a:xfrm>
            <a:off x="351529" y="2472966"/>
            <a:ext cx="9847622" cy="784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kern="1200">
                <a:solidFill>
                  <a:srgbClr val="44546A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z="3600"/>
              <a:t>Montserrat Extra Bold 36pt</a:t>
            </a:r>
          </a:p>
        </p:txBody>
      </p:sp>
    </p:spTree>
    <p:extLst>
      <p:ext uri="{BB962C8B-B14F-4D97-AF65-F5344CB8AC3E}">
        <p14:creationId xmlns:p14="http://schemas.microsoft.com/office/powerpoint/2010/main" val="323229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66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80C34A-5204-8341-9FB3-DDE391F7A1BC}"/>
              </a:ext>
            </a:extLst>
          </p:cNvPr>
          <p:cNvSpPr txBox="1"/>
          <p:nvPr/>
        </p:nvSpPr>
        <p:spPr>
          <a:xfrm>
            <a:off x="11368787" y="6411164"/>
            <a:ext cx="370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6952C0-DC11-9043-A28F-F644855B377C}" type="slidenum">
              <a:rPr lang="en-US" sz="1100" b="0" i="0" smtClean="0">
                <a:solidFill>
                  <a:schemeClr val="bg2">
                    <a:lumMod val="75000"/>
                  </a:schemeClr>
                </a:solidFill>
                <a:latin typeface="Montserrat Medium" pitchFamily="2" charset="77"/>
              </a:rPr>
              <a:t>‹#›</a:t>
            </a:fld>
            <a:endParaRPr lang="en-US" sz="1100" b="0" i="0">
              <a:solidFill>
                <a:schemeClr val="bg2">
                  <a:lumMod val="75000"/>
                </a:schemeClr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2015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59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6;p52">
            <a:extLst>
              <a:ext uri="{FF2B5EF4-FFF2-40B4-BE49-F238E27FC236}">
                <a16:creationId xmlns:a16="http://schemas.microsoft.com/office/drawing/2014/main" id="{DF670DEC-2D11-CB4A-A1AE-AB1579A88C3A}"/>
              </a:ext>
            </a:extLst>
          </p:cNvPr>
          <p:cNvSpPr txBox="1"/>
          <p:nvPr/>
        </p:nvSpPr>
        <p:spPr>
          <a:xfrm>
            <a:off x="3602995" y="3701040"/>
            <a:ext cx="5187044" cy="458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INSPIRED BY NATURE, POWERED BY SCIENCE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77;p52" descr="Logo&#10;&#10;Description automatically generated with medium confidence">
            <a:extLst>
              <a:ext uri="{FF2B5EF4-FFF2-40B4-BE49-F238E27FC236}">
                <a16:creationId xmlns:a16="http://schemas.microsoft.com/office/drawing/2014/main" id="{3A83F5AA-A3F1-D74A-AD8D-D204F528310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7792" y="1860224"/>
            <a:ext cx="6695769" cy="195558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4;p52">
            <a:extLst>
              <a:ext uri="{FF2B5EF4-FFF2-40B4-BE49-F238E27FC236}">
                <a16:creationId xmlns:a16="http://schemas.microsoft.com/office/drawing/2014/main" id="{EB0D7FE7-53F3-4F4F-8584-730AE50D2A76}"/>
              </a:ext>
            </a:extLst>
          </p:cNvPr>
          <p:cNvSpPr/>
          <p:nvPr/>
        </p:nvSpPr>
        <p:spPr>
          <a:xfrm>
            <a:off x="-1336789" y="4797694"/>
            <a:ext cx="4235215" cy="3581400"/>
          </a:xfrm>
          <a:prstGeom prst="ellipse">
            <a:avLst/>
          </a:prstGeom>
          <a:noFill/>
          <a:ln w="25400" cap="flat" cmpd="sng">
            <a:solidFill>
              <a:srgbClr val="3C9E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5;p52">
            <a:extLst>
              <a:ext uri="{FF2B5EF4-FFF2-40B4-BE49-F238E27FC236}">
                <a16:creationId xmlns:a16="http://schemas.microsoft.com/office/drawing/2014/main" id="{2AEC7B06-8635-EA4B-961C-372F26CB7E78}"/>
              </a:ext>
            </a:extLst>
          </p:cNvPr>
          <p:cNvSpPr/>
          <p:nvPr/>
        </p:nvSpPr>
        <p:spPr>
          <a:xfrm rot="1637576">
            <a:off x="8985959" y="-1279936"/>
            <a:ext cx="6201927" cy="4930140"/>
          </a:xfrm>
          <a:prstGeom prst="ellipse">
            <a:avLst/>
          </a:prstGeom>
          <a:noFill/>
          <a:ln w="25400" cap="flat" cmpd="sng">
            <a:solidFill>
              <a:srgbClr val="51A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511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21/acscatal.1c05131" TargetMode="External"/><Relationship Id="rId2" Type="http://schemas.openxmlformats.org/officeDocument/2006/relationships/hyperlink" Target="https://doi.org/10.3390/molecules26113166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9A2F-6CB4-4877-BDE5-1210AB0C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2715" y="5520883"/>
            <a:ext cx="4180730" cy="374592"/>
          </a:xfrm>
        </p:spPr>
        <p:txBody>
          <a:bodyPr>
            <a:noAutofit/>
          </a:bodyPr>
          <a:lstStyle/>
          <a:p>
            <a:r>
              <a:rPr lang="en-US" sz="1400" b="0"/>
              <a:t>Biosynthetic Gene 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3984052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0827-3040-3947-BD07-139E717E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BGC’s identified by class contd.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D265C09-8194-E64F-A556-8E39B29C7D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6232138"/>
              </p:ext>
            </p:extLst>
          </p:nvPr>
        </p:nvGraphicFramePr>
        <p:xfrm>
          <a:off x="128081" y="973396"/>
          <a:ext cx="6741951" cy="4368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191D5D7-CE63-854E-AE70-317CDEC42E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2113265"/>
              </p:ext>
            </p:extLst>
          </p:nvPr>
        </p:nvGraphicFramePr>
        <p:xfrm>
          <a:off x="6661530" y="1020360"/>
          <a:ext cx="5402389" cy="4368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7AC9045-32A8-E14C-88E2-5584513EB2F4}"/>
              </a:ext>
            </a:extLst>
          </p:cNvPr>
          <p:cNvSpPr txBox="1"/>
          <p:nvPr/>
        </p:nvSpPr>
        <p:spPr>
          <a:xfrm>
            <a:off x="2991748" y="5204318"/>
            <a:ext cx="108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SBI04255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F64750-1699-6348-A629-B8B389020F5A}"/>
              </a:ext>
            </a:extLst>
          </p:cNvPr>
          <p:cNvSpPr txBox="1"/>
          <p:nvPr/>
        </p:nvSpPr>
        <p:spPr>
          <a:xfrm>
            <a:off x="8846587" y="5204318"/>
            <a:ext cx="124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SBS02335</a:t>
            </a:r>
          </a:p>
        </p:txBody>
      </p:sp>
    </p:spTree>
    <p:extLst>
      <p:ext uri="{BB962C8B-B14F-4D97-AF65-F5344CB8AC3E}">
        <p14:creationId xmlns:p14="http://schemas.microsoft.com/office/powerpoint/2010/main" val="2687629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0A9F-E7B7-EE46-B108-229E2632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BGC’s identified by class contd.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01AA26A-6500-6B47-B43F-E22B81E1F0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7092232"/>
              </p:ext>
            </p:extLst>
          </p:nvPr>
        </p:nvGraphicFramePr>
        <p:xfrm>
          <a:off x="462" y="1210235"/>
          <a:ext cx="5606255" cy="3539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EC21DFA-FC80-5C4B-B4A2-DE832B5F47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6073095"/>
              </p:ext>
            </p:extLst>
          </p:nvPr>
        </p:nvGraphicFramePr>
        <p:xfrm>
          <a:off x="5458516" y="1006428"/>
          <a:ext cx="6733484" cy="3743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0062D69-56F2-C242-9AE5-534500361CE9}"/>
              </a:ext>
            </a:extLst>
          </p:cNvPr>
          <p:cNvSpPr txBox="1"/>
          <p:nvPr/>
        </p:nvSpPr>
        <p:spPr>
          <a:xfrm>
            <a:off x="2342114" y="4712187"/>
            <a:ext cx="117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SBI04254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FC0DC-DE1B-E34B-BBAA-E449AD5FB181}"/>
              </a:ext>
            </a:extLst>
          </p:cNvPr>
          <p:cNvSpPr txBox="1"/>
          <p:nvPr/>
        </p:nvSpPr>
        <p:spPr>
          <a:xfrm>
            <a:off x="8333874" y="4712187"/>
            <a:ext cx="113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SBI04913</a:t>
            </a:r>
          </a:p>
        </p:txBody>
      </p:sp>
    </p:spTree>
    <p:extLst>
      <p:ext uri="{BB962C8B-B14F-4D97-AF65-F5344CB8AC3E}">
        <p14:creationId xmlns:p14="http://schemas.microsoft.com/office/powerpoint/2010/main" val="221862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71F8D-D008-E360-7996-2D89AE69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 from Bacterial findings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76E5F-B5B0-BDF0-47EA-04F3A6A491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/>
          <a:lstStyle/>
          <a:p>
            <a:r>
              <a:rPr lang="en-US" dirty="0">
                <a:latin typeface="Montserrat Medium"/>
              </a:rPr>
              <a:t>All bacterial strains tested possess BGC's </a:t>
            </a:r>
          </a:p>
          <a:p>
            <a:r>
              <a:rPr lang="en-US" dirty="0">
                <a:latin typeface="Montserrat Medium"/>
              </a:rPr>
              <a:t>We found that SBI04877 possessed the most clusters at 75 and SBS02335 possessed the least at 5 (across all tools) </a:t>
            </a:r>
          </a:p>
          <a:p>
            <a:r>
              <a:rPr lang="en-US" dirty="0">
                <a:latin typeface="Montserrat Medium"/>
              </a:rPr>
              <a:t>The below table shows the results of the most abundant classes identified per strain 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FD1E8C-0068-5995-2145-3888541C5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809811"/>
              </p:ext>
            </p:extLst>
          </p:nvPr>
        </p:nvGraphicFramePr>
        <p:xfrm>
          <a:off x="1767416" y="2973917"/>
          <a:ext cx="8168637" cy="3606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79">
                  <a:extLst>
                    <a:ext uri="{9D8B030D-6E8A-4147-A177-3AD203B41FA5}">
                      <a16:colId xmlns:a16="http://schemas.microsoft.com/office/drawing/2014/main" val="2308401608"/>
                    </a:ext>
                  </a:extLst>
                </a:gridCol>
                <a:gridCol w="2722879">
                  <a:extLst>
                    <a:ext uri="{9D8B030D-6E8A-4147-A177-3AD203B41FA5}">
                      <a16:colId xmlns:a16="http://schemas.microsoft.com/office/drawing/2014/main" val="3296259837"/>
                    </a:ext>
                  </a:extLst>
                </a:gridCol>
                <a:gridCol w="2722879">
                  <a:extLst>
                    <a:ext uri="{9D8B030D-6E8A-4147-A177-3AD203B41FA5}">
                      <a16:colId xmlns:a16="http://schemas.microsoft.com/office/drawing/2014/main" val="3815641297"/>
                    </a:ext>
                  </a:extLst>
                </a:gridCol>
              </a:tblGrid>
              <a:tr h="391583">
                <a:tc>
                  <a:txBody>
                    <a:bodyPr/>
                    <a:lstStyle/>
                    <a:p>
                      <a:r>
                        <a:rPr lang="en-US"/>
                        <a:t>SBI ID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Category/Class with the most BGC's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Amount of BGC's in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263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SBI04877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NRPS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32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SBI04259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94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SBI04916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Ripp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47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SBI04260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Ripp/</a:t>
                      </a:r>
                      <a:r>
                        <a:rPr lang="en-US" err="1"/>
                        <a:t>Plantaracin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99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SBI04255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Polyketide/saccharide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27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SBS02335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27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SBI04254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Ripp/Polyketide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10022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SBI04913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Ripp/Polyketide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101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076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75268-0AE5-AC46-B99A-B0486456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Fungal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C8CC7-48E9-A24D-839F-F397642634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4807" y="1631856"/>
            <a:ext cx="9847622" cy="1750484"/>
          </a:xfrm>
        </p:spPr>
        <p:txBody>
          <a:bodyPr/>
          <a:lstStyle/>
          <a:p>
            <a:r>
              <a:rPr lang="en-US"/>
              <a:t>The same analysis was conducted on the following 8 fungal samples: SBI04263, SBI00303, SBI00817, SBI03199, SBI00540, SBI04927, SBI00274, SBI00272</a:t>
            </a:r>
          </a:p>
          <a:p>
            <a:r>
              <a:rPr lang="en-US"/>
              <a:t>The only difference is the BAGEL cluster finding tool does not work in fungal genomes, thus, only </a:t>
            </a:r>
            <a:r>
              <a:rPr lang="en-US" err="1"/>
              <a:t>antismash</a:t>
            </a:r>
            <a:r>
              <a:rPr lang="en-US"/>
              <a:t> and </a:t>
            </a:r>
            <a:r>
              <a:rPr lang="en-US" err="1"/>
              <a:t>deepbgc</a:t>
            </a:r>
            <a:r>
              <a:rPr lang="en-US"/>
              <a:t> were run </a:t>
            </a:r>
          </a:p>
        </p:txBody>
      </p:sp>
    </p:spTree>
    <p:extLst>
      <p:ext uri="{BB962C8B-B14F-4D97-AF65-F5344CB8AC3E}">
        <p14:creationId xmlns:p14="http://schemas.microsoft.com/office/powerpoint/2010/main" val="728142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63AC7-60E6-8E49-B5F9-0544E93C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Total number of BGC’s identified per strain - antismash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2EF695-FD6F-784F-AB52-CFE8CE676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026374"/>
              </p:ext>
            </p:extLst>
          </p:nvPr>
        </p:nvGraphicFramePr>
        <p:xfrm>
          <a:off x="2032000" y="1945640"/>
          <a:ext cx="8128000" cy="3708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2173452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3408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SBI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BGC’s Identified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59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SBI04263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147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SBI00303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02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SBI00817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7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SBI03199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79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SBI00540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63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SBI04927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77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SBI00274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601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SBI00272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19634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Aspergillus </a:t>
                      </a:r>
                      <a:r>
                        <a:rPr lang="en-US" err="1"/>
                        <a:t>Nidulans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7489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635685-1510-1048-B980-DCAA73199D0B}"/>
              </a:ext>
            </a:extLst>
          </p:cNvPr>
          <p:cNvSpPr txBox="1"/>
          <p:nvPr/>
        </p:nvSpPr>
        <p:spPr>
          <a:xfrm>
            <a:off x="2010832" y="5716597"/>
            <a:ext cx="534316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B71F4F-D396-37AF-FC68-63AC523A55F2}"/>
              </a:ext>
            </a:extLst>
          </p:cNvPr>
          <p:cNvSpPr txBox="1"/>
          <p:nvPr/>
        </p:nvSpPr>
        <p:spPr>
          <a:xfrm>
            <a:off x="1079500" y="963083"/>
            <a:ext cx="90064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Note – Aspergillus </a:t>
            </a:r>
            <a:r>
              <a:rPr lang="en-US" err="1">
                <a:cs typeface="Calibri"/>
              </a:rPr>
              <a:t>Nidulans</a:t>
            </a:r>
            <a:r>
              <a:rPr lang="en-US">
                <a:cs typeface="Calibri"/>
              </a:rPr>
              <a:t> is a positive control – Ensures </a:t>
            </a:r>
            <a:r>
              <a:rPr lang="en-US" err="1">
                <a:cs typeface="Calibri"/>
              </a:rPr>
              <a:t>antismash</a:t>
            </a:r>
            <a:r>
              <a:rPr lang="en-US">
                <a:cs typeface="Calibri"/>
              </a:rPr>
              <a:t> is working properly to mine clusters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02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8C008-1EC4-D64A-8288-E04C12A6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BGC's Identified by Class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532803-62DF-D848-A685-A34607123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113795"/>
              </p:ext>
            </p:extLst>
          </p:nvPr>
        </p:nvGraphicFramePr>
        <p:xfrm>
          <a:off x="1137624" y="755152"/>
          <a:ext cx="9599880" cy="5872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980">
                  <a:extLst>
                    <a:ext uri="{9D8B030D-6E8A-4147-A177-3AD203B41FA5}">
                      <a16:colId xmlns:a16="http://schemas.microsoft.com/office/drawing/2014/main" val="1871198761"/>
                    </a:ext>
                  </a:extLst>
                </a:gridCol>
                <a:gridCol w="1599980">
                  <a:extLst>
                    <a:ext uri="{9D8B030D-6E8A-4147-A177-3AD203B41FA5}">
                      <a16:colId xmlns:a16="http://schemas.microsoft.com/office/drawing/2014/main" val="4088824297"/>
                    </a:ext>
                  </a:extLst>
                </a:gridCol>
                <a:gridCol w="1599980">
                  <a:extLst>
                    <a:ext uri="{9D8B030D-6E8A-4147-A177-3AD203B41FA5}">
                      <a16:colId xmlns:a16="http://schemas.microsoft.com/office/drawing/2014/main" val="865877865"/>
                    </a:ext>
                  </a:extLst>
                </a:gridCol>
                <a:gridCol w="1599980">
                  <a:extLst>
                    <a:ext uri="{9D8B030D-6E8A-4147-A177-3AD203B41FA5}">
                      <a16:colId xmlns:a16="http://schemas.microsoft.com/office/drawing/2014/main" val="100765549"/>
                    </a:ext>
                  </a:extLst>
                </a:gridCol>
                <a:gridCol w="1599980">
                  <a:extLst>
                    <a:ext uri="{9D8B030D-6E8A-4147-A177-3AD203B41FA5}">
                      <a16:colId xmlns:a16="http://schemas.microsoft.com/office/drawing/2014/main" val="4059024047"/>
                    </a:ext>
                  </a:extLst>
                </a:gridCol>
                <a:gridCol w="1599980">
                  <a:extLst>
                    <a:ext uri="{9D8B030D-6E8A-4147-A177-3AD203B41FA5}">
                      <a16:colId xmlns:a16="http://schemas.microsoft.com/office/drawing/2014/main" val="3079749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SBI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In Vitro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NRPS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Terpene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303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SBI04263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Pichia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kudriavzevii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872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SBI00303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Meyerozyma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caribbica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88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SBI00817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Pichia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membranifaciens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EPS, Indole, IL-10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271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SBI03199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Candida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railensis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EPS, Indole, Mucin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532031"/>
                  </a:ext>
                </a:extLst>
              </a:tr>
              <a:tr h="3704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SBI04927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Yarrowia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lipolytica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EPS, Indole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862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SBI00274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Leucosporidium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scottii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EPS, Indole, Adhesion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2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SBI00272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Hansenias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occidentalis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EPS, Adhesion, Acetate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7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SBI00540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Hanseniaspora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uvarum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EPS, Adhesion, Acetate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97773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Positive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Aspergillus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Nidulans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60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731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8473-74E9-D82E-6887-AFE2814B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 from fungal findings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067E5-B5A3-C74A-1132-19F3607829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/>
          <a:lstStyle/>
          <a:p>
            <a:r>
              <a:rPr lang="en-US" err="1">
                <a:latin typeface="Montserrat Medium"/>
              </a:rPr>
              <a:t>Antismash</a:t>
            </a:r>
            <a:r>
              <a:rPr lang="en-US">
                <a:latin typeface="Montserrat Medium"/>
              </a:rPr>
              <a:t> did not identify BGC's in every fungal strain – SBI00540 lacked BGC's all together</a:t>
            </a:r>
          </a:p>
          <a:p>
            <a:r>
              <a:rPr lang="en-US">
                <a:latin typeface="Montserrat Medium"/>
              </a:rPr>
              <a:t>We identified the highest number of BGC's in SBI00274 – in this fungal strain, </a:t>
            </a:r>
            <a:r>
              <a:rPr lang="en-US" err="1">
                <a:latin typeface="Montserrat Medium"/>
              </a:rPr>
              <a:t>antismash</a:t>
            </a:r>
            <a:r>
              <a:rPr lang="en-US">
                <a:latin typeface="Montserrat Medium"/>
              </a:rPr>
              <a:t> identified 5 cluster regions </a:t>
            </a:r>
          </a:p>
          <a:p>
            <a:r>
              <a:rPr lang="en-US">
                <a:latin typeface="Montserrat Medium"/>
              </a:rPr>
              <a:t>Overall, the fungal strains did not possess nearly as many cluster regions as we expected 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A235E5B-493B-3BD4-9AEB-6CD478AE7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063661"/>
              </p:ext>
            </p:extLst>
          </p:nvPr>
        </p:nvGraphicFramePr>
        <p:xfrm>
          <a:off x="1694180" y="3135376"/>
          <a:ext cx="8168640" cy="3606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3882361079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4133098256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3304191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SBI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Category/Class with the most BGC's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Amount of BGC's in class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7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SBI04263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NRPS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71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SBI00303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Terpene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275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SBI00817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85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SBI03199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NRPS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127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SBI04927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NRPS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65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SBI00274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NRPS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77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SBI00272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NRPS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5020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Positive control (Asp.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Nid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NRPS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95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053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D76F9-AE8D-0349-AF09-992CCD69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Takeaways from the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62B4C-A8BD-1B4B-9C8B-EC91FF70C1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Montserrat Medium"/>
              </a:rPr>
              <a:t>On a per tool basis, more BGC's were identified for the bacterial strains than for the fungal strains </a:t>
            </a:r>
          </a:p>
          <a:p>
            <a:r>
              <a:rPr lang="en-US">
                <a:latin typeface="Montserrat Medium"/>
              </a:rPr>
              <a:t>We also saw a greater diversity of product classes for the bacterial strains as compared to the fungal strains</a:t>
            </a:r>
          </a:p>
          <a:p>
            <a:r>
              <a:rPr lang="en-US">
                <a:latin typeface="Montserrat Medium"/>
              </a:rPr>
              <a:t>Note that </a:t>
            </a:r>
            <a:r>
              <a:rPr lang="en-US" err="1">
                <a:latin typeface="Montserrat Medium"/>
              </a:rPr>
              <a:t>deepbgc</a:t>
            </a:r>
            <a:r>
              <a:rPr lang="en-US">
                <a:latin typeface="Montserrat Medium"/>
              </a:rPr>
              <a:t> results were incomplete for fungal analysis and thus negated </a:t>
            </a:r>
            <a:endParaRPr lang="en-US"/>
          </a:p>
          <a:p>
            <a:r>
              <a:rPr lang="en-US">
                <a:latin typeface="Montserrat Medium"/>
              </a:rPr>
              <a:t>We hypothesize that this might be because </a:t>
            </a:r>
            <a:r>
              <a:rPr lang="en-US" err="1">
                <a:latin typeface="Montserrat Medium"/>
              </a:rPr>
              <a:t>deepbgc</a:t>
            </a:r>
            <a:r>
              <a:rPr lang="en-US">
                <a:latin typeface="Montserrat Medium"/>
              </a:rPr>
              <a:t> isn't optimized for BGC mining in fungal genomes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22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C4F9C-B827-E087-3BF8-8A9D431A5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 of the 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7EF6F-F73B-B15D-0537-D0423483BA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4807" y="1631856"/>
            <a:ext cx="9847622" cy="2100255"/>
          </a:xfrm>
        </p:spPr>
        <p:txBody>
          <a:bodyPr lIns="91440" tIns="45720" rIns="91440" bIns="45720" anchor="t"/>
          <a:lstStyle/>
          <a:p>
            <a:r>
              <a:rPr lang="en-US" dirty="0">
                <a:latin typeface="Montserrat Medium"/>
              </a:rPr>
              <a:t>The pipeline has been run on high priority strains and strains of particular interest </a:t>
            </a:r>
            <a:endParaRPr lang="en-US" dirty="0"/>
          </a:p>
          <a:p>
            <a:r>
              <a:rPr lang="en-US" dirty="0">
                <a:latin typeface="Montserrat Medium"/>
              </a:rPr>
              <a:t>Main issue as of right now: optimization – one of the tools the pipeline uses is very slow – currently working to optimize the pipeline for large sample sets </a:t>
            </a:r>
          </a:p>
          <a:p>
            <a:r>
              <a:rPr lang="en-US" dirty="0">
                <a:latin typeface="Montserrat Medium"/>
              </a:rPr>
              <a:t>Goal is to run the pipeline on all HQ bacterial SBIs as well as fungal SBIs present in the </a:t>
            </a:r>
            <a:r>
              <a:rPr lang="en-US" dirty="0" err="1">
                <a:latin typeface="Montserrat Medium"/>
              </a:rPr>
              <a:t>SolareaBio</a:t>
            </a:r>
            <a:r>
              <a:rPr lang="en-US" dirty="0">
                <a:latin typeface="Montserrat Medium"/>
              </a:rPr>
              <a:t> database (both bacterial and fungal) </a:t>
            </a:r>
          </a:p>
          <a:p>
            <a:r>
              <a:rPr lang="en-US" dirty="0">
                <a:latin typeface="Montserrat Medium"/>
              </a:rPr>
              <a:t>As of last Friday, the pipeline has been run on all fungal strains in nanopore genome stats – will check out the output today </a:t>
            </a:r>
            <a:endParaRPr lang="en-US" dirty="0"/>
          </a:p>
          <a:p>
            <a:r>
              <a:rPr lang="en-US" dirty="0">
                <a:latin typeface="Montserrat Medium"/>
              </a:rPr>
              <a:t>looking to have the pipeline running on multi bacterial samples by the end of this week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709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06DBE-CA4F-FA88-4958-50FCC327C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Article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1E112-1109-8893-0F4A-4D6F877089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Montserrat Medium"/>
              </a:rPr>
              <a:t>Petrou, A., </a:t>
            </a:r>
            <a:r>
              <a:rPr lang="en-US" err="1">
                <a:latin typeface="Montserrat Medium"/>
              </a:rPr>
              <a:t>Fesatidou</a:t>
            </a:r>
            <a:r>
              <a:rPr lang="en-US">
                <a:latin typeface="Montserrat Medium"/>
              </a:rPr>
              <a:t>, M., &amp; </a:t>
            </a:r>
            <a:r>
              <a:rPr lang="en-US" err="1">
                <a:latin typeface="Montserrat Medium"/>
              </a:rPr>
              <a:t>Geronikaki</a:t>
            </a:r>
            <a:r>
              <a:rPr lang="en-US">
                <a:latin typeface="Montserrat Medium"/>
              </a:rPr>
              <a:t>, A. (2021). Thiazole Ring-A Biologically Active Scaffold. </a:t>
            </a:r>
            <a:r>
              <a:rPr lang="en-US" i="1">
                <a:latin typeface="Montserrat Medium"/>
              </a:rPr>
              <a:t>Molecules (Basel, Switzerland)</a:t>
            </a:r>
            <a:r>
              <a:rPr lang="en-US">
                <a:latin typeface="Montserrat Medium"/>
              </a:rPr>
              <a:t>, </a:t>
            </a:r>
            <a:r>
              <a:rPr lang="en-US" i="1">
                <a:latin typeface="Montserrat Medium"/>
              </a:rPr>
              <a:t>26</a:t>
            </a:r>
            <a:r>
              <a:rPr lang="en-US">
                <a:latin typeface="Montserrat Medium"/>
              </a:rPr>
              <a:t>(11), 3166. </a:t>
            </a:r>
            <a:r>
              <a:rPr lang="en-US">
                <a:latin typeface="Montserrat Medium"/>
                <a:hlinkClick r:id="rId2"/>
              </a:rPr>
              <a:t>https://doi.org/10.3390/molecules26113166</a:t>
            </a:r>
            <a:endParaRPr lang="en-US"/>
          </a:p>
          <a:p>
            <a:r>
              <a:rPr lang="en-US">
                <a:latin typeface="Montserrat Medium"/>
              </a:rPr>
              <a:t>Shen, Q., Zhou, H., Dai, </a:t>
            </a:r>
            <a:r>
              <a:rPr lang="en-US" err="1">
                <a:latin typeface="Montserrat Medium"/>
              </a:rPr>
              <a:t>Guanghzi</a:t>
            </a:r>
            <a:r>
              <a:rPr lang="en-US">
                <a:latin typeface="Montserrat Medium"/>
              </a:rPr>
              <a:t>., Zhong, G., Huo, L., Li, A., Liu, Y., Yang, M., </a:t>
            </a:r>
            <a:r>
              <a:rPr lang="en-US" err="1">
                <a:latin typeface="Montserrat Medium"/>
              </a:rPr>
              <a:t>Ravinchandran</a:t>
            </a:r>
            <a:r>
              <a:rPr lang="en-US">
                <a:latin typeface="Montserrat Medium"/>
              </a:rPr>
              <a:t>, V., Zheng, Z., Ya-Jie, T., Jiao, N., Zhang, Y., Bian, X. (2022). Characterization of a Cryptic NRPS Gene Cluster in Bacillus </a:t>
            </a:r>
            <a:r>
              <a:rPr lang="en-US" err="1">
                <a:latin typeface="Montserrat Medium"/>
              </a:rPr>
              <a:t>velezensis</a:t>
            </a:r>
            <a:r>
              <a:rPr lang="en-US">
                <a:latin typeface="Montserrat Medium"/>
              </a:rPr>
              <a:t> FZB42 Reveals a Discrete Oxidase Involved in </a:t>
            </a:r>
            <a:r>
              <a:rPr lang="en-US" err="1">
                <a:latin typeface="Montserrat Medium"/>
              </a:rPr>
              <a:t>Multithiazole</a:t>
            </a:r>
            <a:r>
              <a:rPr lang="en-US">
                <a:latin typeface="Montserrat Medium"/>
              </a:rPr>
              <a:t> Biosynthesis. </a:t>
            </a:r>
            <a:r>
              <a:rPr lang="en-US" i="1">
                <a:latin typeface="Montserrat Medium"/>
              </a:rPr>
              <a:t>American Chemical Society, 12(6), 3371-3381. </a:t>
            </a:r>
            <a:r>
              <a:rPr lang="en-US">
                <a:latin typeface="Montserrat Medium"/>
                <a:hlinkClick r:id="rId3"/>
              </a:rPr>
              <a:t>https://doi.org/10.1021/acscatal.1c05131</a:t>
            </a:r>
          </a:p>
          <a:p>
            <a:r>
              <a:rPr lang="en-US" err="1">
                <a:latin typeface="Montserrat Medium"/>
              </a:rPr>
              <a:t>Tratrat</a:t>
            </a:r>
            <a:r>
              <a:rPr lang="en-US">
                <a:latin typeface="Montserrat Medium"/>
              </a:rPr>
              <a:t>, C., Haroun, M., Tsolaki, E., Petrou, A., Gavalas, A., &amp; </a:t>
            </a:r>
            <a:r>
              <a:rPr lang="en-US" err="1">
                <a:latin typeface="Montserrat Medium"/>
              </a:rPr>
              <a:t>Geronikaki</a:t>
            </a:r>
            <a:r>
              <a:rPr lang="en-US">
                <a:latin typeface="Montserrat Medium"/>
              </a:rPr>
              <a:t>, A. (2021). Thiazole-based Chalcone Derivatives as Potential Anti-inflammatory Agents: Biological Evaluation and Molecular Modelling. </a:t>
            </a:r>
            <a:r>
              <a:rPr lang="en-US" i="1">
                <a:latin typeface="Montserrat Medium"/>
              </a:rPr>
              <a:t>Current topics in medicinal chemistry</a:t>
            </a:r>
            <a:r>
              <a:rPr lang="en-US">
                <a:latin typeface="Montserrat Medium"/>
              </a:rPr>
              <a:t>, </a:t>
            </a:r>
            <a:r>
              <a:rPr lang="en-US" i="1">
                <a:latin typeface="Montserrat Medium"/>
              </a:rPr>
              <a:t>21</a:t>
            </a:r>
            <a:r>
              <a:rPr lang="en-US">
                <a:latin typeface="Montserrat Medium"/>
              </a:rPr>
              <a:t>(4), 257–268. https://doi.org/10.2174/1568026621999201214232458</a:t>
            </a:r>
          </a:p>
        </p:txBody>
      </p:sp>
    </p:spTree>
    <p:extLst>
      <p:ext uri="{BB962C8B-B14F-4D97-AF65-F5344CB8AC3E}">
        <p14:creationId xmlns:p14="http://schemas.microsoft.com/office/powerpoint/2010/main" val="46633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D80CB9-3809-1C8F-58D5-11AF9447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 of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AAB071-8D88-594A-AD7F-0E30412439ED}"/>
              </a:ext>
            </a:extLst>
          </p:cNvPr>
          <p:cNvSpPr txBox="1"/>
          <p:nvPr/>
        </p:nvSpPr>
        <p:spPr>
          <a:xfrm>
            <a:off x="493295" y="938463"/>
            <a:ext cx="11249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Perform Biosynthetic Gene Clustering Analysis on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the 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set of SBI sample strains used for </a:t>
            </a:r>
            <a:r>
              <a:rPr lang="en-US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NemaLife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 CIA Studies</a:t>
            </a: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Identify the number of BGC's present in these strains using BGC mining tools such as </a:t>
            </a:r>
            <a:r>
              <a:rPr lang="en-US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antismash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lang="en-US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deeptools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deepbgc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and BAGEL</a:t>
            </a: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Determine diversity of BGC origin by Identifying the number of BGC’s by product class for each strain</a:t>
            </a:r>
            <a:endParaRPr lang="en-US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86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0E59-3F84-CEF4-5796-D7BC670B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B807B-7732-5100-5719-969FC2FDCC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rgbClr val="44546A"/>
                </a:solidFill>
                <a:effectLst/>
                <a:latin typeface="Montserrat Medium" pitchFamily="2" charset="77"/>
              </a:rPr>
              <a:t>Ran samples through Biosynthetic Gene Clustering pipeline which utilizes three BGC mining tools: </a:t>
            </a:r>
            <a:r>
              <a:rPr lang="en-US" b="0" i="0" u="none" strike="noStrike" err="1">
                <a:solidFill>
                  <a:srgbClr val="44546A"/>
                </a:solidFill>
                <a:effectLst/>
                <a:latin typeface="Montserrat Medium" pitchFamily="2" charset="77"/>
              </a:rPr>
              <a:t>antismash</a:t>
            </a:r>
            <a:r>
              <a:rPr lang="en-US" b="0" i="0" u="none" strike="noStrike">
                <a:solidFill>
                  <a:srgbClr val="44546A"/>
                </a:solidFill>
                <a:effectLst/>
                <a:latin typeface="Montserrat Medium" pitchFamily="2" charset="77"/>
              </a:rPr>
              <a:t>, </a:t>
            </a:r>
            <a:r>
              <a:rPr lang="en-US" b="0" i="0" u="none" strike="noStrike" err="1">
                <a:solidFill>
                  <a:srgbClr val="44546A"/>
                </a:solidFill>
                <a:effectLst/>
                <a:latin typeface="Montserrat Medium" pitchFamily="2" charset="77"/>
              </a:rPr>
              <a:t>Deepbgc</a:t>
            </a:r>
            <a:r>
              <a:rPr lang="en-US" b="0" i="0" u="none" strike="noStrike">
                <a:solidFill>
                  <a:srgbClr val="44546A"/>
                </a:solidFill>
                <a:effectLst/>
                <a:latin typeface="Montserrat Medium" pitchFamily="2" charset="77"/>
              </a:rPr>
              <a:t>, and BAGEL</a:t>
            </a:r>
            <a:r>
              <a:rPr lang="en-US" b="0" i="0">
                <a:solidFill>
                  <a:srgbClr val="000000"/>
                </a:solidFill>
                <a:effectLst/>
                <a:latin typeface="Montserrat Medium" pitchFamily="2" charset="77"/>
              </a:rPr>
              <a:t>​</a:t>
            </a:r>
            <a:endParaRPr lang="en-US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rgbClr val="44546A"/>
                </a:solidFill>
                <a:effectLst/>
                <a:latin typeface="Montserrat Medium" pitchFamily="2" charset="77"/>
              </a:rPr>
              <a:t>Filtered the results files from these tools through a python program and created a conjoined output with pertinent BGC data from each sample</a:t>
            </a:r>
            <a:r>
              <a:rPr lang="en-US" b="0" i="0">
                <a:solidFill>
                  <a:srgbClr val="000000"/>
                </a:solidFill>
                <a:effectLst/>
                <a:latin typeface="Montserrat Medium" pitchFamily="2" charset="77"/>
              </a:rPr>
              <a:t>​</a:t>
            </a:r>
            <a:endParaRPr lang="en-US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rgbClr val="44546A"/>
                </a:solidFill>
                <a:effectLst/>
                <a:latin typeface="Montserrat Medium" pitchFamily="2" charset="77"/>
              </a:rPr>
              <a:t>Identified the total # of BGC's from each strain along with the total number of BGC's found by each individual tool</a:t>
            </a:r>
            <a:r>
              <a:rPr lang="en-US" b="0" i="0">
                <a:solidFill>
                  <a:srgbClr val="000000"/>
                </a:solidFill>
                <a:effectLst/>
                <a:latin typeface="Montserrat Medium" pitchFamily="2" charset="77"/>
              </a:rPr>
              <a:t>​</a:t>
            </a:r>
            <a:endParaRPr lang="en-US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rgbClr val="44546A"/>
                </a:solidFill>
                <a:effectLst/>
                <a:latin typeface="Montserrat Medium" pitchFamily="2" charset="77"/>
              </a:rPr>
              <a:t>Identified the number of BGC's per class for each sample to determine the diversity of the clusters</a:t>
            </a:r>
            <a:endParaRPr lang="en-US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15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F2815-A329-784C-92FE-8F3A0EF0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rgbClr val="44546A"/>
                </a:solidFill>
                <a:effectLst/>
                <a:latin typeface="Montserrat Medium" pitchFamily="2" charset="77"/>
              </a:rPr>
              <a:t>Total Number of BGC's identified per strain:</a:t>
            </a:r>
            <a:br>
              <a:rPr lang="en-US"/>
            </a:br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58E4D8-A7E5-324A-BC9B-8640AC095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742205"/>
              </p:ext>
            </p:extLst>
          </p:nvPr>
        </p:nvGraphicFramePr>
        <p:xfrm>
          <a:off x="2019300" y="1780222"/>
          <a:ext cx="8153400" cy="3297555"/>
        </p:xfrm>
        <a:graphic>
          <a:graphicData uri="http://schemas.openxmlformats.org/drawingml/2006/table">
            <a:tbl>
              <a:tblPr/>
              <a:tblGrid>
                <a:gridCol w="4076700">
                  <a:extLst>
                    <a:ext uri="{9D8B030D-6E8A-4147-A177-3AD203B41FA5}">
                      <a16:colId xmlns:a16="http://schemas.microsoft.com/office/drawing/2014/main" val="1851493056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36137961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SBI ID​ (Bacterial strains)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BGC's identified​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72506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SBI04877​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1D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1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63135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SBI04259​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20525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SBI04916​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1D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1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10130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SBI04260​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21125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SBI04255​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1D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1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50994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SBS02335​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47864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SBI04254​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1D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1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70505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SBI04913​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302173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91945DAB-42E8-8347-8BC8-4A26F7473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23526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itchFamily="2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515C49-7D9B-3546-9A39-6FE797F7E2CB}"/>
              </a:ext>
            </a:extLst>
          </p:cNvPr>
          <p:cNvSpPr txBox="1"/>
          <p:nvPr/>
        </p:nvSpPr>
        <p:spPr>
          <a:xfrm>
            <a:off x="2019300" y="5246557"/>
            <a:ext cx="574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Average # of BGC’s identified across all strains: 20.625</a:t>
            </a:r>
          </a:p>
        </p:txBody>
      </p:sp>
    </p:spTree>
    <p:extLst>
      <p:ext uri="{BB962C8B-B14F-4D97-AF65-F5344CB8AC3E}">
        <p14:creationId xmlns:p14="http://schemas.microsoft.com/office/powerpoint/2010/main" val="86087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7ACE7-0B89-9CF4-265F-C8D463D1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Products identified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2C124-A72B-60C5-0A9C-C945807710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4807" y="1007439"/>
            <a:ext cx="9847622" cy="788616"/>
          </a:xfrm>
        </p:spPr>
        <p:txBody>
          <a:bodyPr lIns="91440" tIns="45720" rIns="91440" bIns="45720" anchor="t"/>
          <a:lstStyle/>
          <a:p>
            <a:r>
              <a:rPr lang="en-US">
                <a:latin typeface="Montserrat Medium"/>
              </a:rPr>
              <a:t>We identified the highest number of BGC's in SBI04877 (B. </a:t>
            </a:r>
            <a:r>
              <a:rPr lang="en-US" err="1">
                <a:latin typeface="Montserrat Medium"/>
              </a:rPr>
              <a:t>Valezensis</a:t>
            </a:r>
            <a:r>
              <a:rPr lang="en-US">
                <a:latin typeface="Montserrat Medium"/>
              </a:rPr>
              <a:t>) and took a closer look at the products by cluster for this strain </a:t>
            </a:r>
            <a:endParaRPr lang="en-US"/>
          </a:p>
          <a:p>
            <a:r>
              <a:rPr lang="en-US">
                <a:latin typeface="Montserrat Medium"/>
              </a:rPr>
              <a:t>The following table shows the results (</a:t>
            </a:r>
            <a:r>
              <a:rPr lang="en-US" err="1">
                <a:latin typeface="Montserrat Medium"/>
              </a:rPr>
              <a:t>antismash</a:t>
            </a:r>
            <a:r>
              <a:rPr lang="en-US">
                <a:latin typeface="Montserrat Medium"/>
              </a:rPr>
              <a:t>): </a:t>
            </a:r>
            <a:endParaRPr lang="en-US"/>
          </a:p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FBB71B-9CE1-F26B-A30A-186C6EC72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18549"/>
              </p:ext>
            </p:extLst>
          </p:nvPr>
        </p:nvGraphicFramePr>
        <p:xfrm>
          <a:off x="1756833" y="2063750"/>
          <a:ext cx="8168639" cy="3992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5166">
                  <a:extLst>
                    <a:ext uri="{9D8B030D-6E8A-4147-A177-3AD203B41FA5}">
                      <a16:colId xmlns:a16="http://schemas.microsoft.com/office/drawing/2014/main" val="2646016203"/>
                    </a:ext>
                  </a:extLst>
                </a:gridCol>
                <a:gridCol w="4083473">
                  <a:extLst>
                    <a:ext uri="{9D8B030D-6E8A-4147-A177-3AD203B41FA5}">
                      <a16:colId xmlns:a16="http://schemas.microsoft.com/office/drawing/2014/main" val="806038492"/>
                    </a:ext>
                  </a:extLst>
                </a:gridCol>
              </a:tblGrid>
              <a:tr h="391583">
                <a:tc>
                  <a:txBody>
                    <a:bodyPr/>
                    <a:lstStyle/>
                    <a:p>
                      <a:r>
                        <a:rPr lang="en-US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# of Clusters found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087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TransAT</a:t>
                      </a:r>
                      <a:r>
                        <a:rPr lang="en-US"/>
                        <a:t>-PKS/</a:t>
                      </a:r>
                      <a:r>
                        <a:rPr lang="en-US" err="1"/>
                        <a:t>transAT</a:t>
                      </a:r>
                      <a:r>
                        <a:rPr lang="en-US"/>
                        <a:t>-PKS-like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973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Terpene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63245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r>
                        <a:rPr lang="en-US"/>
                        <a:t>NRPS/NRPS-like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495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T3PKS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819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PKS-like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959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betalactone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96336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r>
                        <a:rPr lang="en-US"/>
                        <a:t>Lanthipeptide-class-II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39181"/>
                  </a:ext>
                </a:extLst>
              </a:tr>
              <a:tr h="4444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Cyclic-lactone-autoinducer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717341"/>
                  </a:ext>
                </a:extLst>
              </a:tr>
              <a:tr h="4444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098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01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B059-00D3-6436-9FB2-FCBF1FB1F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 Review: Role of BGC's in B. </a:t>
            </a:r>
            <a:r>
              <a:rPr lang="en-US" err="1"/>
              <a:t>Velenzensis</a:t>
            </a:r>
            <a:r>
              <a:rPr lang="en-US"/>
              <a:t>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B2ECB-B3DE-63FD-DF73-B584FCE3E4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4807" y="1631856"/>
            <a:ext cx="9847622" cy="3086522"/>
          </a:xfrm>
        </p:spPr>
        <p:txBody>
          <a:bodyPr lIns="91440" tIns="45720" rIns="91440" bIns="45720" anchor="t"/>
          <a:lstStyle/>
          <a:p>
            <a:r>
              <a:rPr lang="en-US" dirty="0">
                <a:latin typeface="Montserrat Medium"/>
              </a:rPr>
              <a:t>Because of the relatively large number of clusters found in SBI04877, we wanted to take a closer look at the role these clusters might play by delving into some literature – specifically, pertaining to the role of NRPS – the most common product found in SBI04877 clusters</a:t>
            </a:r>
            <a:endParaRPr lang="en-US" dirty="0"/>
          </a:p>
          <a:p>
            <a:r>
              <a:rPr lang="en-US" dirty="0">
                <a:latin typeface="Montserrat Medium"/>
              </a:rPr>
              <a:t>One study by Shen et al. found that gene clusters pertaining to cryptic NRPS might play a role in discrete oxidase involved in the biosynthesis of </a:t>
            </a:r>
            <a:r>
              <a:rPr lang="en-US" dirty="0" err="1">
                <a:latin typeface="Montserrat Medium"/>
              </a:rPr>
              <a:t>Multithiazoles</a:t>
            </a:r>
          </a:p>
          <a:p>
            <a:r>
              <a:rPr lang="en-US" dirty="0">
                <a:latin typeface="Montserrat Medium"/>
              </a:rPr>
              <a:t>Another study carried out by </a:t>
            </a:r>
            <a:r>
              <a:rPr lang="en-US" dirty="0" err="1">
                <a:latin typeface="Montserrat Medium"/>
              </a:rPr>
              <a:t>Tratat</a:t>
            </a:r>
            <a:r>
              <a:rPr lang="en-US" dirty="0">
                <a:latin typeface="Montserrat Medium"/>
              </a:rPr>
              <a:t> et al. proved the effectiveness of thiazole-based compounds as potential Anti-inflammatory agents </a:t>
            </a:r>
          </a:p>
          <a:p>
            <a:r>
              <a:rPr lang="en-US" dirty="0">
                <a:latin typeface="Montserrat Medium"/>
              </a:rPr>
              <a:t>Significance to </a:t>
            </a:r>
            <a:r>
              <a:rPr lang="en-US" dirty="0" err="1">
                <a:latin typeface="Montserrat Medium"/>
              </a:rPr>
              <a:t>Solarea</a:t>
            </a:r>
            <a:r>
              <a:rPr lang="en-US" dirty="0">
                <a:latin typeface="Montserrat Medium"/>
              </a:rPr>
              <a:t>: The increased biosynthesis of these products by NRPS could be of further interest to us because of their association with anti-inflammatory promotion</a:t>
            </a:r>
            <a:endParaRPr lang="en-US" dirty="0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E1AA46B-F672-864D-1377-366661350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292" y="3571875"/>
            <a:ext cx="2381250" cy="2381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DF4864-7E02-15E4-D742-E97180CE7EED}"/>
              </a:ext>
            </a:extLst>
          </p:cNvPr>
          <p:cNvSpPr txBox="1"/>
          <p:nvPr/>
        </p:nvSpPr>
        <p:spPr>
          <a:xfrm>
            <a:off x="9450916" y="5884333"/>
            <a:ext cx="24130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cs typeface="Calibri"/>
              </a:rPr>
              <a:t>Source: </a:t>
            </a:r>
            <a:r>
              <a:rPr lang="en-US" sz="800">
                <a:ea typeface="+mn-lt"/>
                <a:cs typeface="+mn-lt"/>
              </a:rPr>
              <a:t>http://www.chemspider.com/Chemical-Structure.8899.html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95269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8B11A-3F0D-DF44-A5A4-FFC80FDA7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Total number of BGC’s identified per strain by tool for each sample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0FF394-51D0-304A-A1DA-65AB43767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165618"/>
              </p:ext>
            </p:extLst>
          </p:nvPr>
        </p:nvGraphicFramePr>
        <p:xfrm>
          <a:off x="893458" y="1113273"/>
          <a:ext cx="10706010" cy="5262816"/>
        </p:xfrm>
        <a:graphic>
          <a:graphicData uri="http://schemas.openxmlformats.org/drawingml/2006/table">
            <a:tbl>
              <a:tblPr/>
              <a:tblGrid>
                <a:gridCol w="1784335">
                  <a:extLst>
                    <a:ext uri="{9D8B030D-6E8A-4147-A177-3AD203B41FA5}">
                      <a16:colId xmlns:a16="http://schemas.microsoft.com/office/drawing/2014/main" val="1822814026"/>
                    </a:ext>
                  </a:extLst>
                </a:gridCol>
                <a:gridCol w="1784335">
                  <a:extLst>
                    <a:ext uri="{9D8B030D-6E8A-4147-A177-3AD203B41FA5}">
                      <a16:colId xmlns:a16="http://schemas.microsoft.com/office/drawing/2014/main" val="3865792295"/>
                    </a:ext>
                  </a:extLst>
                </a:gridCol>
                <a:gridCol w="1784335">
                  <a:extLst>
                    <a:ext uri="{9D8B030D-6E8A-4147-A177-3AD203B41FA5}">
                      <a16:colId xmlns:a16="http://schemas.microsoft.com/office/drawing/2014/main" val="1566004586"/>
                    </a:ext>
                  </a:extLst>
                </a:gridCol>
                <a:gridCol w="1784335">
                  <a:extLst>
                    <a:ext uri="{9D8B030D-6E8A-4147-A177-3AD203B41FA5}">
                      <a16:colId xmlns:a16="http://schemas.microsoft.com/office/drawing/2014/main" val="842355255"/>
                    </a:ext>
                  </a:extLst>
                </a:gridCol>
                <a:gridCol w="1784335">
                  <a:extLst>
                    <a:ext uri="{9D8B030D-6E8A-4147-A177-3AD203B41FA5}">
                      <a16:colId xmlns:a16="http://schemas.microsoft.com/office/drawing/2014/main" val="3690006971"/>
                    </a:ext>
                  </a:extLst>
                </a:gridCol>
                <a:gridCol w="1784335">
                  <a:extLst>
                    <a:ext uri="{9D8B030D-6E8A-4147-A177-3AD203B41FA5}">
                      <a16:colId xmlns:a16="http://schemas.microsoft.com/office/drawing/2014/main" val="2905846417"/>
                    </a:ext>
                  </a:extLst>
                </a:gridCol>
              </a:tblGrid>
              <a:tr h="24836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Category</a:t>
                      </a:r>
                    </a:p>
                  </a:txBody>
                  <a:tcPr marL="83680" marR="83680" marT="41840" marB="41840"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SBI ID</a:t>
                      </a:r>
                    </a:p>
                  </a:txBody>
                  <a:tcPr marL="83680" marR="83680" marT="41840" marB="41840"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Genus</a:t>
                      </a:r>
                    </a:p>
                  </a:txBody>
                  <a:tcPr marL="83680" marR="83680" marT="41840" marB="41840"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Species</a:t>
                      </a:r>
                    </a:p>
                  </a:txBody>
                  <a:tcPr marL="83680" marR="83680" marT="41840" marB="41840">
                    <a:lnL w="11430">
                      <a:solidFill>
                        <a:srgbClr val="FFFFFF"/>
                      </a:solidFill>
                    </a:lnL>
                    <a:lnR w="11430">
                      <a:solidFill>
                        <a:srgbClr val="FFFFFF"/>
                      </a:solidFill>
                    </a:lnR>
                    <a:lnT w="11430">
                      <a:solidFill>
                        <a:srgbClr val="FFFFFF"/>
                      </a:solidFill>
                    </a:lnT>
                    <a:lnB w="11430">
                      <a:solidFill>
                        <a:srgbClr val="FFFFFF"/>
                      </a:solidFill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Function</a:t>
                      </a:r>
                    </a:p>
                  </a:txBody>
                  <a:tcPr marL="83680" marR="83680" marT="41840" marB="41840">
                    <a:lnL w="11430">
                      <a:solidFill>
                        <a:srgbClr val="FFFFFF"/>
                      </a:solidFill>
                    </a:lnL>
                    <a:lnR w="11430">
                      <a:solidFill>
                        <a:srgbClr val="FFFFFF"/>
                      </a:solidFill>
                    </a:lnR>
                    <a:lnT w="11430">
                      <a:solidFill>
                        <a:srgbClr val="FFFFFF"/>
                      </a:solidFill>
                    </a:lnT>
                    <a:lnB w="11430">
                      <a:solidFill>
                        <a:srgbClr val="FFFFFF"/>
                      </a:solidFill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BGC Profile</a:t>
                      </a:r>
                    </a:p>
                  </a:txBody>
                  <a:tcPr marL="83680" marR="83680" marT="41840" marB="41840">
                    <a:lnL w="11430">
                      <a:solidFill>
                        <a:srgbClr val="FFFFFF"/>
                      </a:solidFill>
                    </a:lnL>
                    <a:lnR w="11430">
                      <a:solidFill>
                        <a:srgbClr val="FFFFFF"/>
                      </a:solidFill>
                    </a:lnR>
                    <a:lnT w="11430">
                      <a:solidFill>
                        <a:srgbClr val="FFFFFF"/>
                      </a:solidFill>
                    </a:lnT>
                    <a:lnB w="11430">
                      <a:solidFill>
                        <a:srgbClr val="FFFFFF"/>
                      </a:solidFill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896725"/>
                  </a:ext>
                </a:extLst>
              </a:tr>
              <a:tr h="61691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Bacteria (Other)</a:t>
                      </a:r>
                    </a:p>
                  </a:txBody>
                  <a:tcPr marL="83680" marR="83680" marT="41840" marB="41840"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1D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SBI04877</a:t>
                      </a:r>
                    </a:p>
                  </a:txBody>
                  <a:tcPr marL="83680" marR="83680" marT="41840" marB="41840"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1D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Bacillus</a:t>
                      </a:r>
                    </a:p>
                  </a:txBody>
                  <a:tcPr marL="83680" marR="83680" marT="41840" marB="41840"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1D4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Velezensis</a:t>
                      </a:r>
                    </a:p>
                  </a:txBody>
                  <a:tcPr marL="83680" marR="83680" marT="41840" marB="41840">
                    <a:lnL w="11430">
                      <a:solidFill>
                        <a:srgbClr val="FFFFFF"/>
                      </a:solidFill>
                    </a:lnL>
                    <a:lnR w="11430">
                      <a:solidFill>
                        <a:srgbClr val="FFFFFF"/>
                      </a:solidFill>
                    </a:lnR>
                    <a:lnT w="11430">
                      <a:solidFill>
                        <a:srgbClr val="FFFFFF"/>
                      </a:solidFill>
                    </a:lnT>
                    <a:lnB w="11430">
                      <a:solidFill>
                        <a:srgbClr val="FFFFFF"/>
                      </a:solidFill>
                    </a:lnB>
                    <a:solidFill>
                      <a:srgbClr val="CFD1D4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EPS, Pathogen Inhibition, Serotonin</a:t>
                      </a:r>
                    </a:p>
                  </a:txBody>
                  <a:tcPr marL="83680" marR="83680" marT="41840" marB="41840">
                    <a:lnL w="11430">
                      <a:solidFill>
                        <a:srgbClr val="FFFFFF"/>
                      </a:solidFill>
                    </a:lnL>
                    <a:lnR w="11430">
                      <a:solidFill>
                        <a:srgbClr val="FFFFFF"/>
                      </a:solidFill>
                    </a:lnR>
                    <a:lnT w="11430">
                      <a:solidFill>
                        <a:srgbClr val="FFFFFF"/>
                      </a:solidFill>
                    </a:lnT>
                    <a:lnB w="11430">
                      <a:solidFill>
                        <a:srgbClr val="FFFFFF"/>
                      </a:solidFill>
                    </a:lnB>
                    <a:solidFill>
                      <a:srgbClr val="CFD1D4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/>
                        </a:rPr>
                        <a:t>Antismash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/>
                        </a:rPr>
                        <a:t>: 38, </a:t>
                      </a:r>
                      <a:r>
                        <a:rPr lang="en-US" sz="1200" b="0" i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/>
                        </a:rPr>
                        <a:t>Deepbgc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/>
                        </a:rPr>
                        <a:t>: 33, Bagel: 4</a:t>
                      </a:r>
                    </a:p>
                  </a:txBody>
                  <a:tcPr marL="83680" marR="83680" marT="41840" marB="41840">
                    <a:lnL w="11430">
                      <a:solidFill>
                        <a:srgbClr val="FFFFFF"/>
                      </a:solidFill>
                    </a:lnL>
                    <a:lnR w="11430">
                      <a:solidFill>
                        <a:srgbClr val="FFFFFF"/>
                      </a:solidFill>
                    </a:lnR>
                    <a:lnT w="11430">
                      <a:solidFill>
                        <a:srgbClr val="FFFFFF"/>
                      </a:solidFill>
                    </a:lnT>
                    <a:lnB w="11430">
                      <a:solidFill>
                        <a:srgbClr val="FFFFFF"/>
                      </a:solidFill>
                    </a:lnB>
                    <a:solidFill>
                      <a:srgbClr val="CFD1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414129"/>
                  </a:ext>
                </a:extLst>
              </a:tr>
              <a:tr h="616912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Lactic acid bacteria</a:t>
                      </a:r>
                    </a:p>
                  </a:txBody>
                  <a:tcPr marL="83680" marR="83680" marT="41840" marB="41840"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/>
                        <a:t>SBI04259</a:t>
                      </a:r>
                    </a:p>
                  </a:txBody>
                  <a:tcPr marL="83680" marR="83680" marT="41840" marB="41840"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Weisella</a:t>
                      </a:r>
                    </a:p>
                  </a:txBody>
                  <a:tcPr marL="83680" marR="83680" marT="41840" marB="41840"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Cibaria</a:t>
                      </a:r>
                    </a:p>
                  </a:txBody>
                  <a:tcPr marL="83680" marR="83680" marT="41840" marB="41840">
                    <a:lnL w="11430">
                      <a:solidFill>
                        <a:srgbClr val="FFFFFF"/>
                      </a:solidFill>
                    </a:lnL>
                    <a:lnR w="11430">
                      <a:solidFill>
                        <a:srgbClr val="FFFFFF"/>
                      </a:solidFill>
                    </a:lnR>
                    <a:lnT w="11430">
                      <a:solidFill>
                        <a:srgbClr val="FFFFFF"/>
                      </a:solidFill>
                    </a:lnT>
                    <a:lnB w="11430">
                      <a:solidFill>
                        <a:srgbClr val="FFFFFF"/>
                      </a:solidFill>
                    </a:lnB>
                    <a:solidFill>
                      <a:srgbClr val="E9E9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EPS, Serotonin</a:t>
                      </a:r>
                    </a:p>
                  </a:txBody>
                  <a:tcPr marL="83680" marR="83680" marT="41840" marB="41840">
                    <a:lnL w="11430">
                      <a:solidFill>
                        <a:srgbClr val="FFFFFF"/>
                      </a:solidFill>
                    </a:lnL>
                    <a:lnR w="11430">
                      <a:solidFill>
                        <a:srgbClr val="FFFFFF"/>
                      </a:solidFill>
                    </a:lnR>
                    <a:lnT w="11430">
                      <a:solidFill>
                        <a:srgbClr val="FFFFFF"/>
                      </a:solidFill>
                    </a:lnT>
                    <a:lnB w="11430">
                      <a:solidFill>
                        <a:srgbClr val="FFFFFF"/>
                      </a:solidFill>
                    </a:lnB>
                    <a:solidFill>
                      <a:srgbClr val="E9E9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/>
                        </a:rPr>
                        <a:t>Antismash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/>
                        </a:rPr>
                        <a:t>: 2, </a:t>
                      </a:r>
                      <a:r>
                        <a:rPr lang="en-US" sz="1200" b="0" i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/>
                        </a:rPr>
                        <a:t>Deepbgc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/>
                        </a:rPr>
                        <a:t>: 4, BAGEL: 1</a:t>
                      </a:r>
                    </a:p>
                  </a:txBody>
                  <a:tcPr marL="83680" marR="83680" marT="41840" marB="41840">
                    <a:lnL w="11430">
                      <a:solidFill>
                        <a:srgbClr val="FFFFFF"/>
                      </a:solidFill>
                    </a:lnL>
                    <a:lnR w="11430">
                      <a:solidFill>
                        <a:srgbClr val="FFFFFF"/>
                      </a:solidFill>
                    </a:lnR>
                    <a:lnT w="11430">
                      <a:solidFill>
                        <a:srgbClr val="FFFFFF"/>
                      </a:solidFill>
                    </a:lnT>
                    <a:lnB w="11430">
                      <a:solidFill>
                        <a:srgbClr val="FFFFFF"/>
                      </a:solidFill>
                    </a:lnB>
                    <a:solidFill>
                      <a:srgbClr val="E9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54906"/>
                  </a:ext>
                </a:extLst>
              </a:tr>
              <a:tr h="616912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Lactic acid bacteria</a:t>
                      </a:r>
                    </a:p>
                  </a:txBody>
                  <a:tcPr marL="83680" marR="83680" marT="41840" marB="41840"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1D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SBI04916</a:t>
                      </a:r>
                    </a:p>
                  </a:txBody>
                  <a:tcPr marL="83680" marR="83680" marT="41840" marB="41840"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1D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Lactococcus</a:t>
                      </a:r>
                    </a:p>
                  </a:txBody>
                  <a:tcPr marL="83680" marR="83680" marT="41840" marB="41840"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1D4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Lactis</a:t>
                      </a:r>
                    </a:p>
                  </a:txBody>
                  <a:tcPr marL="83680" marR="83680" marT="41840" marB="41840">
                    <a:lnL w="11430">
                      <a:solidFill>
                        <a:srgbClr val="FFFFFF"/>
                      </a:solidFill>
                    </a:lnL>
                    <a:lnR w="11430">
                      <a:solidFill>
                        <a:srgbClr val="FFFFFF"/>
                      </a:solidFill>
                    </a:lnR>
                    <a:lnT w="11430">
                      <a:solidFill>
                        <a:srgbClr val="FFFFFF"/>
                      </a:solidFill>
                    </a:lnT>
                    <a:lnB w="11430">
                      <a:solidFill>
                        <a:srgbClr val="FFFFFF"/>
                      </a:solidFill>
                    </a:lnB>
                    <a:solidFill>
                      <a:srgbClr val="CFD1D4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EPS, Serotonin, Adhesion</a:t>
                      </a:r>
                    </a:p>
                  </a:txBody>
                  <a:tcPr marL="83680" marR="83680" marT="41840" marB="41840">
                    <a:lnL w="11430">
                      <a:solidFill>
                        <a:srgbClr val="FFFFFF"/>
                      </a:solidFill>
                    </a:lnL>
                    <a:lnR w="11430">
                      <a:solidFill>
                        <a:srgbClr val="FFFFFF"/>
                      </a:solidFill>
                    </a:lnR>
                    <a:lnT w="11430">
                      <a:solidFill>
                        <a:srgbClr val="FFFFFF"/>
                      </a:solidFill>
                    </a:lnT>
                    <a:lnB w="11430">
                      <a:solidFill>
                        <a:srgbClr val="FFFFFF"/>
                      </a:solidFill>
                    </a:lnB>
                    <a:solidFill>
                      <a:srgbClr val="CFD1D4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/>
                        </a:rPr>
                        <a:t>Antismash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/>
                        </a:rPr>
                        <a:t>: 10, </a:t>
                      </a:r>
                      <a:r>
                        <a:rPr lang="en-US" sz="1200" b="0" i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/>
                        </a:rPr>
                        <a:t>Deepbgc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/>
                        </a:rPr>
                        <a:t>: 9, BAGEL: 0</a:t>
                      </a:r>
                    </a:p>
                  </a:txBody>
                  <a:tcPr marL="83680" marR="83680" marT="41840" marB="41840">
                    <a:lnL w="11430">
                      <a:solidFill>
                        <a:srgbClr val="FFFFFF"/>
                      </a:solidFill>
                    </a:lnL>
                    <a:lnR w="11430">
                      <a:solidFill>
                        <a:srgbClr val="FFFFFF"/>
                      </a:solidFill>
                    </a:lnR>
                    <a:lnT w="11430">
                      <a:solidFill>
                        <a:srgbClr val="FFFFFF"/>
                      </a:solidFill>
                    </a:lnT>
                    <a:lnB w="11430">
                      <a:solidFill>
                        <a:srgbClr val="FFFFFF"/>
                      </a:solidFill>
                    </a:lnB>
                    <a:solidFill>
                      <a:srgbClr val="CFD1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721063"/>
                  </a:ext>
                </a:extLst>
              </a:tr>
              <a:tr h="61691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Lactic acid bacteria</a:t>
                      </a:r>
                      <a:endParaRPr lang="en-US" sz="1200"/>
                    </a:p>
                  </a:txBody>
                  <a:tcPr marL="83680" marR="83680" marT="41840" marB="41840"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SBI04260</a:t>
                      </a:r>
                    </a:p>
                  </a:txBody>
                  <a:tcPr marL="83680" marR="83680" marT="41840" marB="41840"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Pediococcus</a:t>
                      </a:r>
                    </a:p>
                  </a:txBody>
                  <a:tcPr marL="83680" marR="83680" marT="41840" marB="41840"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Plantarum</a:t>
                      </a:r>
                    </a:p>
                  </a:txBody>
                  <a:tcPr marL="83680" marR="83680" marT="41840" marB="41840">
                    <a:lnL w="11430">
                      <a:solidFill>
                        <a:srgbClr val="FFFFFF"/>
                      </a:solidFill>
                    </a:lnL>
                    <a:lnR w="11430">
                      <a:solidFill>
                        <a:srgbClr val="FFFFFF"/>
                      </a:solidFill>
                    </a:lnR>
                    <a:lnT w="11430">
                      <a:solidFill>
                        <a:srgbClr val="FFFFFF"/>
                      </a:solidFill>
                    </a:lnT>
                    <a:lnB w="11430">
                      <a:solidFill>
                        <a:srgbClr val="FFFFFF"/>
                      </a:solidFill>
                    </a:lnB>
                    <a:solidFill>
                      <a:srgbClr val="E9E9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83680" marR="83680" marT="41840" marB="41840">
                    <a:lnL w="11430">
                      <a:solidFill>
                        <a:srgbClr val="FFFFFF"/>
                      </a:solidFill>
                    </a:lnL>
                    <a:lnR w="11430">
                      <a:solidFill>
                        <a:srgbClr val="FFFFFF"/>
                      </a:solidFill>
                    </a:lnR>
                    <a:lnT w="11430">
                      <a:solidFill>
                        <a:srgbClr val="FFFFFF"/>
                      </a:solidFill>
                    </a:lnT>
                    <a:lnB w="11430">
                      <a:solidFill>
                        <a:srgbClr val="FFFFFF"/>
                      </a:solidFill>
                    </a:lnB>
                    <a:solidFill>
                      <a:srgbClr val="E9E9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/>
                        </a:rPr>
                        <a:t>Antismash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/>
                        </a:rPr>
                        <a:t>: 4, </a:t>
                      </a:r>
                      <a:r>
                        <a:rPr lang="en-US" sz="1200" b="0" i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/>
                        </a:rPr>
                        <a:t>Deepbgc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/>
                        </a:rPr>
                        <a:t>: 8, BAGEL: 2</a:t>
                      </a:r>
                    </a:p>
                  </a:txBody>
                  <a:tcPr marL="83680" marR="83680" marT="41840" marB="41840">
                    <a:lnL w="11430">
                      <a:solidFill>
                        <a:srgbClr val="FFFFFF"/>
                      </a:solidFill>
                    </a:lnL>
                    <a:lnR w="11430">
                      <a:solidFill>
                        <a:srgbClr val="FFFFFF"/>
                      </a:solidFill>
                    </a:lnR>
                    <a:lnT w="11430">
                      <a:solidFill>
                        <a:srgbClr val="FFFFFF"/>
                      </a:solidFill>
                    </a:lnT>
                    <a:lnB w="11430">
                      <a:solidFill>
                        <a:srgbClr val="FFFFFF"/>
                      </a:solidFill>
                    </a:lnB>
                    <a:solidFill>
                      <a:srgbClr val="E9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191202"/>
                  </a:ext>
                </a:extLst>
              </a:tr>
              <a:tr h="616912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Lactic acid bacteria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80" marR="83680" marT="41840" marB="41840"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1D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SBI04255</a:t>
                      </a:r>
                    </a:p>
                  </a:txBody>
                  <a:tcPr marL="83680" marR="83680" marT="41840" marB="41840"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1D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Lactobacillus</a:t>
                      </a:r>
                    </a:p>
                  </a:txBody>
                  <a:tcPr marL="83680" marR="83680" marT="41840" marB="41840"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1D4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Mesenteroides</a:t>
                      </a:r>
                    </a:p>
                  </a:txBody>
                  <a:tcPr marL="83680" marR="83680" marT="41840" marB="41840">
                    <a:lnL w="11430">
                      <a:solidFill>
                        <a:srgbClr val="FFFFFF"/>
                      </a:solidFill>
                    </a:lnL>
                    <a:lnR w="11430">
                      <a:solidFill>
                        <a:srgbClr val="FFFFFF"/>
                      </a:solidFill>
                    </a:lnR>
                    <a:lnT w="11430">
                      <a:solidFill>
                        <a:srgbClr val="FFFFFF"/>
                      </a:solidFill>
                    </a:lnT>
                    <a:lnB w="11430">
                      <a:solidFill>
                        <a:srgbClr val="FFFFFF"/>
                      </a:solidFill>
                    </a:lnB>
                    <a:solidFill>
                      <a:srgbClr val="CFD1D4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83680" marR="83680" marT="41840" marB="41840">
                    <a:lnL w="11430">
                      <a:solidFill>
                        <a:srgbClr val="FFFFFF"/>
                      </a:solidFill>
                    </a:lnL>
                    <a:lnR w="11430">
                      <a:solidFill>
                        <a:srgbClr val="FFFFFF"/>
                      </a:solidFill>
                    </a:lnR>
                    <a:lnT w="11430">
                      <a:solidFill>
                        <a:srgbClr val="FFFFFF"/>
                      </a:solidFill>
                    </a:lnT>
                    <a:lnB w="11430">
                      <a:solidFill>
                        <a:srgbClr val="FFFFFF"/>
                      </a:solidFill>
                    </a:lnB>
                    <a:solidFill>
                      <a:srgbClr val="CFD1D4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/>
                        </a:rPr>
                        <a:t>Antismash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/>
                        </a:rPr>
                        <a:t>: 3, </a:t>
                      </a:r>
                      <a:r>
                        <a:rPr lang="en-US" sz="1200" b="0" i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/>
                        </a:rPr>
                        <a:t>Deepbgc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/>
                        </a:rPr>
                        <a:t>: 8, BAGEL: 1</a:t>
                      </a:r>
                    </a:p>
                  </a:txBody>
                  <a:tcPr marL="83680" marR="83680" marT="41840" marB="41840">
                    <a:lnL w="11430">
                      <a:solidFill>
                        <a:srgbClr val="FFFFFF"/>
                      </a:solidFill>
                    </a:lnL>
                    <a:lnR w="11430">
                      <a:solidFill>
                        <a:srgbClr val="FFFFFF"/>
                      </a:solidFill>
                    </a:lnR>
                    <a:lnT w="11430">
                      <a:solidFill>
                        <a:srgbClr val="FFFFFF"/>
                      </a:solidFill>
                    </a:lnT>
                    <a:lnB w="11430">
                      <a:solidFill>
                        <a:srgbClr val="FFFFFF"/>
                      </a:solidFill>
                    </a:lnB>
                    <a:solidFill>
                      <a:srgbClr val="CFD1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055090"/>
                  </a:ext>
                </a:extLst>
              </a:tr>
              <a:tr h="616912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Lactic acid bacteria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80" marR="83680" marT="41840" marB="41840"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SBS02335</a:t>
                      </a:r>
                    </a:p>
                  </a:txBody>
                  <a:tcPr marL="83680" marR="83680" marT="41840" marB="41840"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Pediococcus</a:t>
                      </a:r>
                    </a:p>
                  </a:txBody>
                  <a:tcPr marL="83680" marR="83680" marT="41840" marB="41840"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Pentosaceus</a:t>
                      </a:r>
                    </a:p>
                  </a:txBody>
                  <a:tcPr marL="83680" marR="83680" marT="41840" marB="41840">
                    <a:lnL w="11430">
                      <a:solidFill>
                        <a:srgbClr val="FFFFFF"/>
                      </a:solidFill>
                    </a:lnL>
                    <a:lnR w="11430">
                      <a:solidFill>
                        <a:srgbClr val="FFFFFF"/>
                      </a:solidFill>
                    </a:lnR>
                    <a:lnT w="11430">
                      <a:solidFill>
                        <a:srgbClr val="FFFFFF"/>
                      </a:solidFill>
                    </a:lnT>
                    <a:lnB w="11430">
                      <a:solidFill>
                        <a:srgbClr val="FFFFFF"/>
                      </a:solidFill>
                    </a:lnB>
                    <a:solidFill>
                      <a:srgbClr val="E9E9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EPS</a:t>
                      </a:r>
                    </a:p>
                  </a:txBody>
                  <a:tcPr marL="83680" marR="83680" marT="41840" marB="41840">
                    <a:lnL w="11430">
                      <a:solidFill>
                        <a:srgbClr val="FFFFFF"/>
                      </a:solidFill>
                    </a:lnL>
                    <a:lnR w="11430">
                      <a:solidFill>
                        <a:srgbClr val="FFFFFF"/>
                      </a:solidFill>
                    </a:lnR>
                    <a:lnT w="11430">
                      <a:solidFill>
                        <a:srgbClr val="FFFFFF"/>
                      </a:solidFill>
                    </a:lnT>
                    <a:lnB w="11430">
                      <a:solidFill>
                        <a:srgbClr val="FFFFFF"/>
                      </a:solidFill>
                    </a:lnB>
                    <a:solidFill>
                      <a:srgbClr val="E9E9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/>
                        </a:rPr>
                        <a:t>Antismash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/>
                        </a:rPr>
                        <a:t>: 1, </a:t>
                      </a:r>
                      <a:r>
                        <a:rPr lang="en-US" sz="1200" b="0" i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/>
                        </a:rPr>
                        <a:t>Deepbgc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/>
                        </a:rPr>
                        <a:t>: 4, BAGEL: 0</a:t>
                      </a:r>
                    </a:p>
                  </a:txBody>
                  <a:tcPr marL="83680" marR="83680" marT="41840" marB="41840">
                    <a:lnL w="11430">
                      <a:solidFill>
                        <a:srgbClr val="FFFFFF"/>
                      </a:solidFill>
                    </a:lnL>
                    <a:lnR w="11430">
                      <a:solidFill>
                        <a:srgbClr val="FFFFFF"/>
                      </a:solidFill>
                    </a:lnR>
                    <a:lnT w="11430">
                      <a:solidFill>
                        <a:srgbClr val="FFFFFF"/>
                      </a:solidFill>
                    </a:lnT>
                    <a:lnB w="11430">
                      <a:solidFill>
                        <a:srgbClr val="FFFFFF"/>
                      </a:solidFill>
                    </a:lnB>
                    <a:solidFill>
                      <a:srgbClr val="E9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93769"/>
                  </a:ext>
                </a:extLst>
              </a:tr>
              <a:tr h="61691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Lactic acid bacteria</a:t>
                      </a:r>
                      <a:endParaRPr lang="en-US" sz="1200"/>
                    </a:p>
                  </a:txBody>
                  <a:tcPr marL="83680" marR="83680" marT="41840" marB="41840"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1D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SBI04254</a:t>
                      </a:r>
                    </a:p>
                  </a:txBody>
                  <a:tcPr marL="83680" marR="83680" marT="41840" marB="41840"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1D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Lactobacillus</a:t>
                      </a:r>
                    </a:p>
                  </a:txBody>
                  <a:tcPr marL="83680" marR="83680" marT="41840" marB="41840"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1D4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Brevis</a:t>
                      </a:r>
                    </a:p>
                  </a:txBody>
                  <a:tcPr marL="83680" marR="83680" marT="41840" marB="41840">
                    <a:lnL w="11430">
                      <a:solidFill>
                        <a:srgbClr val="FFFFFF"/>
                      </a:solidFill>
                    </a:lnL>
                    <a:lnR w="11430">
                      <a:solidFill>
                        <a:srgbClr val="FFFFFF"/>
                      </a:solidFill>
                    </a:lnR>
                    <a:lnT w="11430">
                      <a:solidFill>
                        <a:srgbClr val="FFFFFF"/>
                      </a:solidFill>
                    </a:lnT>
                    <a:lnB w="11430">
                      <a:solidFill>
                        <a:srgbClr val="FFFFFF"/>
                      </a:solidFill>
                    </a:lnB>
                    <a:solidFill>
                      <a:srgbClr val="CFD1D4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EPS, Serotonin, Adhesion</a:t>
                      </a:r>
                    </a:p>
                  </a:txBody>
                  <a:tcPr marL="83680" marR="83680" marT="41840" marB="41840">
                    <a:lnL w="11430">
                      <a:solidFill>
                        <a:srgbClr val="FFFFFF"/>
                      </a:solidFill>
                    </a:lnL>
                    <a:lnR w="11430">
                      <a:solidFill>
                        <a:srgbClr val="FFFFFF"/>
                      </a:solidFill>
                    </a:lnR>
                    <a:lnT w="11430">
                      <a:solidFill>
                        <a:srgbClr val="FFFFFF"/>
                      </a:solidFill>
                    </a:lnT>
                    <a:lnB w="11430">
                      <a:solidFill>
                        <a:srgbClr val="FFFFFF"/>
                      </a:solidFill>
                    </a:lnB>
                    <a:solidFill>
                      <a:srgbClr val="CFD1D4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/>
                        </a:rPr>
                        <a:t>Antismash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/>
                        </a:rPr>
                        <a:t>: 3, </a:t>
                      </a:r>
                      <a:r>
                        <a:rPr lang="en-US" sz="1200" b="0" i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/>
                        </a:rPr>
                        <a:t>Deepbgc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/>
                        </a:rPr>
                        <a:t>: 13, BAGEL: 0</a:t>
                      </a:r>
                    </a:p>
                  </a:txBody>
                  <a:tcPr marL="83680" marR="83680" marT="41840" marB="41840">
                    <a:lnL w="11430">
                      <a:solidFill>
                        <a:srgbClr val="FFFFFF"/>
                      </a:solidFill>
                    </a:lnL>
                    <a:lnR w="11430">
                      <a:solidFill>
                        <a:srgbClr val="FFFFFF"/>
                      </a:solidFill>
                    </a:lnR>
                    <a:lnT w="11430">
                      <a:solidFill>
                        <a:srgbClr val="FFFFFF"/>
                      </a:solidFill>
                    </a:lnT>
                    <a:lnB w="11430">
                      <a:solidFill>
                        <a:srgbClr val="FFFFFF"/>
                      </a:solidFill>
                    </a:lnB>
                    <a:solidFill>
                      <a:srgbClr val="CFD1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192944"/>
                  </a:ext>
                </a:extLst>
              </a:tr>
              <a:tr h="616912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Lactic acid bacteria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80" marR="83680" marT="41840" marB="41840"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SBI04913</a:t>
                      </a:r>
                    </a:p>
                  </a:txBody>
                  <a:tcPr marL="83680" marR="83680" marT="41840" marB="41840"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Lactobacillus</a:t>
                      </a:r>
                    </a:p>
                  </a:txBody>
                  <a:tcPr marL="83680" marR="83680" marT="41840" marB="41840"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Herbinensis</a:t>
                      </a:r>
                    </a:p>
                  </a:txBody>
                  <a:tcPr marL="83680" marR="83680" marT="41840" marB="41840">
                    <a:lnL w="11430">
                      <a:solidFill>
                        <a:srgbClr val="FFFFFF"/>
                      </a:solidFill>
                    </a:lnL>
                    <a:lnR w="11430">
                      <a:solidFill>
                        <a:srgbClr val="FFFFFF"/>
                      </a:solidFill>
                    </a:lnR>
                    <a:lnT w="11430">
                      <a:solidFill>
                        <a:srgbClr val="FFFFFF"/>
                      </a:solidFill>
                    </a:lnT>
                    <a:lnB w="11430">
                      <a:solidFill>
                        <a:srgbClr val="FFFFFF"/>
                      </a:solidFill>
                    </a:lnB>
                    <a:solidFill>
                      <a:srgbClr val="E9E9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EPS</a:t>
                      </a:r>
                    </a:p>
                  </a:txBody>
                  <a:tcPr marL="83680" marR="83680" marT="41840" marB="41840">
                    <a:lnL w="11430">
                      <a:solidFill>
                        <a:srgbClr val="FFFFFF"/>
                      </a:solidFill>
                    </a:lnL>
                    <a:lnR w="11430">
                      <a:solidFill>
                        <a:srgbClr val="FFFFFF"/>
                      </a:solidFill>
                    </a:lnR>
                    <a:lnT w="11430">
                      <a:solidFill>
                        <a:srgbClr val="FFFFFF"/>
                      </a:solidFill>
                    </a:lnT>
                    <a:lnB w="11430">
                      <a:solidFill>
                        <a:srgbClr val="FFFFFF"/>
                      </a:solidFill>
                    </a:lnB>
                    <a:solidFill>
                      <a:srgbClr val="E9E9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/>
                        </a:rPr>
                        <a:t>Antismash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/>
                        </a:rPr>
                        <a:t>: 1, </a:t>
                      </a:r>
                      <a:r>
                        <a:rPr lang="en-US" sz="1200" b="0" i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/>
                        </a:rPr>
                        <a:t>Deepbgc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/>
                        </a:rPr>
                        <a:t>: 14, BAGEL: 2</a:t>
                      </a:r>
                    </a:p>
                  </a:txBody>
                  <a:tcPr marL="83680" marR="83680" marT="41840" marB="41840">
                    <a:lnL w="11430">
                      <a:solidFill>
                        <a:srgbClr val="FFFFFF"/>
                      </a:solidFill>
                    </a:lnL>
                    <a:lnR w="11430">
                      <a:solidFill>
                        <a:srgbClr val="FFFFFF"/>
                      </a:solidFill>
                    </a:lnR>
                    <a:lnT w="11430">
                      <a:solidFill>
                        <a:srgbClr val="FFFFFF"/>
                      </a:solidFill>
                    </a:lnT>
                    <a:lnB w="11430">
                      <a:solidFill>
                        <a:srgbClr val="FFFFFF"/>
                      </a:solidFill>
                    </a:lnB>
                    <a:solidFill>
                      <a:srgbClr val="E9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49730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96DEF697-2041-D54C-8C3F-8B0842B21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012" y="204219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itchFamily="2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89243A9-FB73-1145-A7C8-FF67FA0A0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415" y="1549695"/>
            <a:ext cx="61622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itchFamily="2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693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4C059-4A15-E841-9661-37DA96992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BGC’s Identified by Class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28B658D-E7D0-9042-8050-06AABB63BF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7897968"/>
              </p:ext>
            </p:extLst>
          </p:nvPr>
        </p:nvGraphicFramePr>
        <p:xfrm>
          <a:off x="495950" y="1200226"/>
          <a:ext cx="5748439" cy="3732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C9F98A6-E03A-9041-830A-C87970980D6B}"/>
              </a:ext>
            </a:extLst>
          </p:cNvPr>
          <p:cNvSpPr txBox="1"/>
          <p:nvPr/>
        </p:nvSpPr>
        <p:spPr>
          <a:xfrm>
            <a:off x="2906953" y="4932947"/>
            <a:ext cx="1167064" cy="372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SBI04877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5C7D7F0-870B-C649-BC67-D8E5C26CD5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1763840"/>
              </p:ext>
            </p:extLst>
          </p:nvPr>
        </p:nvGraphicFramePr>
        <p:xfrm>
          <a:off x="6244389" y="903006"/>
          <a:ext cx="5542804" cy="4150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BC9E83-1D15-0E4B-BF97-B6D337A486B4}"/>
              </a:ext>
            </a:extLst>
          </p:cNvPr>
          <p:cNvSpPr txBox="1"/>
          <p:nvPr/>
        </p:nvSpPr>
        <p:spPr>
          <a:xfrm>
            <a:off x="8623985" y="4981072"/>
            <a:ext cx="1167064" cy="372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SBI04259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1AF79-1C3B-13F3-6066-D7782C688EA5}"/>
              </a:ext>
            </a:extLst>
          </p:cNvPr>
          <p:cNvSpPr txBox="1"/>
          <p:nvPr/>
        </p:nvSpPr>
        <p:spPr>
          <a:xfrm>
            <a:off x="1291166" y="4529666"/>
            <a:ext cx="8255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 err="1">
                <a:cs typeface="Calibri"/>
              </a:rPr>
              <a:t>Antismash</a:t>
            </a:r>
            <a:endParaRPr lang="en-US" sz="1000" dirty="0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8E216-E2D3-A422-C4E5-59B571235578}"/>
              </a:ext>
            </a:extLst>
          </p:cNvPr>
          <p:cNvSpPr txBox="1"/>
          <p:nvPr/>
        </p:nvSpPr>
        <p:spPr>
          <a:xfrm>
            <a:off x="3968750" y="4635500"/>
            <a:ext cx="68791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 err="1">
                <a:cs typeface="Calibri"/>
              </a:rPr>
              <a:t>Deepbgc</a:t>
            </a:r>
            <a:endParaRPr lang="en-US" sz="1000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8285B1-7A38-FA93-41D6-E5E51089C8E9}"/>
              </a:ext>
            </a:extLst>
          </p:cNvPr>
          <p:cNvSpPr txBox="1"/>
          <p:nvPr/>
        </p:nvSpPr>
        <p:spPr>
          <a:xfrm>
            <a:off x="5725583" y="4730750"/>
            <a:ext cx="64558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>
                <a:cs typeface="Calibri"/>
              </a:rPr>
              <a:t>BAGEL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60450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C3A89-F5FC-834D-A091-212BF62D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BGC’s Identified by Class contd.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65EFD1C-8A98-5A49-A882-E7FACF702C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4763722"/>
              </p:ext>
            </p:extLst>
          </p:nvPr>
        </p:nvGraphicFramePr>
        <p:xfrm>
          <a:off x="404807" y="1253408"/>
          <a:ext cx="5684543" cy="3744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12A3608-8147-2B44-B829-B76205D014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2873762"/>
              </p:ext>
            </p:extLst>
          </p:nvPr>
        </p:nvGraphicFramePr>
        <p:xfrm>
          <a:off x="6280484" y="1253408"/>
          <a:ext cx="5684543" cy="3744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0E42985-7029-884E-9C77-D3A1F62BC6C3}"/>
              </a:ext>
            </a:extLst>
          </p:cNvPr>
          <p:cNvSpPr txBox="1"/>
          <p:nvPr/>
        </p:nvSpPr>
        <p:spPr>
          <a:xfrm>
            <a:off x="2803358" y="4998161"/>
            <a:ext cx="1094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SBI04916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59C2F4-294D-1744-93D6-34191865F0DF}"/>
              </a:ext>
            </a:extLst>
          </p:cNvPr>
          <p:cNvSpPr txBox="1"/>
          <p:nvPr/>
        </p:nvSpPr>
        <p:spPr>
          <a:xfrm>
            <a:off x="8682790" y="4998161"/>
            <a:ext cx="1094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SBI04260</a:t>
            </a:r>
          </a:p>
        </p:txBody>
      </p:sp>
    </p:spTree>
    <p:extLst>
      <p:ext uri="{BB962C8B-B14F-4D97-AF65-F5344CB8AC3E}">
        <p14:creationId xmlns:p14="http://schemas.microsoft.com/office/powerpoint/2010/main" val="29091082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Title Slide ">
  <a:themeElements>
    <a:clrScheme name="Solarea Colo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546A"/>
      </a:accent1>
      <a:accent2>
        <a:srgbClr val="F18650"/>
      </a:accent2>
      <a:accent3>
        <a:srgbClr val="F8B691"/>
      </a:accent3>
      <a:accent4>
        <a:srgbClr val="FFE699"/>
      </a:accent4>
      <a:accent5>
        <a:srgbClr val="3097D6"/>
      </a:accent5>
      <a:accent6>
        <a:srgbClr val="51A140"/>
      </a:accent6>
      <a:hlink>
        <a:srgbClr val="3097D6"/>
      </a:hlink>
      <a:folHlink>
        <a:srgbClr val="3097D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larea 2022 PPT Template_1" id="{99AE7E02-DDA4-423D-A6A4-CD23F2BD00E1}" vid="{21E6594A-07CC-469F-8E68-F6BA06E391B0}"/>
    </a:ext>
  </a:extLst>
</a:theme>
</file>

<file path=ppt/theme/theme2.xml><?xml version="1.0" encoding="utf-8"?>
<a:theme xmlns:a="http://schemas.openxmlformats.org/drawingml/2006/main" name="Solarea Theme 2021 V2">
  <a:themeElements>
    <a:clrScheme name="Solarea Colo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546A"/>
      </a:accent1>
      <a:accent2>
        <a:srgbClr val="F18650"/>
      </a:accent2>
      <a:accent3>
        <a:srgbClr val="F8B691"/>
      </a:accent3>
      <a:accent4>
        <a:srgbClr val="FFE699"/>
      </a:accent4>
      <a:accent5>
        <a:srgbClr val="3097D6"/>
      </a:accent5>
      <a:accent6>
        <a:srgbClr val="51A140"/>
      </a:accent6>
      <a:hlink>
        <a:srgbClr val="3097D6"/>
      </a:hlink>
      <a:folHlink>
        <a:srgbClr val="3097D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larea 2022 PPT Template_1" id="{99AE7E02-DDA4-423D-A6A4-CD23F2BD00E1}" vid="{78AD2184-74CC-43DA-AD7A-AE9B7BACCA54}"/>
    </a:ext>
  </a:extLst>
</a:theme>
</file>

<file path=ppt/theme/theme3.xml><?xml version="1.0" encoding="utf-8"?>
<a:theme xmlns:a="http://schemas.openxmlformats.org/drawingml/2006/main" name="Divider Slide ">
  <a:themeElements>
    <a:clrScheme name="Solarea Colo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546A"/>
      </a:accent1>
      <a:accent2>
        <a:srgbClr val="F18650"/>
      </a:accent2>
      <a:accent3>
        <a:srgbClr val="F8B691"/>
      </a:accent3>
      <a:accent4>
        <a:srgbClr val="FFE699"/>
      </a:accent4>
      <a:accent5>
        <a:srgbClr val="3097D6"/>
      </a:accent5>
      <a:accent6>
        <a:srgbClr val="51A140"/>
      </a:accent6>
      <a:hlink>
        <a:srgbClr val="3097D6"/>
      </a:hlink>
      <a:folHlink>
        <a:srgbClr val="3097D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larea 2022 PPT Template_1" id="{99AE7E02-DDA4-423D-A6A4-CD23F2BD00E1}" vid="{B2B23510-59AE-4B48-892D-6DA6D0AA19AB}"/>
    </a:ext>
  </a:extLst>
</a:theme>
</file>

<file path=ppt/theme/theme4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larea 2022 PPT Template_1" id="{99AE7E02-DDA4-423D-A6A4-CD23F2BD00E1}" vid="{BE40176A-0ED6-424C-B3DB-1F1D44A5ED56}"/>
    </a:ext>
  </a:extLst>
</a:theme>
</file>

<file path=ppt/theme/theme5.xml><?xml version="1.0" encoding="utf-8"?>
<a:theme xmlns:a="http://schemas.openxmlformats.org/drawingml/2006/main" name="End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larea 2022 PPT Template_1" id="{99AE7E02-DDA4-423D-A6A4-CD23F2BD00E1}" vid="{9160A919-0EC0-48A9-9AC1-F8009151EEF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431BEC2C353E4CA988766335F4DBE1" ma:contentTypeVersion="13" ma:contentTypeDescription="Create a new document." ma:contentTypeScope="" ma:versionID="4a3e7afe7d4015a9607487a16149c01a">
  <xsd:schema xmlns:xsd="http://www.w3.org/2001/XMLSchema" xmlns:xs="http://www.w3.org/2001/XMLSchema" xmlns:p="http://schemas.microsoft.com/office/2006/metadata/properties" xmlns:ns2="bdaf1daf-4ade-43cd-9a8d-dcf963f5ccf3" xmlns:ns3="1c656d02-2bc7-444f-b10c-e39bb01c199e" targetNamespace="http://schemas.microsoft.com/office/2006/metadata/properties" ma:root="true" ma:fieldsID="d3982990fd548c6f146a04d006cbe19f" ns2:_="" ns3:_="">
    <xsd:import namespace="bdaf1daf-4ade-43cd-9a8d-dcf963f5ccf3"/>
    <xsd:import namespace="1c656d02-2bc7-444f-b10c-e39bb01c19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af1daf-4ade-43cd-9a8d-dcf963f5cc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656d02-2bc7-444f-b10c-e39bb01c199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3198A4-F7DA-4B74-A712-A1B1619209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711498-6B65-4414-A2D8-C322A08BE3B8}">
  <ds:schemaRefs>
    <ds:schemaRef ds:uri="1c656d02-2bc7-444f-b10c-e39bb01c199e"/>
    <ds:schemaRef ds:uri="bdaf1daf-4ade-43cd-9a8d-dcf963f5ccf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6B25E43-1A56-4153-9548-516F1BEFE5B1}">
  <ds:schemaRefs>
    <ds:schemaRef ds:uri="1c656d02-2bc7-444f-b10c-e39bb01c199e"/>
    <ds:schemaRef ds:uri="bdaf1daf-4ade-43cd-9a8d-dcf963f5ccf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Title Slide </Template>
  <Application>Microsoft Office PowerPoint</Application>
  <PresentationFormat>Widescreen</PresentationFormat>
  <Slides>19</Slides>
  <Notes>1</Notes>
  <HiddenSlides>0</HiddenSlide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Title Slide </vt:lpstr>
      <vt:lpstr>Solarea Theme 2021 V2</vt:lpstr>
      <vt:lpstr>Divider Slide </vt:lpstr>
      <vt:lpstr>Blank</vt:lpstr>
      <vt:lpstr>End slide</vt:lpstr>
      <vt:lpstr>Biosynthetic Gene Cluster Analysis</vt:lpstr>
      <vt:lpstr>Goal of Analysis</vt:lpstr>
      <vt:lpstr>Methods</vt:lpstr>
      <vt:lpstr>Total Number of BGC's identified per strain: </vt:lpstr>
      <vt:lpstr>Products identified </vt:lpstr>
      <vt:lpstr>Lit Review: Role of BGC's in B. Velenzensis </vt:lpstr>
      <vt:lpstr>Total number of BGC’s identified per strain by tool for each sample</vt:lpstr>
      <vt:lpstr>BGC’s Identified by Class</vt:lpstr>
      <vt:lpstr>BGC’s Identified by Class contd.</vt:lpstr>
      <vt:lpstr>BGC’s identified by class contd. </vt:lpstr>
      <vt:lpstr>BGC’s identified by class contd.</vt:lpstr>
      <vt:lpstr>Conclusions from Bacterial findings </vt:lpstr>
      <vt:lpstr>Fungal Analysis</vt:lpstr>
      <vt:lpstr>Total number of BGC’s identified per strain - antismash</vt:lpstr>
      <vt:lpstr>BGC's Identified by Class</vt:lpstr>
      <vt:lpstr>Conclusions from fungal findings </vt:lpstr>
      <vt:lpstr>Overall Takeaways from the analysis</vt:lpstr>
      <vt:lpstr>Status of the Pipeline</vt:lpstr>
      <vt:lpstr>Article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Charbonneau</dc:creator>
  <cp:revision>60</cp:revision>
  <dcterms:created xsi:type="dcterms:W3CDTF">2022-04-27T17:18:22Z</dcterms:created>
  <dcterms:modified xsi:type="dcterms:W3CDTF">2022-12-06T15:59:49Z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0x01010071431BEC2C353E4CA988766335F4DBE1</vt:lpwstr>
  </property>
</Properties>
</file>