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ags/tag4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  <p:sldMasterId id="2147483654" r:id="rId5"/>
    <p:sldMasterId id="2147483724" r:id="rId6"/>
    <p:sldMasterId id="2147483758" r:id="rId7"/>
    <p:sldMasterId id="2147483726" r:id="rId8"/>
  </p:sldMasterIdLst>
  <p:notesMasterIdLst>
    <p:notesMasterId r:id="rId25"/>
  </p:notesMasterIdLst>
  <p:sldIdLst>
    <p:sldId id="260" r:id="rId9"/>
    <p:sldId id="724" r:id="rId10"/>
    <p:sldId id="883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94" r:id="rId20"/>
    <p:sldId id="893" r:id="rId21"/>
    <p:sldId id="884" r:id="rId22"/>
    <p:sldId id="882" r:id="rId23"/>
    <p:sldId id="8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9EFFD7-57FA-B441-B1F1-735EFDE2AE6B}">
          <p14:sldIdLst>
            <p14:sldId id="260"/>
            <p14:sldId id="724"/>
            <p14:sldId id="883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4"/>
            <p14:sldId id="893"/>
            <p14:sldId id="884"/>
            <p14:sldId id="882"/>
            <p14:sldId id="881"/>
          </p14:sldIdLst>
        </p14:section>
        <p14:section name="Backup" id="{E784479E-08AD-FB47-A230-179AB8FE44D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923758E-5EA0-BE0B-0650-7B134B3A1FBD}" name="Mark Charbonneau" initials="MC" userId="S::mcharbonneau@solareabio.com::effbe8ee-a8da-4ecd-a010-c0404dec9500" providerId="AD"/>
  <p188:author id="{1BF58795-7DB6-A5AB-5622-962F31B237AD}" name="Eric Schott" initials="ES" userId="S::eschott@solareabio.com::be8c90ae-f94a-4112-92ef-9f5569c8782e" providerId="AD"/>
  <p188:author id="{5B410F9A-D9CD-EEB7-E9E6-F6A05CC898D9}" name="Himanshu Patankar" initials="HP" userId="S::hpatankar@solareabio.com::1921177a-8bc3-4bee-b8d8-650fe70bb50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A8842-D1DD-FB4D-8512-C16B3F07A65B}" v="724" dt="2022-08-25T14:58:53.259"/>
    <p1510:client id="{718149CE-6735-47D8-894A-027898471DED}" v="14" dt="2022-08-29T12:39:01.430"/>
    <p1510:client id="{9B683434-1B24-F5DF-92BE-AB401BAC6B7A}" v="4" dt="2022-08-25T15:33:23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/>
    <p:restoredTop sz="94694"/>
  </p:normalViewPr>
  <p:slideViewPr>
    <p:cSldViewPr snapToGrid="0">
      <p:cViewPr varScale="1">
        <p:scale>
          <a:sx n="120" d="100"/>
          <a:sy n="120" d="100"/>
        </p:scale>
        <p:origin x="18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solareabio\Downloads\SBP's_microbes_missing_SBI'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SBP0055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73B-454A-85A5-C20E665482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73B-454A-85A5-C20E6654828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73B-454A-85A5-C20E6654828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6E1BFA4-F8FF-2A48-94EB-21A7B8D0C074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84BEFA64-BD7F-A845-8EEB-8F5F10242188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3B-454A-85A5-C20E6654828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Sheet1!$B$2:$B$3</c:f>
              <c:strCache>
                <c:ptCount val="2"/>
                <c:pt idx="0">
                  <c:v>Escherichia</c:v>
                </c:pt>
                <c:pt idx="1">
                  <c:v>Enterobacter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0.1827</c:v>
                </c:pt>
                <c:pt idx="1">
                  <c:v>0.98829999999999996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73B-454A-85A5-C20E6654828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SBP0059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D96-D044-A69A-72674A4582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D96-D044-A69A-72674A4582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D96-D044-A69A-72674A4582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D96-D044-A69A-72674A4582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D96-D044-A69A-72674A4582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5D96-D044-A69A-72674A45827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5D96-D044-A69A-72674A45827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5D96-D044-A69A-72674A45827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5D96-D044-A69A-72674A45827A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5D96-D044-A69A-72674A45827A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5D96-D044-A69A-72674A45827A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5D96-D044-A69A-72674A45827A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9-5D96-D044-A69A-72674A45827A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B-5D96-D044-A69A-72674A4582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D96-D044-A69A-72674A4582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D96-D044-A69A-72674A4582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D96-D044-A69A-72674A4582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D96-D044-A69A-72674A4582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D96-D044-A69A-72674A4582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D96-D044-A69A-72674A45827A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512DF68-E05B-E14B-BC9A-ABE391535775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C7A9EFCA-37F0-9045-B828-74E6D272EFF9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5D96-D044-A69A-72674A45827A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D96-D044-A69A-72674A45827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D96-D044-A69A-72674A45827A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>
                  <c15:layout>
                    <c:manualLayout>
                      <c:w val="9.2219988178099829E-2"/>
                      <c:h val="2.177935769764553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3-5D96-D044-A69A-72674A45827A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D96-D044-A69A-72674A45827A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D96-D044-A69A-72674A45827A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5D96-D044-A69A-72674A45827A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5D96-D044-A69A-72674A45827A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Sheet1!$B$4:$B$17</c:f>
              <c:strCache>
                <c:ptCount val="14"/>
                <c:pt idx="0">
                  <c:v>Rahnella</c:v>
                </c:pt>
                <c:pt idx="1">
                  <c:v>Serratia</c:v>
                </c:pt>
                <c:pt idx="2">
                  <c:v>Escherichia</c:v>
                </c:pt>
                <c:pt idx="3">
                  <c:v>Achromobacter</c:v>
                </c:pt>
                <c:pt idx="4">
                  <c:v>Agrobacterium</c:v>
                </c:pt>
                <c:pt idx="5">
                  <c:v>Yersinia</c:v>
                </c:pt>
                <c:pt idx="6">
                  <c:v>Aeromonas</c:v>
                </c:pt>
                <c:pt idx="7">
                  <c:v>Enterobacter</c:v>
                </c:pt>
                <c:pt idx="8">
                  <c:v>Bordetella</c:v>
                </c:pt>
                <c:pt idx="9">
                  <c:v>Shewanella</c:v>
                </c:pt>
                <c:pt idx="10">
                  <c:v>Exiguobacterium</c:v>
                </c:pt>
                <c:pt idx="11">
                  <c:v>Delftia</c:v>
                </c:pt>
                <c:pt idx="12">
                  <c:v>Pectobacterium</c:v>
                </c:pt>
                <c:pt idx="13">
                  <c:v>Arthrobacter</c:v>
                </c:pt>
              </c:strCache>
            </c:strRef>
          </c:cat>
          <c:val>
            <c:numRef>
              <c:f>Sheet1!$C$4:$C$17</c:f>
              <c:numCache>
                <c:formatCode>General</c:formatCode>
                <c:ptCount val="14"/>
                <c:pt idx="0">
                  <c:v>0.79269999999999996</c:v>
                </c:pt>
                <c:pt idx="1">
                  <c:v>6.6699999999999995E-2</c:v>
                </c:pt>
                <c:pt idx="2">
                  <c:v>2.6162000000000001</c:v>
                </c:pt>
                <c:pt idx="3">
                  <c:v>0.46139999999999998</c:v>
                </c:pt>
                <c:pt idx="4">
                  <c:v>1.09E-2</c:v>
                </c:pt>
                <c:pt idx="5">
                  <c:v>2.7799999999999998E-2</c:v>
                </c:pt>
                <c:pt idx="6">
                  <c:v>10.928800000000001</c:v>
                </c:pt>
                <c:pt idx="7">
                  <c:v>2.2608999999999999</c:v>
                </c:pt>
                <c:pt idx="8">
                  <c:v>0.24829999999999999</c:v>
                </c:pt>
                <c:pt idx="9">
                  <c:v>0.2001</c:v>
                </c:pt>
                <c:pt idx="10">
                  <c:v>8.2600000000000007E-2</c:v>
                </c:pt>
                <c:pt idx="11">
                  <c:v>5.21E-2</c:v>
                </c:pt>
                <c:pt idx="12">
                  <c:v>4.5900000000000003E-2</c:v>
                </c:pt>
                <c:pt idx="13">
                  <c:v>1.12E-2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D96-D044-A69A-72674A4582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SBP0176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641-C941-B4B4-8213D35C45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641-C941-B4B4-8213D35C45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641-C941-B4B4-8213D35C45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641-C941-B4B4-8213D35C45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5641-C941-B4B4-8213D35C455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5641-C941-B4B4-8213D35C455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5641-C941-B4B4-8213D35C455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5641-C941-B4B4-8213D35C455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5641-C941-B4B4-8213D35C455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5641-C941-B4B4-8213D35C455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5641-C941-B4B4-8213D35C455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5641-C941-B4B4-8213D35C455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641-C941-B4B4-8213D35C455D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641-C941-B4B4-8213D35C455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D15E1FF-7A36-A34A-9425-7CA353AB8CAC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6F0EA9CA-D252-E64A-B2B9-9A0E535F4E28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641-C941-B4B4-8213D35C455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641-C941-B4B4-8213D35C455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641-C941-B4B4-8213D35C455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641-C941-B4B4-8213D35C455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641-C941-B4B4-8213D35C455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5641-C941-B4B4-8213D35C455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5641-C941-B4B4-8213D35C455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5641-C941-B4B4-8213D35C455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5641-C941-B4B4-8213D35C455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5641-C941-B4B4-8213D35C455D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Sheet1!$B$18:$B$29</c:f>
              <c:strCache>
                <c:ptCount val="12"/>
                <c:pt idx="0">
                  <c:v>Ralstonia</c:v>
                </c:pt>
                <c:pt idx="1">
                  <c:v>Propionibacteriaceae_unclassfied </c:v>
                </c:pt>
                <c:pt idx="2">
                  <c:v>Lactobacillus</c:v>
                </c:pt>
                <c:pt idx="3">
                  <c:v>Siphoviridae_noname</c:v>
                </c:pt>
                <c:pt idx="4">
                  <c:v>Halomonas</c:v>
                </c:pt>
                <c:pt idx="5">
                  <c:v>Proteus</c:v>
                </c:pt>
                <c:pt idx="6">
                  <c:v>Weisella</c:v>
                </c:pt>
                <c:pt idx="7">
                  <c:v>Leuconostoc</c:v>
                </c:pt>
                <c:pt idx="8">
                  <c:v>Achromobacter</c:v>
                </c:pt>
                <c:pt idx="9">
                  <c:v>Pseudoalteromonadaceae_unclassified</c:v>
                </c:pt>
                <c:pt idx="10">
                  <c:v>Pediococcus</c:v>
                </c:pt>
                <c:pt idx="11">
                  <c:v>Propionibacterium</c:v>
                </c:pt>
              </c:strCache>
            </c:strRef>
          </c:cat>
          <c:val>
            <c:numRef>
              <c:f>Sheet1!$C$18:$C$29</c:f>
              <c:numCache>
                <c:formatCode>General</c:formatCode>
                <c:ptCount val="12"/>
                <c:pt idx="0">
                  <c:v>1.0139</c:v>
                </c:pt>
                <c:pt idx="1">
                  <c:v>0.64629999999999999</c:v>
                </c:pt>
                <c:pt idx="2">
                  <c:v>69.012900000000002</c:v>
                </c:pt>
                <c:pt idx="3">
                  <c:v>5.5824999999999996</c:v>
                </c:pt>
                <c:pt idx="4">
                  <c:v>0.7198</c:v>
                </c:pt>
                <c:pt idx="5">
                  <c:v>0.65339999999999998</c:v>
                </c:pt>
                <c:pt idx="6">
                  <c:v>0.15090000000000001</c:v>
                </c:pt>
                <c:pt idx="7">
                  <c:v>4.7899999999999998E-2</c:v>
                </c:pt>
                <c:pt idx="8">
                  <c:v>4.19E-2</c:v>
                </c:pt>
                <c:pt idx="9">
                  <c:v>1.7000000000000001E-2</c:v>
                </c:pt>
                <c:pt idx="10">
                  <c:v>1.24E-2</c:v>
                </c:pt>
                <c:pt idx="11">
                  <c:v>1.0500000000000001E-2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641-C941-B4B4-8213D35C455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604077021841377"/>
          <c:y val="9.0051997311561841E-2"/>
          <c:w val="0.30583185736107893"/>
          <c:h val="0.83304694867479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SBP0215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67B-7144-B393-A78A752163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67B-7144-B393-A78A752163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67B-7144-B393-A78A7521630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67B-7144-B393-A78A7521630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B67B-7144-B393-A78A7521630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B-B67B-7144-B393-A78A7521630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D-B67B-7144-B393-A78A75216302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F-B67B-7144-B393-A78A7521630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1-B67B-7144-B393-A78A7521630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3-B67B-7144-B393-A78A75216302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5-B67B-7144-B393-A78A75216302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17-B67B-7144-B393-A78A75216302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AE9FB68-3C61-4640-BCB8-0612400DDF11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A8C0D186-396A-9E4D-A648-BEE8405EA32C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67B-7144-B393-A78A7521630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7B-7144-B393-A78A7521630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67B-7144-B393-A78A7521630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67B-7144-B393-A78A7521630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67B-7144-B393-A78A7521630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B67B-7144-B393-A78A7521630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B67B-7144-B393-A78A75216302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B67B-7144-B393-A78A75216302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B67B-7144-B393-A78A75216302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B67B-7144-B393-A78A75216302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B67B-7144-B393-A78A75216302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B67B-7144-B393-A78A75216302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Sheet1!$B$30:$B$41</c:f>
              <c:strCache>
                <c:ptCount val="12"/>
                <c:pt idx="0">
                  <c:v>Badnavirus</c:v>
                </c:pt>
                <c:pt idx="1">
                  <c:v>Bradyrhizobium</c:v>
                </c:pt>
                <c:pt idx="2">
                  <c:v>Stenotrophomonas</c:v>
                </c:pt>
                <c:pt idx="3">
                  <c:v>Ralstonia</c:v>
                </c:pt>
                <c:pt idx="4">
                  <c:v>Rahnella</c:v>
                </c:pt>
                <c:pt idx="5">
                  <c:v>Cupriavidus</c:v>
                </c:pt>
                <c:pt idx="6">
                  <c:v>Propionibacteriaceae_unclassified</c:v>
                </c:pt>
                <c:pt idx="7">
                  <c:v>Rhodopseudomonas</c:v>
                </c:pt>
                <c:pt idx="8">
                  <c:v>Klebsiella</c:v>
                </c:pt>
                <c:pt idx="9">
                  <c:v>Serratia</c:v>
                </c:pt>
                <c:pt idx="10">
                  <c:v>Escherichia</c:v>
                </c:pt>
                <c:pt idx="11">
                  <c:v>Curtobacterium</c:v>
                </c:pt>
              </c:strCache>
            </c:strRef>
          </c:cat>
          <c:val>
            <c:numRef>
              <c:f>Sheet1!$C$30:$C$41</c:f>
              <c:numCache>
                <c:formatCode>General</c:formatCode>
                <c:ptCount val="12"/>
                <c:pt idx="0">
                  <c:v>52.219299999999997</c:v>
                </c:pt>
                <c:pt idx="1">
                  <c:v>2.5284</c:v>
                </c:pt>
                <c:pt idx="2">
                  <c:v>1.7423999999999999</c:v>
                </c:pt>
                <c:pt idx="3">
                  <c:v>0.62429999999999997</c:v>
                </c:pt>
                <c:pt idx="4">
                  <c:v>0.51280000000000003</c:v>
                </c:pt>
                <c:pt idx="5">
                  <c:v>0.28889999999999999</c:v>
                </c:pt>
                <c:pt idx="6">
                  <c:v>0.1439</c:v>
                </c:pt>
                <c:pt idx="7">
                  <c:v>8.9300000000000004E-2</c:v>
                </c:pt>
                <c:pt idx="8">
                  <c:v>2.4500000000000001E-2</c:v>
                </c:pt>
                <c:pt idx="9">
                  <c:v>2.2599999999999999E-2</c:v>
                </c:pt>
                <c:pt idx="10">
                  <c:v>1.7500000000000002E-2</c:v>
                </c:pt>
                <c:pt idx="11">
                  <c:v>1.46E-2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B67B-7144-B393-A78A7521630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109111055519485"/>
          <c:y val="8.0287287154311632E-2"/>
          <c:w val="0.34185846897964645"/>
          <c:h val="0.8613796603986073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SBP0055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E73-B64B-8AFD-88050B9A41B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E73-B64B-8AFD-88050B9A41B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E73-B64B-8AFD-88050B9A41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E73-B64B-8AFD-88050B9A41B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9E73-B64B-8AFD-88050B9A41B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9E73-B64B-8AFD-88050B9A41B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9E73-B64B-8AFD-88050B9A41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9E73-B64B-8AFD-88050B9A41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9E73-B64B-8AFD-88050B9A41B7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E73-B64B-8AFD-88050B9A41B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DE02892-CEE5-DB41-AA5D-F3C33DB654CB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2BE8289E-AFCB-EA44-A661-A846FA82D133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E73-B64B-8AFD-88050B9A41B7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E73-B64B-8AFD-88050B9A41B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E73-B64B-8AFD-88050B9A41B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E73-B64B-8AFD-88050B9A41B7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E73-B64B-8AFD-88050B9A41B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9E73-B64B-8AFD-88050B9A41B7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9E73-B64B-8AFD-88050B9A41B7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9E73-B64B-8AFD-88050B9A41B7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Sheet1!$E$2:$E$10</c:f>
              <c:strCache>
                <c:ptCount val="9"/>
                <c:pt idx="0">
                  <c:v>Pantoea_unclassified</c:v>
                </c:pt>
                <c:pt idx="1">
                  <c:v>Rahnella_unclassified </c:v>
                </c:pt>
                <c:pt idx="2">
                  <c:v>Escherichia_unclassified</c:v>
                </c:pt>
                <c:pt idx="3">
                  <c:v>Pseudomonas_fragi</c:v>
                </c:pt>
                <c:pt idx="4">
                  <c:v>Enterobacter_cloacae</c:v>
                </c:pt>
                <c:pt idx="5">
                  <c:v>Pantoea_vagans</c:v>
                </c:pt>
                <c:pt idx="6">
                  <c:v>Pseudomonas_protegens</c:v>
                </c:pt>
                <c:pt idx="7">
                  <c:v>Stenotrophomonas_unclassified</c:v>
                </c:pt>
                <c:pt idx="8">
                  <c:v>Pseudomonas_tolaasii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10.575100000000001</c:v>
                </c:pt>
                <c:pt idx="1">
                  <c:v>22.712900000000001</c:v>
                </c:pt>
                <c:pt idx="2">
                  <c:v>0.1827</c:v>
                </c:pt>
                <c:pt idx="3">
                  <c:v>0.99850000000000005</c:v>
                </c:pt>
                <c:pt idx="4">
                  <c:v>0.98829999999999996</c:v>
                </c:pt>
                <c:pt idx="5">
                  <c:v>4.6699999999999998E-2</c:v>
                </c:pt>
                <c:pt idx="6">
                  <c:v>4.4600000000000001E-2</c:v>
                </c:pt>
                <c:pt idx="7">
                  <c:v>2.0199999999999999E-2</c:v>
                </c:pt>
                <c:pt idx="8">
                  <c:v>1.18E-2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9E73-B64B-8AFD-88050B9A41B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00352130320101"/>
          <c:y val="0.16941902681598411"/>
          <c:w val="0.24853316994729432"/>
          <c:h val="0.7257614619463811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SBP0059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073-9843-B2C5-4A9E8E8957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073-9843-B2C5-4A9E8E8957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073-9843-B2C5-4A9E8E8957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073-9843-B2C5-4A9E8E8957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073-9843-B2C5-4A9E8E8957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073-9843-B2C5-4A9E8E8957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073-9843-B2C5-4A9E8E89571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073-9843-B2C5-4A9E8E89571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073-9843-B2C5-4A9E8E89571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073-9843-B2C5-4A9E8E89571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073-9843-B2C5-4A9E8E89571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073-9843-B2C5-4A9E8E89571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6073-9843-B2C5-4A9E8E89571D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6073-9843-B2C5-4A9E8E89571D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6073-9843-B2C5-4A9E8E89571D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6073-9843-B2C5-4A9E8E89571D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6073-9843-B2C5-4A9E8E89571D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6073-9843-B2C5-4A9E8E89571D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6073-9843-B2C5-4A9E8E89571D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6073-9843-B2C5-4A9E8E89571D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6073-9843-B2C5-4A9E8E89571D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6073-9843-B2C5-4A9E8E89571D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073-9843-B2C5-4A9E8E89571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E5BA34A-623E-D246-9462-6F4A1A642D5E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F3C93CEC-3C9E-2A49-9EC4-6B53C9151706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073-9843-B2C5-4A9E8E89571D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073-9843-B2C5-4A9E8E89571D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073-9843-B2C5-4A9E8E89571D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073-9843-B2C5-4A9E8E89571D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073-9843-B2C5-4A9E8E89571D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073-9843-B2C5-4A9E8E89571D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073-9843-B2C5-4A9E8E89571D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073-9843-B2C5-4A9E8E89571D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073-9843-B2C5-4A9E8E89571D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6073-9843-B2C5-4A9E8E89571D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6073-9843-B2C5-4A9E8E89571D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6073-9843-B2C5-4A9E8E89571D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6073-9843-B2C5-4A9E8E89571D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6073-9843-B2C5-4A9E8E89571D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6073-9843-B2C5-4A9E8E89571D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6073-9843-B2C5-4A9E8E89571D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6073-9843-B2C5-4A9E8E89571D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6073-9843-B2C5-4A9E8E89571D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6073-9843-B2C5-4A9E8E89571D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6073-9843-B2C5-4A9E8E89571D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6073-9843-B2C5-4A9E8E89571D}"/>
                </c:ext>
              </c:extLst>
            </c:dLbl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pattFill prst="pct75">
                    <a:fgClr>
                      <a:schemeClr val="dk1">
                        <a:lumMod val="75000"/>
                        <a:lumOff val="25000"/>
                      </a:schemeClr>
                    </a:fgClr>
                    <a:bgClr>
                      <a:schemeClr val="dk1">
                        <a:lumMod val="65000"/>
                        <a:lumOff val="35000"/>
                      </a:schemeClr>
                    </a:bgClr>
                  </a:pattFill>
                  <a:ln>
                    <a:noFill/>
                  </a:ln>
                </c15:spPr>
              </c:ext>
            </c:extLst>
          </c:dLbls>
          <c:cat>
            <c:strRef>
              <c:f>Sheet1!$E$11:$E$32</c:f>
              <c:strCache>
                <c:ptCount val="22"/>
                <c:pt idx="0">
                  <c:v>Pseudomonas_unclassified</c:v>
                </c:pt>
                <c:pt idx="1">
                  <c:v>Pantoea_unclassified</c:v>
                </c:pt>
                <c:pt idx="2">
                  <c:v>Pantoea_agglomerans</c:v>
                </c:pt>
                <c:pt idx="3">
                  <c:v>Rahnella_aquatilis</c:v>
                </c:pt>
                <c:pt idx="4">
                  <c:v>Rahnella_unclassified </c:v>
                </c:pt>
                <c:pt idx="5">
                  <c:v>Serratia_marcescens</c:v>
                </c:pt>
                <c:pt idx="6">
                  <c:v>Escherichia_unclassified</c:v>
                </c:pt>
                <c:pt idx="7">
                  <c:v>Achromobacter_unclassified</c:v>
                </c:pt>
                <c:pt idx="8">
                  <c:v>Achromobacter_piechaudii</c:v>
                </c:pt>
                <c:pt idx="9">
                  <c:v>Yersinia_unclassified</c:v>
                </c:pt>
                <c:pt idx="10">
                  <c:v>Agrobacterium_tumefaciens</c:v>
                </c:pt>
                <c:pt idx="11">
                  <c:v>Aeromonas_unclassified</c:v>
                </c:pt>
                <c:pt idx="12">
                  <c:v>Enterobacter_cloacae</c:v>
                </c:pt>
                <c:pt idx="13">
                  <c:v>Aeromonas_hydrophila</c:v>
                </c:pt>
                <c:pt idx="14">
                  <c:v>Aeromonas_salmonicida</c:v>
                </c:pt>
                <c:pt idx="15">
                  <c:v>Bordetella_unclassified</c:v>
                </c:pt>
                <c:pt idx="16">
                  <c:v>Shawanella_unclassified</c:v>
                </c:pt>
                <c:pt idx="17">
                  <c:v>Exiguobacterium_unclassified</c:v>
                </c:pt>
                <c:pt idx="18">
                  <c:v>Delftia_unclassified</c:v>
                </c:pt>
                <c:pt idx="19">
                  <c:v>Pectobacterium_carotovorum</c:v>
                </c:pt>
                <c:pt idx="20">
                  <c:v>Shewanella_baltica</c:v>
                </c:pt>
                <c:pt idx="21">
                  <c:v>Arthrobacter_chlorophenolicus</c:v>
                </c:pt>
              </c:strCache>
            </c:strRef>
          </c:cat>
          <c:val>
            <c:numRef>
              <c:f>Sheet1!$F$11:$F$32</c:f>
              <c:numCache>
                <c:formatCode>General</c:formatCode>
                <c:ptCount val="22"/>
                <c:pt idx="0">
                  <c:v>0.40860000000000002</c:v>
                </c:pt>
                <c:pt idx="1">
                  <c:v>78.8279</c:v>
                </c:pt>
                <c:pt idx="2">
                  <c:v>2.3188</c:v>
                </c:pt>
                <c:pt idx="3">
                  <c:v>0.38569999999999999</c:v>
                </c:pt>
                <c:pt idx="4">
                  <c:v>0.40710000000000002</c:v>
                </c:pt>
                <c:pt idx="5">
                  <c:v>6.6699999999999995E-2</c:v>
                </c:pt>
                <c:pt idx="6">
                  <c:v>2.6162000000000001</c:v>
                </c:pt>
                <c:pt idx="7">
                  <c:v>4.7100000000000003E-2</c:v>
                </c:pt>
                <c:pt idx="8">
                  <c:v>0.4143</c:v>
                </c:pt>
                <c:pt idx="9">
                  <c:v>2.7799999999999998E-2</c:v>
                </c:pt>
                <c:pt idx="10">
                  <c:v>1.09E-2</c:v>
                </c:pt>
                <c:pt idx="11">
                  <c:v>10.0176</c:v>
                </c:pt>
                <c:pt idx="12">
                  <c:v>2.2608999999999999</c:v>
                </c:pt>
                <c:pt idx="13">
                  <c:v>0.65690000000000004</c:v>
                </c:pt>
                <c:pt idx="14">
                  <c:v>0.25419999999999998</c:v>
                </c:pt>
                <c:pt idx="15">
                  <c:v>0.24829999999999999</c:v>
                </c:pt>
                <c:pt idx="16">
                  <c:v>0.18060000000000001</c:v>
                </c:pt>
                <c:pt idx="17">
                  <c:v>8.2600000000000007E-2</c:v>
                </c:pt>
                <c:pt idx="18">
                  <c:v>5.21E-2</c:v>
                </c:pt>
                <c:pt idx="19">
                  <c:v>4.5900000000000003E-2</c:v>
                </c:pt>
                <c:pt idx="20">
                  <c:v>1.9400000000000001E-2</c:v>
                </c:pt>
                <c:pt idx="21">
                  <c:v>1.12E-2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6073-9843-B2C5-4A9E8E895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SBP0176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32-7748-B91E-6540603867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32-7748-B91E-6540603867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32-7748-B91E-6540603867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932-7748-B91E-6540603867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932-7748-B91E-6540603867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932-7748-B91E-65406038677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932-7748-B91E-65406038677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932-7748-B91E-65406038677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7932-7748-B91E-65406038677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7932-7748-B91E-65406038677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7932-7748-B91E-65406038677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7932-7748-B91E-654060386776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7932-7748-B91E-654060386776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7932-7748-B91E-654060386776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7932-7748-B91E-654060386776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7932-7748-B91E-654060386776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7932-7748-B91E-654060386776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7932-7748-B91E-654060386776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7932-7748-B91E-654060386776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7932-7748-B91E-654060386776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7932-7748-B91E-654060386776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7932-7748-B91E-654060386776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7932-7748-B91E-654060386776}"/>
              </c:ext>
            </c:extLst>
          </c:dPt>
          <c:dPt>
            <c:idx val="23"/>
            <c:bubble3D val="0"/>
            <c:spPr>
              <a:solidFill>
                <a:schemeClr val="accent6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7932-7748-B91E-654060386776}"/>
              </c:ext>
            </c:extLst>
          </c:dPt>
          <c:dPt>
            <c:idx val="24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7932-7748-B91E-654060386776}"/>
              </c:ext>
            </c:extLst>
          </c:dPt>
          <c:dPt>
            <c:idx val="25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7932-7748-B91E-654060386776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932-7748-B91E-654060386776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32-7748-B91E-654060386776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1A9DD56-86A0-074D-AD68-0EF290C0C30B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E6771E9D-69F1-6947-B72A-132C8C8E9781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7932-7748-B91E-654060386776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932-7748-B91E-654060386776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932-7748-B91E-654060386776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7932-7748-B91E-654060386776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7932-7748-B91E-654060386776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7932-7748-B91E-654060386776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932-7748-B91E-654060386776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932-7748-B91E-654060386776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932-7748-B91E-654060386776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932-7748-B91E-654060386776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932-7748-B91E-654060386776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7932-7748-B91E-654060386776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7932-7748-B91E-654060386776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7932-7748-B91E-654060386776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7932-7748-B91E-654060386776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7932-7748-B91E-654060386776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7932-7748-B91E-654060386776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7932-7748-B91E-654060386776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7932-7748-B91E-654060386776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7932-7748-B91E-654060386776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7932-7748-B91E-654060386776}"/>
                </c:ext>
              </c:extLst>
            </c:dLbl>
            <c:dLbl>
              <c:idx val="2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F-7932-7748-B91E-654060386776}"/>
                </c:ext>
              </c:extLst>
            </c:dLbl>
            <c:dLbl>
              <c:idx val="2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1-7932-7748-B91E-654060386776}"/>
                </c:ext>
              </c:extLst>
            </c:dLbl>
            <c:dLbl>
              <c:idx val="2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33-7932-7748-B91E-654060386776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Sheet1!$E$33:$E$58</c:f>
              <c:strCache>
                <c:ptCount val="26"/>
                <c:pt idx="0">
                  <c:v>Pantoea_unclassified</c:v>
                </c:pt>
                <c:pt idx="1">
                  <c:v>Ralstonia_unclassified</c:v>
                </c:pt>
                <c:pt idx="2">
                  <c:v>Lactobacillus_buchneri</c:v>
                </c:pt>
                <c:pt idx="3">
                  <c:v>Lactobacillus_coryniformis</c:v>
                </c:pt>
                <c:pt idx="4">
                  <c:v>Lactobacillus_phage_Lc_Nu</c:v>
                </c:pt>
                <c:pt idx="5">
                  <c:v>Lactobacillus_phage_Sha1</c:v>
                </c:pt>
                <c:pt idx="6">
                  <c:v>Lactobacillus_pentosus</c:v>
                </c:pt>
                <c:pt idx="7">
                  <c:v>Lactobacillus_phage_J_1</c:v>
                </c:pt>
                <c:pt idx="8">
                  <c:v>Halomonas_unclassified</c:v>
                </c:pt>
                <c:pt idx="9">
                  <c:v>Proteus_mirabilis</c:v>
                </c:pt>
                <c:pt idx="10">
                  <c:v>Lactobacillus_acidipiscis</c:v>
                </c:pt>
                <c:pt idx="11">
                  <c:v>Lactobacillus_farciminis</c:v>
                </c:pt>
                <c:pt idx="12">
                  <c:v>Weisella_unclassified</c:v>
                </c:pt>
                <c:pt idx="13">
                  <c:v>Lactobacillus_zeae</c:v>
                </c:pt>
                <c:pt idx="14">
                  <c:v>Leuconostoc_citreum</c:v>
                </c:pt>
                <c:pt idx="15">
                  <c:v>Lactobacillus_rhamnosus</c:v>
                </c:pt>
                <c:pt idx="16">
                  <c:v>Weisella_paramensenteroides</c:v>
                </c:pt>
                <c:pt idx="17">
                  <c:v>Pseudomonas_fragi</c:v>
                </c:pt>
                <c:pt idx="18">
                  <c:v>Achromobacter_unclassified</c:v>
                </c:pt>
                <c:pt idx="19">
                  <c:v>Achromobacter_piechaudii</c:v>
                </c:pt>
                <c:pt idx="20">
                  <c:v>Pediococcus_unclassified</c:v>
                </c:pt>
                <c:pt idx="21">
                  <c:v>Propionibacterium_acidipropionici</c:v>
                </c:pt>
                <c:pt idx="22">
                  <c:v>Lactobacillus_curvatus</c:v>
                </c:pt>
                <c:pt idx="23">
                  <c:v>Lactobacillus_parafarraginis</c:v>
                </c:pt>
                <c:pt idx="24">
                  <c:v>Lactobacillus_casei_paracasei</c:v>
                </c:pt>
                <c:pt idx="25">
                  <c:v>Lactobacillus_shenzhenensis</c:v>
                </c:pt>
              </c:strCache>
            </c:strRef>
          </c:cat>
          <c:val>
            <c:numRef>
              <c:f>Sheet1!$F$33:$F$58</c:f>
              <c:numCache>
                <c:formatCode>General</c:formatCode>
                <c:ptCount val="26"/>
                <c:pt idx="0">
                  <c:v>0.1351</c:v>
                </c:pt>
                <c:pt idx="1">
                  <c:v>1.0139</c:v>
                </c:pt>
                <c:pt idx="2">
                  <c:v>61.997500000000002</c:v>
                </c:pt>
                <c:pt idx="3">
                  <c:v>4.9138000000000002</c:v>
                </c:pt>
                <c:pt idx="4">
                  <c:v>2.88</c:v>
                </c:pt>
                <c:pt idx="5">
                  <c:v>1.5074000000000001</c:v>
                </c:pt>
                <c:pt idx="6">
                  <c:v>1.2509999999999999</c:v>
                </c:pt>
                <c:pt idx="7">
                  <c:v>1.1951000000000001</c:v>
                </c:pt>
                <c:pt idx="8">
                  <c:v>0.7198</c:v>
                </c:pt>
                <c:pt idx="9">
                  <c:v>0.65339999999999998</c:v>
                </c:pt>
                <c:pt idx="10">
                  <c:v>0.54249999999999998</c:v>
                </c:pt>
                <c:pt idx="11">
                  <c:v>0.19159999999999999</c:v>
                </c:pt>
                <c:pt idx="12">
                  <c:v>0.11459999999999999</c:v>
                </c:pt>
                <c:pt idx="13">
                  <c:v>6.2399999999999997E-2</c:v>
                </c:pt>
                <c:pt idx="14">
                  <c:v>4.7899999999999998E-2</c:v>
                </c:pt>
                <c:pt idx="15">
                  <c:v>3.9100000000000003E-2</c:v>
                </c:pt>
                <c:pt idx="16">
                  <c:v>3.6299999999999999E-2</c:v>
                </c:pt>
                <c:pt idx="17">
                  <c:v>3.1800000000000002E-2</c:v>
                </c:pt>
                <c:pt idx="18">
                  <c:v>2.5899999999999999E-2</c:v>
                </c:pt>
                <c:pt idx="19">
                  <c:v>1.61E-2</c:v>
                </c:pt>
                <c:pt idx="20">
                  <c:v>1.24E-2</c:v>
                </c:pt>
                <c:pt idx="21">
                  <c:v>1.0500000000000001E-2</c:v>
                </c:pt>
                <c:pt idx="22">
                  <c:v>9.7999999999999997E-3</c:v>
                </c:pt>
                <c:pt idx="23">
                  <c:v>3.5000000000000001E-3</c:v>
                </c:pt>
                <c:pt idx="24">
                  <c:v>1.1000000000000001E-3</c:v>
                </c:pt>
                <c:pt idx="25">
                  <c:v>5.0000000000000001E-4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7932-7748-B91E-65406038677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SBP0215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7FB-3549-914C-4342F8D4EA4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7FB-3549-914C-4342F8D4EA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7FB-3549-914C-4342F8D4EA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7FB-3549-914C-4342F8D4EA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7FB-3549-914C-4342F8D4EA4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7FB-3549-914C-4342F8D4EA4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7FB-3549-914C-4342F8D4EA4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7FB-3549-914C-4342F8D4EA4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7FB-3549-914C-4342F8D4EA4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7FB-3549-914C-4342F8D4EA4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7FB-3549-914C-4342F8D4EA4B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7FB-3549-914C-4342F8D4EA4B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47FB-3549-914C-4342F8D4EA4B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47FB-3549-914C-4342F8D4EA4B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47FB-3549-914C-4342F8D4EA4B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47FB-3549-914C-4342F8D4EA4B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47FB-3549-914C-4342F8D4EA4B}"/>
              </c:ext>
            </c:extLst>
          </c:dPt>
          <c:dPt>
            <c:idx val="17"/>
            <c:bubble3D val="0"/>
            <c:spPr>
              <a:solidFill>
                <a:schemeClr val="accent6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47FB-3549-914C-4342F8D4EA4B}"/>
              </c:ext>
            </c:extLst>
          </c:dPt>
          <c:dPt>
            <c:idx val="18"/>
            <c:bubble3D val="0"/>
            <c:spPr>
              <a:solidFill>
                <a:schemeClr val="accent1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5-47FB-3549-914C-4342F8D4EA4B}"/>
              </c:ext>
            </c:extLst>
          </c:dPt>
          <c:dPt>
            <c:idx val="19"/>
            <c:bubble3D val="0"/>
            <c:spPr>
              <a:solidFill>
                <a:schemeClr val="accent2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7-47FB-3549-914C-4342F8D4EA4B}"/>
              </c:ext>
            </c:extLst>
          </c:dPt>
          <c:dPt>
            <c:idx val="20"/>
            <c:bubble3D val="0"/>
            <c:spPr>
              <a:solidFill>
                <a:schemeClr val="accent3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9-47FB-3549-914C-4342F8D4EA4B}"/>
              </c:ext>
            </c:extLst>
          </c:dPt>
          <c:dPt>
            <c:idx val="21"/>
            <c:bubble3D val="0"/>
            <c:spPr>
              <a:solidFill>
                <a:schemeClr val="accent4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47FB-3549-914C-4342F8D4EA4B}"/>
              </c:ext>
            </c:extLst>
          </c:dPt>
          <c:dPt>
            <c:idx val="22"/>
            <c:bubble3D val="0"/>
            <c:spPr>
              <a:solidFill>
                <a:schemeClr val="accent5">
                  <a:lumMod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47FB-3549-914C-4342F8D4EA4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C0A159-8BDD-2842-9F1E-AF71E1D96A10}" type="CATEGORYNAME">
                      <a:rPr lang="en-US" sz="1600"/>
                      <a:pPr/>
                      <a:t>[CATEGORY NAME]</a:t>
                    </a:fld>
                    <a:r>
                      <a:rPr lang="en-US" sz="1600" baseline="0"/>
                      <a:t>, </a:t>
                    </a:r>
                    <a:fld id="{53728351-078E-0F40-A3D0-76DE2038F600}" type="VALUE">
                      <a:rPr lang="en-US" sz="1600" baseline="0"/>
                      <a:pPr/>
                      <a:t>[VALUE]</a:t>
                    </a:fld>
                    <a:endParaRPr lang="en-US" sz="1600" baseline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7FB-3549-914C-4342F8D4EA4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FB-3549-914C-4342F8D4EA4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FB-3549-914C-4342F8D4EA4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FB-3549-914C-4342F8D4EA4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FB-3549-914C-4342F8D4EA4B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7FB-3549-914C-4342F8D4EA4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7FB-3549-914C-4342F8D4EA4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47FB-3549-914C-4342F8D4EA4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47FB-3549-914C-4342F8D4EA4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47FB-3549-914C-4342F8D4EA4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47FB-3549-914C-4342F8D4EA4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47FB-3549-914C-4342F8D4EA4B}"/>
                </c:ext>
              </c:extLst>
            </c:dLbl>
            <c:dLbl>
              <c:idx val="1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47FB-3549-914C-4342F8D4EA4B}"/>
                </c:ext>
              </c:extLst>
            </c:dLbl>
            <c:dLbl>
              <c:idx val="1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47FB-3549-914C-4342F8D4EA4B}"/>
                </c:ext>
              </c:extLst>
            </c:dLbl>
            <c:dLbl>
              <c:idx val="1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47FB-3549-914C-4342F8D4EA4B}"/>
                </c:ext>
              </c:extLst>
            </c:dLbl>
            <c:dLbl>
              <c:idx val="1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47FB-3549-914C-4342F8D4EA4B}"/>
                </c:ext>
              </c:extLst>
            </c:dLbl>
            <c:dLbl>
              <c:idx val="1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47FB-3549-914C-4342F8D4EA4B}"/>
                </c:ext>
              </c:extLst>
            </c:dLbl>
            <c:dLbl>
              <c:idx val="1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3-47FB-3549-914C-4342F8D4EA4B}"/>
                </c:ext>
              </c:extLst>
            </c:dLbl>
            <c:dLbl>
              <c:idx val="1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5-47FB-3549-914C-4342F8D4EA4B}"/>
                </c:ext>
              </c:extLst>
            </c:dLbl>
            <c:dLbl>
              <c:idx val="1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7-47FB-3549-914C-4342F8D4EA4B}"/>
                </c:ext>
              </c:extLst>
            </c:dLbl>
            <c:dLbl>
              <c:idx val="2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9-47FB-3549-914C-4342F8D4EA4B}"/>
                </c:ext>
              </c:extLst>
            </c:dLbl>
            <c:dLbl>
              <c:idx val="2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B-47FB-3549-914C-4342F8D4EA4B}"/>
                </c:ext>
              </c:extLst>
            </c:dLbl>
            <c:dLbl>
              <c:idx val="2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D-47FB-3549-914C-4342F8D4EA4B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Sheet1!$E$59:$E$81</c:f>
              <c:strCache>
                <c:ptCount val="23"/>
                <c:pt idx="0">
                  <c:v>Fig_badnavirus_1</c:v>
                </c:pt>
                <c:pt idx="1">
                  <c:v>Herbaspirillum_unclassified</c:v>
                </c:pt>
                <c:pt idx="2">
                  <c:v>Janthinobacterium_unclassified</c:v>
                </c:pt>
                <c:pt idx="3">
                  <c:v>Pantoea_unclassified</c:v>
                </c:pt>
                <c:pt idx="4">
                  <c:v>Janthinobacterium_lividum</c:v>
                </c:pt>
                <c:pt idx="5">
                  <c:v>Bradyrhizobium_sp_BTAi1</c:v>
                </c:pt>
                <c:pt idx="6">
                  <c:v>Stenotrophomonas_maltrophilia</c:v>
                </c:pt>
                <c:pt idx="7">
                  <c:v>Herbaspirillum_frisingense</c:v>
                </c:pt>
                <c:pt idx="8">
                  <c:v>Pantoea_agglomerans</c:v>
                </c:pt>
                <c:pt idx="9">
                  <c:v>Ralstonia_unclassified</c:v>
                </c:pt>
                <c:pt idx="10">
                  <c:v>Rahnella_aquatilis</c:v>
                </c:pt>
                <c:pt idx="11">
                  <c:v>Cupriavidus_unclassified</c:v>
                </c:pt>
                <c:pt idx="12">
                  <c:v>Pseudomonas_putida</c:v>
                </c:pt>
                <c:pt idx="13">
                  <c:v>Rahnella_unclassified </c:v>
                </c:pt>
                <c:pt idx="14">
                  <c:v>Ralstonia_pickettii</c:v>
                </c:pt>
                <c:pt idx="15">
                  <c:v>Rhodopseudomonas_unclassified</c:v>
                </c:pt>
                <c:pt idx="16">
                  <c:v>Pseudomonas_mandelii</c:v>
                </c:pt>
                <c:pt idx="17">
                  <c:v>Cupriavidus_metallidurans</c:v>
                </c:pt>
                <c:pt idx="18">
                  <c:v>Rhodopseudomonas_palustris</c:v>
                </c:pt>
                <c:pt idx="19">
                  <c:v>Klebsiella_unclassified</c:v>
                </c:pt>
                <c:pt idx="20">
                  <c:v>Serratia_marcescens</c:v>
                </c:pt>
                <c:pt idx="21">
                  <c:v>Escherichia_unclassified</c:v>
                </c:pt>
                <c:pt idx="22">
                  <c:v>Curtobacterium_unclassified</c:v>
                </c:pt>
              </c:strCache>
            </c:strRef>
          </c:cat>
          <c:val>
            <c:numRef>
              <c:f>Sheet1!$F$59:$F$81</c:f>
              <c:numCache>
                <c:formatCode>General</c:formatCode>
                <c:ptCount val="23"/>
                <c:pt idx="0">
                  <c:v>52.219299999999997</c:v>
                </c:pt>
                <c:pt idx="1">
                  <c:v>18.322399999999998</c:v>
                </c:pt>
                <c:pt idx="2">
                  <c:v>7.1185999999999998</c:v>
                </c:pt>
                <c:pt idx="3">
                  <c:v>5.2305999999999999</c:v>
                </c:pt>
                <c:pt idx="4">
                  <c:v>3.7467999999999999</c:v>
                </c:pt>
                <c:pt idx="5">
                  <c:v>2.5284</c:v>
                </c:pt>
                <c:pt idx="6">
                  <c:v>1.7423999999999999</c:v>
                </c:pt>
                <c:pt idx="7">
                  <c:v>0.93589999999999995</c:v>
                </c:pt>
                <c:pt idx="8">
                  <c:v>0.57369999999999999</c:v>
                </c:pt>
                <c:pt idx="9">
                  <c:v>0.49359999999999998</c:v>
                </c:pt>
                <c:pt idx="10">
                  <c:v>0.35239999999999999</c:v>
                </c:pt>
                <c:pt idx="11">
                  <c:v>0.25290000000000001</c:v>
                </c:pt>
                <c:pt idx="12">
                  <c:v>0.16500000000000001</c:v>
                </c:pt>
                <c:pt idx="13">
                  <c:v>0.1603</c:v>
                </c:pt>
                <c:pt idx="14">
                  <c:v>0.13059999999999999</c:v>
                </c:pt>
                <c:pt idx="15">
                  <c:v>6.2700000000000006E-2</c:v>
                </c:pt>
                <c:pt idx="16">
                  <c:v>4.1399999999999999E-2</c:v>
                </c:pt>
                <c:pt idx="17">
                  <c:v>3.5999999999999997E-2</c:v>
                </c:pt>
                <c:pt idx="18">
                  <c:v>2.6700000000000002E-2</c:v>
                </c:pt>
                <c:pt idx="19">
                  <c:v>2.4500000000000001E-2</c:v>
                </c:pt>
                <c:pt idx="20">
                  <c:v>2.2599999999999999E-2</c:v>
                </c:pt>
                <c:pt idx="21">
                  <c:v>1.7500000000000002E-2</c:v>
                </c:pt>
                <c:pt idx="22">
                  <c:v>1.46E-2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E-47FB-3549-914C-4342F8D4EA4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19B61-9F1A-5B4C-8DE6-3008B1748E70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A23B3-F240-DC4C-8062-842DAE7A5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2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3A4E24-C185-8546-831F-0882D895B05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8036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A23B3-F240-DC4C-8062-842DAE7A5B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1;p43">
            <a:extLst>
              <a:ext uri="{FF2B5EF4-FFF2-40B4-BE49-F238E27FC236}">
                <a16:creationId xmlns:a16="http://schemas.microsoft.com/office/drawing/2014/main" id="{B4FF4165-74B3-AA4D-A5C5-6FFF8B85C1CA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;p43">
            <a:extLst>
              <a:ext uri="{FF2B5EF4-FFF2-40B4-BE49-F238E27FC236}">
                <a16:creationId xmlns:a16="http://schemas.microsoft.com/office/drawing/2014/main" id="{55C4057E-CA23-2E44-9161-2C8475B0AB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935686" y="5496819"/>
            <a:ext cx="4256314" cy="45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chemeClr val="lt1"/>
                </a:solidFill>
                <a:latin typeface="Montserrat SemiBold" pitchFamily="2" charset="77"/>
                <a:ea typeface="Montserrat SemiBold" pitchFamily="2" charset="77"/>
                <a:cs typeface="Montserrat SemiBold" pitchFamily="2" charset="77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Montserrat </a:t>
            </a:r>
            <a:r>
              <a:rPr lang="en-US" err="1">
                <a:latin typeface="Montserrat SemiBold"/>
                <a:ea typeface="Arial"/>
                <a:cs typeface="Arial"/>
                <a:sym typeface="Montserrat SemiBold"/>
              </a:rPr>
              <a:t>SemiBold</a:t>
            </a:r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, 18pt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891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59">
            <a:extLst>
              <a:ext uri="{FF2B5EF4-FFF2-40B4-BE49-F238E27FC236}">
                <a16:creationId xmlns:a16="http://schemas.microsoft.com/office/drawing/2014/main" id="{BFA4DF72-D3B9-354B-9AD4-CC691DE83746}"/>
              </a:ext>
            </a:extLst>
          </p:cNvPr>
          <p:cNvSpPr/>
          <p:nvPr/>
        </p:nvSpPr>
        <p:spPr>
          <a:xfrm>
            <a:off x="0" y="0"/>
            <a:ext cx="5019383" cy="6858000"/>
          </a:xfrm>
          <a:prstGeom prst="rect">
            <a:avLst/>
          </a:prstGeom>
          <a:solidFill>
            <a:srgbClr val="249DDE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20;p50">
            <a:extLst>
              <a:ext uri="{FF2B5EF4-FFF2-40B4-BE49-F238E27FC236}">
                <a16:creationId xmlns:a16="http://schemas.microsoft.com/office/drawing/2014/main" id="{34D16203-0FC8-2E4A-A322-6F00AB390C7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3101" y="3079377"/>
            <a:ext cx="4503370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D33F9B7-DE13-3448-8C48-96FD338AE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2484" y="3079377"/>
            <a:ext cx="6333097" cy="104887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355082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4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6;p59">
            <a:extLst>
              <a:ext uri="{FF2B5EF4-FFF2-40B4-BE49-F238E27FC236}">
                <a16:creationId xmlns:a16="http://schemas.microsoft.com/office/drawing/2014/main" id="{BFA4DF72-D3B9-354B-9AD4-CC691DE83746}"/>
              </a:ext>
            </a:extLst>
          </p:cNvPr>
          <p:cNvSpPr/>
          <p:nvPr/>
        </p:nvSpPr>
        <p:spPr>
          <a:xfrm>
            <a:off x="0" y="0"/>
            <a:ext cx="5019383" cy="6858000"/>
          </a:xfrm>
          <a:prstGeom prst="rect">
            <a:avLst/>
          </a:prstGeom>
          <a:solidFill>
            <a:srgbClr val="249DDE">
              <a:alpha val="1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0;p50">
            <a:extLst>
              <a:ext uri="{FF2B5EF4-FFF2-40B4-BE49-F238E27FC236}">
                <a16:creationId xmlns:a16="http://schemas.microsoft.com/office/drawing/2014/main" id="{77F7B464-B38B-F848-BD0B-4F8FDDFE243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03101" y="3079377"/>
            <a:ext cx="4503370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2D8BD33-0502-574C-9BD1-1C2A29D59B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22484" y="3079377"/>
            <a:ext cx="6333097" cy="104887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5EF05BE-EC6F-4198-ABEC-8591D2931C89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46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755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Confidential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3;p69">
            <a:extLst>
              <a:ext uri="{FF2B5EF4-FFF2-40B4-BE49-F238E27FC236}">
                <a16:creationId xmlns:a16="http://schemas.microsoft.com/office/drawing/2014/main" id="{C209C88E-D627-45D7-8FDD-7B821BBD9F22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179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D09874-D3F9-074B-BFD5-45B236B71726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8915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8876F2-9A64-2542-9EF4-63A2F061A4BD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4" name="Google Shape;253;p69">
            <a:extLst>
              <a:ext uri="{FF2B5EF4-FFF2-40B4-BE49-F238E27FC236}">
                <a16:creationId xmlns:a16="http://schemas.microsoft.com/office/drawing/2014/main" id="{F62DBF83-0E19-42A4-9CC8-02B8C8EBEF4B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6373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DB82680B-A0E5-43B2-A1C6-774C66AA3989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74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 Confidential"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06AC7FCF-AD60-4DBC-A10E-1D6FAD8706A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11;p43">
            <a:extLst>
              <a:ext uri="{FF2B5EF4-FFF2-40B4-BE49-F238E27FC236}">
                <a16:creationId xmlns:a16="http://schemas.microsoft.com/office/drawing/2014/main" id="{B4FF4165-74B3-AA4D-A5C5-6FFF8B85C1CA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2;p43">
            <a:extLst>
              <a:ext uri="{FF2B5EF4-FFF2-40B4-BE49-F238E27FC236}">
                <a16:creationId xmlns:a16="http://schemas.microsoft.com/office/drawing/2014/main" id="{E15AF2B9-12B2-4E47-B5D0-DE433B0F6258}"/>
              </a:ext>
            </a:extLst>
          </p:cNvPr>
          <p:cNvSpPr txBox="1"/>
          <p:nvPr/>
        </p:nvSpPr>
        <p:spPr>
          <a:xfrm>
            <a:off x="1514365" y="1577228"/>
            <a:ext cx="5125860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INSPIRED BY NATURE, POWERED BY SCIENCE</a:t>
            </a:r>
            <a:endParaRPr sz="14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" name="Google Shape;13;p43">
            <a:extLst>
              <a:ext uri="{FF2B5EF4-FFF2-40B4-BE49-F238E27FC236}">
                <a16:creationId xmlns:a16="http://schemas.microsoft.com/office/drawing/2014/main" id="{55C4057E-CA23-2E44-9161-2C8475B0AB4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935686" y="5496819"/>
            <a:ext cx="4256314" cy="45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1" i="0">
                <a:solidFill>
                  <a:schemeClr val="lt1"/>
                </a:solidFill>
                <a:latin typeface="Montserrat SemiBold" pitchFamily="2" charset="77"/>
                <a:ea typeface="Montserrat SemiBold" pitchFamily="2" charset="77"/>
                <a:cs typeface="Montserrat SemiBold" pitchFamily="2" charset="77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Montserrat </a:t>
            </a:r>
            <a:r>
              <a:rPr lang="en-US" err="1">
                <a:latin typeface="Montserrat SemiBold"/>
                <a:ea typeface="Arial"/>
                <a:cs typeface="Arial"/>
                <a:sym typeface="Montserrat SemiBold"/>
              </a:rPr>
              <a:t>SemiBold</a:t>
            </a:r>
            <a:r>
              <a:rPr lang="en-US">
                <a:latin typeface="Montserrat SemiBold"/>
                <a:ea typeface="Arial"/>
                <a:cs typeface="Arial"/>
                <a:sym typeface="Montserrat SemiBold"/>
              </a:rPr>
              <a:t>, 18pt </a:t>
            </a:r>
            <a:endParaRPr/>
          </a:p>
        </p:txBody>
      </p:sp>
      <p:pic>
        <p:nvPicPr>
          <p:cNvPr id="10" name="Google Shape;14;p43" descr="Text&#10;&#10;Description automatically generated with medium confidence">
            <a:extLst>
              <a:ext uri="{FF2B5EF4-FFF2-40B4-BE49-F238E27FC236}">
                <a16:creationId xmlns:a16="http://schemas.microsoft.com/office/drawing/2014/main" id="{E7B98792-583E-F244-B948-2BF8C51615B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19" y="0"/>
            <a:ext cx="5857148" cy="170613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5BA0F5F1-3102-7041-B98A-4506CABA006F}"/>
              </a:ext>
            </a:extLst>
          </p:cNvPr>
          <p:cNvSpPr txBox="1"/>
          <p:nvPr/>
        </p:nvSpPr>
        <p:spPr>
          <a:xfrm>
            <a:off x="10547797" y="6368296"/>
            <a:ext cx="1758618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85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2157D436-35CA-4486-AA79-EB6F9C9C88B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741846C1-BE27-5A46-8D7E-32C2E738D0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1169927-2CFC-5945-94C8-F7DD6FFDDD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  <a:lvl8pPr marL="3200400" indent="0">
              <a:buNone/>
              <a:defRPr/>
            </a:lvl8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6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56126B4-7FCF-9442-8A94-59EB8DFE36F1}"/>
              </a:ext>
            </a:extLst>
          </p:cNvPr>
          <p:cNvSpPr txBox="1"/>
          <p:nvPr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6CB9A6BD-CD8B-5A46-8593-D3C37839DE1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93707-EC5C-3042-9DCD-A9B3CC6589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83758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741846C1-BE27-5A46-8D7E-32C2E738D0E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A076CB6-0232-B146-B886-7BD310FC6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60628"/>
              </p:ext>
            </p:extLst>
          </p:nvPr>
        </p:nvGraphicFramePr>
        <p:xfrm>
          <a:off x="404807" y="2842093"/>
          <a:ext cx="5874970" cy="1112520"/>
        </p:xfrm>
        <a:graphic>
          <a:graphicData uri="http://schemas.openxmlformats.org/drawingml/2006/table">
            <a:tbl>
              <a:tblPr firstRow="1" bandRow="1"/>
              <a:tblGrid>
                <a:gridCol w="2937485">
                  <a:extLst>
                    <a:ext uri="{9D8B030D-6E8A-4147-A177-3AD203B41FA5}">
                      <a16:colId xmlns:a16="http://schemas.microsoft.com/office/drawing/2014/main" val="3649212356"/>
                    </a:ext>
                  </a:extLst>
                </a:gridCol>
                <a:gridCol w="2937485">
                  <a:extLst>
                    <a:ext uri="{9D8B030D-6E8A-4147-A177-3AD203B41FA5}">
                      <a16:colId xmlns:a16="http://schemas.microsoft.com/office/drawing/2014/main" val="777747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Montserrat  medium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23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Montserrat medium 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5290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68881"/>
                  </a:ext>
                </a:extLst>
              </a:tr>
            </a:tbl>
          </a:graphicData>
        </a:graphic>
      </p:graphicFrame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7F33C04-30BA-9B4A-9D6A-207AD37782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32959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;p50">
            <a:extLst>
              <a:ext uri="{FF2B5EF4-FFF2-40B4-BE49-F238E27FC236}">
                <a16:creationId xmlns:a16="http://schemas.microsoft.com/office/drawing/2014/main" id="{6CB9A6BD-CD8B-5A46-8593-D3C37839DE1E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263CF9D-7CC2-B142-A8C3-60E550E8C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5516"/>
              </p:ext>
            </p:extLst>
          </p:nvPr>
        </p:nvGraphicFramePr>
        <p:xfrm>
          <a:off x="404807" y="2842093"/>
          <a:ext cx="5874970" cy="1112520"/>
        </p:xfrm>
        <a:graphic>
          <a:graphicData uri="http://schemas.openxmlformats.org/drawingml/2006/table">
            <a:tbl>
              <a:tblPr firstRow="1" bandRow="1"/>
              <a:tblGrid>
                <a:gridCol w="2937485">
                  <a:extLst>
                    <a:ext uri="{9D8B030D-6E8A-4147-A177-3AD203B41FA5}">
                      <a16:colId xmlns:a16="http://schemas.microsoft.com/office/drawing/2014/main" val="3649212356"/>
                    </a:ext>
                  </a:extLst>
                </a:gridCol>
                <a:gridCol w="2937485">
                  <a:extLst>
                    <a:ext uri="{9D8B030D-6E8A-4147-A177-3AD203B41FA5}">
                      <a16:colId xmlns:a16="http://schemas.microsoft.com/office/drawing/2014/main" val="7777475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Montserrat  medium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6233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60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Montserrat medium  16pt</a:t>
                      </a: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52901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1600">
                        <a:latin typeface="Montserrat" panose="000005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>
                          <a:lumMod val="6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968881"/>
                  </a:ext>
                </a:extLst>
              </a:tr>
            </a:tbl>
          </a:graphicData>
        </a:graphic>
      </p:graphicFrame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AD56185-5DA2-FF4E-AD06-EB081B34326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7" name="Google Shape;253;p69">
            <a:extLst>
              <a:ext uri="{FF2B5EF4-FFF2-40B4-BE49-F238E27FC236}">
                <a16:creationId xmlns:a16="http://schemas.microsoft.com/office/drawing/2014/main" id="{D2AC4698-42B1-4E77-87C2-A2A76807BDC4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133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6342-E9FB-F645-82A8-2A3D0CAE7CE9}"/>
              </a:ext>
            </a:extLst>
          </p:cNvPr>
          <p:cNvSpPr/>
          <p:nvPr/>
        </p:nvSpPr>
        <p:spPr>
          <a:xfrm>
            <a:off x="0" y="1828801"/>
            <a:ext cx="12192000" cy="3619500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20;p50">
            <a:extLst>
              <a:ext uri="{FF2B5EF4-FFF2-40B4-BE49-F238E27FC236}">
                <a16:creationId xmlns:a16="http://schemas.microsoft.com/office/drawing/2014/main" id="{4C52C9D1-19BD-EC4A-A5E9-FFF8B9F5F00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E340891-5C87-824D-BA2B-A96B4E22EF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2008373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</p:spTree>
    <p:extLst>
      <p:ext uri="{BB962C8B-B14F-4D97-AF65-F5344CB8AC3E}">
        <p14:creationId xmlns:p14="http://schemas.microsoft.com/office/powerpoint/2010/main" val="12549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 Confidenti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306342-E9FB-F645-82A8-2A3D0CAE7CE9}"/>
              </a:ext>
            </a:extLst>
          </p:cNvPr>
          <p:cNvSpPr/>
          <p:nvPr/>
        </p:nvSpPr>
        <p:spPr>
          <a:xfrm>
            <a:off x="0" y="1828801"/>
            <a:ext cx="12192000" cy="3619500"/>
          </a:xfrm>
          <a:prstGeom prst="rect">
            <a:avLst/>
          </a:prstGeom>
          <a:solidFill>
            <a:schemeClr val="accent5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0;p50">
            <a:extLst>
              <a:ext uri="{FF2B5EF4-FFF2-40B4-BE49-F238E27FC236}">
                <a16:creationId xmlns:a16="http://schemas.microsoft.com/office/drawing/2014/main" id="{F4A959E2-2812-F44F-B46F-37563CBC1F2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14C65FD-2437-624F-B7A0-8B1A93E14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2062161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E2610073-6CEC-4C20-9681-C2754E9ACE36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72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1 Confidential "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355C27C4-ABA9-44DD-978D-8B619ECCA47D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20;p50">
            <a:extLst>
              <a:ext uri="{FF2B5EF4-FFF2-40B4-BE49-F238E27FC236}">
                <a16:creationId xmlns:a16="http://schemas.microsoft.com/office/drawing/2014/main" id="{8A2662E3-6F0C-0B47-BBA3-9525229217F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404807" y="161365"/>
            <a:ext cx="9847622" cy="104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Montserrat Extra Bold 24pt</a:t>
            </a:r>
            <a:endParaRPr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A63E61-C123-004E-A141-D6581B403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4807" y="1631856"/>
            <a:ext cx="9847622" cy="788616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SzPct val="94000"/>
              <a:buFont typeface="Arial" panose="020B0604020202020204" pitchFamily="34" charset="0"/>
              <a:buChar char="•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1pPr>
            <a:lvl2pPr marL="685800" indent="-228600">
              <a:buClr>
                <a:schemeClr val="accent1"/>
              </a:buClr>
              <a:buSzPct val="50000"/>
              <a:buFont typeface="Courier New" panose="02070309020205020404" pitchFamily="49" charset="0"/>
              <a:buChar char="o"/>
              <a:defRPr sz="1600" b="0" i="0">
                <a:solidFill>
                  <a:schemeClr val="accent1"/>
                </a:solidFill>
                <a:latin typeface="Montserrat Medium" pitchFamily="2" charset="77"/>
              </a:defRPr>
            </a:lvl2pPr>
            <a:lvl3pPr marL="11430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3pPr>
            <a:lvl4pPr marL="16002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4pPr>
            <a:lvl5pPr marL="2057400" indent="-228600">
              <a:buClr>
                <a:schemeClr val="accent1"/>
              </a:buClr>
              <a:buSzPct val="89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Montserrat medium 16pt</a:t>
            </a:r>
          </a:p>
          <a:p>
            <a:pPr lvl="1"/>
            <a:r>
              <a:rPr lang="en-US"/>
              <a:t>Montserrat medium 16pt</a:t>
            </a:r>
          </a:p>
        </p:txBody>
      </p:sp>
      <p:sp>
        <p:nvSpPr>
          <p:cNvPr id="6" name="Google Shape;253;p69">
            <a:extLst>
              <a:ext uri="{FF2B5EF4-FFF2-40B4-BE49-F238E27FC236}">
                <a16:creationId xmlns:a16="http://schemas.microsoft.com/office/drawing/2014/main" id="{CF9E3056-2EB0-4FBD-979B-3F0D17BC695A}"/>
              </a:ext>
            </a:extLst>
          </p:cNvPr>
          <p:cNvSpPr txBox="1"/>
          <p:nvPr userDrawn="1"/>
        </p:nvSpPr>
        <p:spPr>
          <a:xfrm>
            <a:off x="9929611" y="6411164"/>
            <a:ext cx="1624483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Confidential 2022</a:t>
            </a:r>
            <a:endParaRPr sz="1400" b="0" i="0" u="none" strike="noStrike" cap="non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10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1;p43">
            <a:extLst>
              <a:ext uri="{FF2B5EF4-FFF2-40B4-BE49-F238E27FC236}">
                <a16:creationId xmlns:a16="http://schemas.microsoft.com/office/drawing/2014/main" id="{2C8C122B-88E9-A54A-94F2-FCA94E9F82DF}"/>
              </a:ext>
            </a:extLst>
          </p:cNvPr>
          <p:cNvSpPr/>
          <p:nvPr/>
        </p:nvSpPr>
        <p:spPr>
          <a:xfrm>
            <a:off x="7805057" y="5471263"/>
            <a:ext cx="4386944" cy="4749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2;p43">
            <a:extLst>
              <a:ext uri="{FF2B5EF4-FFF2-40B4-BE49-F238E27FC236}">
                <a16:creationId xmlns:a16="http://schemas.microsoft.com/office/drawing/2014/main" id="{1568C335-B090-A446-B64C-A6DE7395410B}"/>
              </a:ext>
            </a:extLst>
          </p:cNvPr>
          <p:cNvSpPr txBox="1"/>
          <p:nvPr/>
        </p:nvSpPr>
        <p:spPr>
          <a:xfrm>
            <a:off x="1514365" y="1577228"/>
            <a:ext cx="5125860" cy="31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INSPIRED BY NATURE, POWERED BY SCIENCE</a:t>
            </a:r>
            <a:endParaRPr sz="14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Google Shape;14;p43" descr="Text&#10;&#10;Description automatically generated with medium confidence">
            <a:extLst>
              <a:ext uri="{FF2B5EF4-FFF2-40B4-BE49-F238E27FC236}">
                <a16:creationId xmlns:a16="http://schemas.microsoft.com/office/drawing/2014/main" id="{78CF94C5-7598-7941-9A2F-D0CF55F3AAC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619" y="0"/>
            <a:ext cx="5857148" cy="1706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22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25;p46">
            <a:extLst>
              <a:ext uri="{FF2B5EF4-FFF2-40B4-BE49-F238E27FC236}">
                <a16:creationId xmlns:a16="http://schemas.microsoft.com/office/drawing/2014/main" id="{EE715226-C766-E043-9631-D616939B3C5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607351" y="242664"/>
            <a:ext cx="1286069" cy="3760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23;p46">
            <a:extLst>
              <a:ext uri="{FF2B5EF4-FFF2-40B4-BE49-F238E27FC236}">
                <a16:creationId xmlns:a16="http://schemas.microsoft.com/office/drawing/2014/main" id="{C90E6B52-E5A8-BA43-8641-7AA7DEDB9F78}"/>
              </a:ext>
            </a:extLst>
          </p:cNvPr>
          <p:cNvSpPr/>
          <p:nvPr/>
        </p:nvSpPr>
        <p:spPr>
          <a:xfrm>
            <a:off x="-16184" y="5464601"/>
            <a:ext cx="461149" cy="1411561"/>
          </a:xfrm>
          <a:prstGeom prst="rect">
            <a:avLst/>
          </a:prstGeom>
          <a:solidFill>
            <a:srgbClr val="1197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24;p46">
            <a:extLst>
              <a:ext uri="{FF2B5EF4-FFF2-40B4-BE49-F238E27FC236}">
                <a16:creationId xmlns:a16="http://schemas.microsoft.com/office/drawing/2014/main" id="{6238B0EF-4A8A-9049-8358-8396DFA0099B}"/>
              </a:ext>
            </a:extLst>
          </p:cNvPr>
          <p:cNvSpPr/>
          <p:nvPr/>
        </p:nvSpPr>
        <p:spPr>
          <a:xfrm rot="-5400000">
            <a:off x="-603157" y="5920136"/>
            <a:ext cx="163509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err="1">
                <a:solidFill>
                  <a:schemeClr val="lt1"/>
                </a:solidFill>
                <a:latin typeface="Montserrat Medium" pitchFamily="2" charset="77"/>
                <a:ea typeface="Montserrat ExtraLight"/>
                <a:cs typeface="Montserrat ExtraLight"/>
                <a:sym typeface="Montserrat ExtraLight"/>
              </a:rPr>
              <a:t>solareabio.com</a:t>
            </a:r>
            <a:endParaRPr sz="1400" b="0" i="0" u="none" strike="noStrike" cap="none">
              <a:solidFill>
                <a:srgbClr val="000000"/>
              </a:solidFill>
              <a:latin typeface="Montserrat Medium" pitchFamily="2" charset="77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FF12A-480B-264E-97A4-48DCA0979BC7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36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6" r:id="rId2"/>
    <p:sldLayoutId id="2147483680" r:id="rId3"/>
    <p:sldLayoutId id="2147483679" r:id="rId4"/>
    <p:sldLayoutId id="2147483667" r:id="rId5"/>
    <p:sldLayoutId id="2147483677" r:id="rId6"/>
    <p:sldLayoutId id="2147483675" r:id="rId7"/>
    <p:sldLayoutId id="2147483674" r:id="rId8"/>
    <p:sldLayoutId id="2147483678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80;p88">
            <a:extLst>
              <a:ext uri="{FF2B5EF4-FFF2-40B4-BE49-F238E27FC236}">
                <a16:creationId xmlns:a16="http://schemas.microsoft.com/office/drawing/2014/main" id="{92DB0EE2-4096-4046-9A0F-5DC5EF30FA72}"/>
              </a:ext>
            </a:extLst>
          </p:cNvPr>
          <p:cNvSpPr/>
          <p:nvPr/>
        </p:nvSpPr>
        <p:spPr>
          <a:xfrm>
            <a:off x="-15498" y="5458567"/>
            <a:ext cx="461149" cy="14115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281;p88">
            <a:extLst>
              <a:ext uri="{FF2B5EF4-FFF2-40B4-BE49-F238E27FC236}">
                <a16:creationId xmlns:a16="http://schemas.microsoft.com/office/drawing/2014/main" id="{3C21D8EB-FD41-B24D-84B7-854A3BB2DC69}"/>
              </a:ext>
            </a:extLst>
          </p:cNvPr>
          <p:cNvSpPr/>
          <p:nvPr/>
        </p:nvSpPr>
        <p:spPr>
          <a:xfrm rot="-5400000">
            <a:off x="-494589" y="6027726"/>
            <a:ext cx="1415277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err="1">
                <a:solidFill>
                  <a:schemeClr val="bg1"/>
                </a:solidFill>
                <a:latin typeface="Montserrat Medium" pitchFamily="2" charset="77"/>
                <a:ea typeface="Montserrat ExtraLight"/>
                <a:cs typeface="Montserrat ExtraLight"/>
                <a:sym typeface="Montserrat ExtraLight"/>
              </a:rPr>
              <a:t>solareabio.com</a:t>
            </a:r>
            <a:endParaRPr sz="1400" b="0" i="0" u="none" strike="noStrike" cap="none">
              <a:solidFill>
                <a:schemeClr val="bg1"/>
              </a:solidFill>
              <a:latin typeface="Montserrat Medium" pitchFamily="2" charset="77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83;p88">
            <a:extLst>
              <a:ext uri="{FF2B5EF4-FFF2-40B4-BE49-F238E27FC236}">
                <a16:creationId xmlns:a16="http://schemas.microsoft.com/office/drawing/2014/main" id="{0FAEFB24-9767-C749-A95A-A6AA5D2077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07351" y="242664"/>
            <a:ext cx="1286069" cy="37604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86;p88">
            <a:extLst>
              <a:ext uri="{FF2B5EF4-FFF2-40B4-BE49-F238E27FC236}">
                <a16:creationId xmlns:a16="http://schemas.microsoft.com/office/drawing/2014/main" id="{5627BDD0-B843-3845-9F50-6EDA18F31ABD}"/>
              </a:ext>
            </a:extLst>
          </p:cNvPr>
          <p:cNvSpPr/>
          <p:nvPr/>
        </p:nvSpPr>
        <p:spPr>
          <a:xfrm>
            <a:off x="0" y="3288899"/>
            <a:ext cx="12192000" cy="358437"/>
          </a:xfrm>
          <a:prstGeom prst="rect">
            <a:avLst/>
          </a:prstGeom>
          <a:solidFill>
            <a:srgbClr val="F186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65EC02-1387-8046-9F87-B211B2A21E23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  <p:sp>
        <p:nvSpPr>
          <p:cNvPr id="9" name="Google Shape;20;p50">
            <a:extLst>
              <a:ext uri="{FF2B5EF4-FFF2-40B4-BE49-F238E27FC236}">
                <a16:creationId xmlns:a16="http://schemas.microsoft.com/office/drawing/2014/main" id="{DEDFFA00-E32F-4145-857D-91AAAB0811D3}"/>
              </a:ext>
            </a:extLst>
          </p:cNvPr>
          <p:cNvSpPr txBox="1">
            <a:spLocks/>
          </p:cNvSpPr>
          <p:nvPr/>
        </p:nvSpPr>
        <p:spPr>
          <a:xfrm>
            <a:off x="351529" y="2472966"/>
            <a:ext cx="9847622" cy="784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kern="1200">
                <a:solidFill>
                  <a:srgbClr val="44546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z="3600"/>
              <a:t>Montserrat Extra Bold 36pt</a:t>
            </a:r>
          </a:p>
        </p:txBody>
      </p:sp>
    </p:spTree>
    <p:extLst>
      <p:ext uri="{BB962C8B-B14F-4D97-AF65-F5344CB8AC3E}">
        <p14:creationId xmlns:p14="http://schemas.microsoft.com/office/powerpoint/2010/main" val="3232291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6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780C34A-5204-8341-9FB3-DDE391F7A1BC}"/>
              </a:ext>
            </a:extLst>
          </p:cNvPr>
          <p:cNvSpPr txBox="1"/>
          <p:nvPr/>
        </p:nvSpPr>
        <p:spPr>
          <a:xfrm>
            <a:off x="11368787" y="6411164"/>
            <a:ext cx="370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6952C0-DC11-9043-A28F-F644855B377C}" type="slidenum">
              <a:rPr lang="en-US" sz="1100" b="0" i="0" smtClean="0">
                <a:solidFill>
                  <a:schemeClr val="bg2">
                    <a:lumMod val="75000"/>
                  </a:schemeClr>
                </a:solidFill>
                <a:latin typeface="Montserrat Medium" pitchFamily="2" charset="77"/>
              </a:rPr>
              <a:t>‹#›</a:t>
            </a:fld>
            <a:endParaRPr lang="en-US" sz="1100" b="0" i="0">
              <a:solidFill>
                <a:schemeClr val="bg2">
                  <a:lumMod val="75000"/>
                </a:schemeClr>
              </a:solidFill>
              <a:latin typeface="Montserrat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1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6;p52">
            <a:extLst>
              <a:ext uri="{FF2B5EF4-FFF2-40B4-BE49-F238E27FC236}">
                <a16:creationId xmlns:a16="http://schemas.microsoft.com/office/drawing/2014/main" id="{DF670DEC-2D11-CB4A-A1AE-AB1579A88C3A}"/>
              </a:ext>
            </a:extLst>
          </p:cNvPr>
          <p:cNvSpPr txBox="1"/>
          <p:nvPr/>
        </p:nvSpPr>
        <p:spPr>
          <a:xfrm>
            <a:off x="3602995" y="3701040"/>
            <a:ext cx="5187044" cy="458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INSPIRED BY NATURE, POWERED BY SCIENCE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77;p52" descr="Logo&#10;&#10;Description automatically generated with medium confidence">
            <a:extLst>
              <a:ext uri="{FF2B5EF4-FFF2-40B4-BE49-F238E27FC236}">
                <a16:creationId xmlns:a16="http://schemas.microsoft.com/office/drawing/2014/main" id="{3A83F5AA-A3F1-D74A-AD8D-D204F52831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7792" y="1860224"/>
            <a:ext cx="6695769" cy="19555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74;p52">
            <a:extLst>
              <a:ext uri="{FF2B5EF4-FFF2-40B4-BE49-F238E27FC236}">
                <a16:creationId xmlns:a16="http://schemas.microsoft.com/office/drawing/2014/main" id="{EB0D7FE7-53F3-4F4F-8584-730AE50D2A76}"/>
              </a:ext>
            </a:extLst>
          </p:cNvPr>
          <p:cNvSpPr/>
          <p:nvPr/>
        </p:nvSpPr>
        <p:spPr>
          <a:xfrm>
            <a:off x="-1336789" y="4797694"/>
            <a:ext cx="4235215" cy="3581400"/>
          </a:xfrm>
          <a:prstGeom prst="ellipse">
            <a:avLst/>
          </a:prstGeom>
          <a:noFill/>
          <a:ln w="25400" cap="flat" cmpd="sng">
            <a:solidFill>
              <a:srgbClr val="3C9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5;p52">
            <a:extLst>
              <a:ext uri="{FF2B5EF4-FFF2-40B4-BE49-F238E27FC236}">
                <a16:creationId xmlns:a16="http://schemas.microsoft.com/office/drawing/2014/main" id="{2AEC7B06-8635-EA4B-961C-372F26CB7E78}"/>
              </a:ext>
            </a:extLst>
          </p:cNvPr>
          <p:cNvSpPr/>
          <p:nvPr/>
        </p:nvSpPr>
        <p:spPr>
          <a:xfrm rot="1637576">
            <a:off x="8985959" y="-1279936"/>
            <a:ext cx="6201927" cy="4930140"/>
          </a:xfrm>
          <a:prstGeom prst="ellipse">
            <a:avLst/>
          </a:prstGeom>
          <a:noFill/>
          <a:ln w="25400" cap="flat" cmpd="sng">
            <a:solidFill>
              <a:srgbClr val="51A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11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9A2F-6CB4-4877-BDE5-1210AB0C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384" y="5496819"/>
            <a:ext cx="4256314" cy="451919"/>
          </a:xfrm>
        </p:spPr>
        <p:txBody>
          <a:bodyPr>
            <a:normAutofit/>
          </a:bodyPr>
          <a:lstStyle/>
          <a:p>
            <a:r>
              <a:rPr lang="en-US" dirty="0">
                <a:latin typeface="Montserrat SemiBold"/>
              </a:rPr>
              <a:t>SBP diversity analysis</a:t>
            </a:r>
          </a:p>
        </p:txBody>
      </p:sp>
    </p:spTree>
    <p:extLst>
      <p:ext uri="{BB962C8B-B14F-4D97-AF65-F5344CB8AC3E}">
        <p14:creationId xmlns:p14="http://schemas.microsoft.com/office/powerpoint/2010/main" val="398405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50F8-3C41-0649-86D8-35596968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(Species level) contd.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C0427DD-4B5C-A641-882C-63DBB14986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3026799"/>
              </p:ext>
            </p:extLst>
          </p:nvPr>
        </p:nvGraphicFramePr>
        <p:xfrm>
          <a:off x="788277" y="685801"/>
          <a:ext cx="5307723" cy="566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7DADB1-E380-4547-89F6-151436B06E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663051"/>
              </p:ext>
            </p:extLst>
          </p:nvPr>
        </p:nvGraphicFramePr>
        <p:xfrm>
          <a:off x="6542690" y="685801"/>
          <a:ext cx="5406526" cy="5667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9F30DE-E6AA-404C-852A-A2798AFC09BE}"/>
              </a:ext>
            </a:extLst>
          </p:cNvPr>
          <p:cNvSpPr txBox="1"/>
          <p:nvPr/>
        </p:nvSpPr>
        <p:spPr>
          <a:xfrm>
            <a:off x="788277" y="6353503"/>
            <a:ext cx="241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05195-C55F-614A-9C29-26159C2DBD01}"/>
              </a:ext>
            </a:extLst>
          </p:cNvPr>
          <p:cNvSpPr txBox="1"/>
          <p:nvPr/>
        </p:nvSpPr>
        <p:spPr>
          <a:xfrm>
            <a:off x="6542690" y="6353503"/>
            <a:ext cx="258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 </a:t>
            </a:r>
          </a:p>
        </p:txBody>
      </p:sp>
    </p:spTree>
    <p:extLst>
      <p:ext uri="{BB962C8B-B14F-4D97-AF65-F5344CB8AC3E}">
        <p14:creationId xmlns:p14="http://schemas.microsoft.com/office/powerpoint/2010/main" val="296584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3D36-F71F-334D-9551-92426B95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Unclassified Taxonomy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536A2-3610-DD41-A672-6C11C6ACFD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/>
          <a:lstStyle/>
          <a:p>
            <a:r>
              <a:rPr lang="en-US" dirty="0"/>
              <a:t>This gap in respective isolate data is due in part to the presence of unclassified taxonomy for the respective SBP samples </a:t>
            </a:r>
          </a:p>
          <a:p>
            <a:r>
              <a:rPr lang="en-US" dirty="0"/>
              <a:t>Unclassified in this instance means that the microbe does not belong to any known or named taxonomy – likely due to novelty or a lack of sufficient genomic data</a:t>
            </a:r>
          </a:p>
          <a:p>
            <a:r>
              <a:rPr lang="en-US" dirty="0"/>
              <a:t>Table 4 below shows the SBP microbes underrepresented at the genus  level and the # of underrepresented microbes that were also found to be unclassified at the genus level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D14C184-BA4E-C448-B2E1-AE9D8DB8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64167"/>
              </p:ext>
            </p:extLst>
          </p:nvPr>
        </p:nvGraphicFramePr>
        <p:xfrm>
          <a:off x="1633624" y="2819879"/>
          <a:ext cx="8924752" cy="2919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188">
                  <a:extLst>
                    <a:ext uri="{9D8B030D-6E8A-4147-A177-3AD203B41FA5}">
                      <a16:colId xmlns:a16="http://schemas.microsoft.com/office/drawing/2014/main" val="2662104217"/>
                    </a:ext>
                  </a:extLst>
                </a:gridCol>
                <a:gridCol w="2231188">
                  <a:extLst>
                    <a:ext uri="{9D8B030D-6E8A-4147-A177-3AD203B41FA5}">
                      <a16:colId xmlns:a16="http://schemas.microsoft.com/office/drawing/2014/main" val="691474064"/>
                    </a:ext>
                  </a:extLst>
                </a:gridCol>
                <a:gridCol w="2231188">
                  <a:extLst>
                    <a:ext uri="{9D8B030D-6E8A-4147-A177-3AD203B41FA5}">
                      <a16:colId xmlns:a16="http://schemas.microsoft.com/office/drawing/2014/main" val="4260902105"/>
                    </a:ext>
                  </a:extLst>
                </a:gridCol>
                <a:gridCol w="2231188">
                  <a:extLst>
                    <a:ext uri="{9D8B030D-6E8A-4147-A177-3AD203B41FA5}">
                      <a16:colId xmlns:a16="http://schemas.microsoft.com/office/drawing/2014/main" val="4288860941"/>
                    </a:ext>
                  </a:extLst>
                </a:gridCol>
              </a:tblGrid>
              <a:tr h="1730364">
                <a:tc>
                  <a:txBody>
                    <a:bodyPr/>
                    <a:lstStyle/>
                    <a:p>
                      <a:r>
                        <a:rPr lang="en-US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underrepresented microbial genera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underrepresented and unclassified microbial genera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07169"/>
                  </a:ext>
                </a:extLst>
              </a:tr>
              <a:tr h="432591">
                <a:tc>
                  <a:txBody>
                    <a:bodyPr/>
                    <a:lstStyle/>
                    <a:p>
                      <a:r>
                        <a:rPr lang="en-US" dirty="0"/>
                        <a:t>SBP0176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olives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956539"/>
                  </a:ext>
                </a:extLst>
              </a:tr>
              <a:tr h="757034">
                <a:tc>
                  <a:txBody>
                    <a:bodyPr/>
                    <a:lstStyle/>
                    <a:p>
                      <a:r>
                        <a:rPr lang="en-US" dirty="0"/>
                        <a:t>SBP0215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Mission 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096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468A5E3-1E18-2342-9BE6-303DBB566A6F}"/>
              </a:ext>
            </a:extLst>
          </p:cNvPr>
          <p:cNvSpPr txBox="1"/>
          <p:nvPr/>
        </p:nvSpPr>
        <p:spPr>
          <a:xfrm>
            <a:off x="1633624" y="5739868"/>
            <a:ext cx="259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4 </a:t>
            </a:r>
          </a:p>
        </p:txBody>
      </p:sp>
    </p:spTree>
    <p:extLst>
      <p:ext uri="{BB962C8B-B14F-4D97-AF65-F5344CB8AC3E}">
        <p14:creationId xmlns:p14="http://schemas.microsoft.com/office/powerpoint/2010/main" val="1227578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5907-335C-F144-A8B2-5ECCA45C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Unclassified Taxonomy contd.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5ADD7-DA84-0543-8FEC-5FC70FC1F5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/>
          <a:lstStyle/>
          <a:p>
            <a:r>
              <a:rPr lang="en-US" dirty="0"/>
              <a:t>Table 5 below shows the SBP microbes underrepresented at the species level and the # of underrepresented microbes that were also found to be unclassified at the species level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7EE48B-64D1-AE48-B3C4-28F6FC2AD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13841"/>
              </p:ext>
            </p:extLst>
          </p:nvPr>
        </p:nvGraphicFramePr>
        <p:xfrm>
          <a:off x="1694124" y="1734670"/>
          <a:ext cx="8803752" cy="3953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0938">
                  <a:extLst>
                    <a:ext uri="{9D8B030D-6E8A-4147-A177-3AD203B41FA5}">
                      <a16:colId xmlns:a16="http://schemas.microsoft.com/office/drawing/2014/main" val="1423786497"/>
                    </a:ext>
                  </a:extLst>
                </a:gridCol>
                <a:gridCol w="2200938">
                  <a:extLst>
                    <a:ext uri="{9D8B030D-6E8A-4147-A177-3AD203B41FA5}">
                      <a16:colId xmlns:a16="http://schemas.microsoft.com/office/drawing/2014/main" val="3095643016"/>
                    </a:ext>
                  </a:extLst>
                </a:gridCol>
                <a:gridCol w="2200938">
                  <a:extLst>
                    <a:ext uri="{9D8B030D-6E8A-4147-A177-3AD203B41FA5}">
                      <a16:colId xmlns:a16="http://schemas.microsoft.com/office/drawing/2014/main" val="3635771927"/>
                    </a:ext>
                  </a:extLst>
                </a:gridCol>
                <a:gridCol w="2200938">
                  <a:extLst>
                    <a:ext uri="{9D8B030D-6E8A-4147-A177-3AD203B41FA5}">
                      <a16:colId xmlns:a16="http://schemas.microsoft.com/office/drawing/2014/main" val="2919823986"/>
                    </a:ext>
                  </a:extLst>
                </a:gridCol>
              </a:tblGrid>
              <a:tr h="691204">
                <a:tc>
                  <a:txBody>
                    <a:bodyPr/>
                    <a:lstStyle/>
                    <a:p>
                      <a:r>
                        <a:rPr lang="en-US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underrepresented microbial species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underrepresented and unclassified microbial species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462965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r>
                        <a:rPr lang="en-US" dirty="0"/>
                        <a:t>SBP0055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Girl 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28654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r>
                        <a:rPr lang="en-US" dirty="0"/>
                        <a:t>SBP0059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 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696645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r>
                        <a:rPr lang="en-US" dirty="0"/>
                        <a:t>SBP0176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Olives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293528"/>
                  </a:ext>
                </a:extLst>
              </a:tr>
              <a:tr h="691204">
                <a:tc>
                  <a:txBody>
                    <a:bodyPr/>
                    <a:lstStyle/>
                    <a:p>
                      <a:r>
                        <a:rPr lang="en-US" dirty="0"/>
                        <a:t>SBP0215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Mission 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642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3DDBD8-F47F-8A4F-87A3-E569D37D7DEC}"/>
              </a:ext>
            </a:extLst>
          </p:cNvPr>
          <p:cNvSpPr txBox="1"/>
          <p:nvPr/>
        </p:nvSpPr>
        <p:spPr>
          <a:xfrm>
            <a:off x="1694124" y="5688206"/>
            <a:ext cx="363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5</a:t>
            </a:r>
          </a:p>
        </p:txBody>
      </p:sp>
    </p:spTree>
    <p:extLst>
      <p:ext uri="{BB962C8B-B14F-4D97-AF65-F5344CB8AC3E}">
        <p14:creationId xmlns:p14="http://schemas.microsoft.com/office/powerpoint/2010/main" val="370255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A855-3CCA-AF42-A9AF-38A0A74E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5BEE9-04B4-A549-99ED-8987D16FF9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/>
          <a:lstStyle/>
          <a:p>
            <a:r>
              <a:rPr lang="en-US" dirty="0"/>
              <a:t>The analysis shows gaps in the current isolate data at both the genus and species level </a:t>
            </a:r>
          </a:p>
          <a:p>
            <a:r>
              <a:rPr lang="en-US" dirty="0"/>
              <a:t>The unclassified taxonomy present in the SBP samples contributes to this gap in isolate data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49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B274-7717-486A-CA66-2B129848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AD859-D85A-1455-1507-FCF409EEFF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340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91429-254C-DEEF-4B47-F67397B5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D80CB9-3809-1C8F-58D5-11AF9447B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7816" y="4733365"/>
            <a:ext cx="4024184" cy="1048870"/>
          </a:xfrm>
        </p:spPr>
        <p:txBody>
          <a:bodyPr/>
          <a:lstStyle/>
          <a:p>
            <a:r>
              <a:rPr lang="en-US" sz="4000" dirty="0"/>
              <a:t>SBP Diversity Analysis</a:t>
            </a:r>
          </a:p>
        </p:txBody>
      </p:sp>
    </p:spTree>
    <p:extLst>
      <p:ext uri="{BB962C8B-B14F-4D97-AF65-F5344CB8AC3E}">
        <p14:creationId xmlns:p14="http://schemas.microsoft.com/office/powerpoint/2010/main" val="155186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0E59-3F84-CEF4-5796-D7BC670B1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B807B-7732-5100-5719-969FC2FDC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11030449" cy="2246350"/>
          </a:xfrm>
        </p:spPr>
        <p:txBody>
          <a:bodyPr/>
          <a:lstStyle/>
          <a:p>
            <a:r>
              <a:rPr lang="en-US" dirty="0"/>
              <a:t>Use bioinformatics tools (</a:t>
            </a:r>
            <a:r>
              <a:rPr lang="en-US" dirty="0" err="1"/>
              <a:t>Metaphlan</a:t>
            </a:r>
            <a:r>
              <a:rPr lang="en-US" dirty="0"/>
              <a:t> and Kraken) to evaluate the microbial diversity of different SBP samples in the </a:t>
            </a:r>
            <a:r>
              <a:rPr lang="en-US" dirty="0" err="1"/>
              <a:t>Solarea</a:t>
            </a:r>
            <a:r>
              <a:rPr lang="en-US" dirty="0"/>
              <a:t> database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Identify SBP microbes that are potentially underrepresented by current culturing techniques (</a:t>
            </a:r>
            <a:r>
              <a:rPr lang="en-US" dirty="0" err="1"/>
              <a:t>ie</a:t>
            </a:r>
            <a:r>
              <a:rPr lang="en-US" dirty="0"/>
              <a:t>. lacking isolate data)</a:t>
            </a:r>
          </a:p>
          <a:p>
            <a:r>
              <a:rPr lang="en-US" dirty="0"/>
              <a:t>Six SBP candidates were analyzed for their respective microbial diversities and for the presence of isolates </a:t>
            </a:r>
          </a:p>
          <a:p>
            <a:r>
              <a:rPr lang="en-US" dirty="0"/>
              <a:t>These candidates included SBP0034, SBP0055, SBP0059 SBP0076, SBP0176, and SBP0215</a:t>
            </a:r>
          </a:p>
        </p:txBody>
      </p:sp>
    </p:spTree>
    <p:extLst>
      <p:ext uri="{BB962C8B-B14F-4D97-AF65-F5344CB8AC3E}">
        <p14:creationId xmlns:p14="http://schemas.microsoft.com/office/powerpoint/2010/main" val="39037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92A7-E9E4-E845-999C-68AB7DB9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0758D-19B7-5048-BFA9-09EE74697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11382386" cy="2427081"/>
          </a:xfrm>
        </p:spPr>
        <p:txBody>
          <a:bodyPr lIns="91440" tIns="45720" rIns="91440" bIns="45720" anchor="t"/>
          <a:lstStyle/>
          <a:p>
            <a:r>
              <a:rPr lang="en-US" dirty="0" err="1">
                <a:latin typeface="Montserrat Medium"/>
              </a:rPr>
              <a:t>Metaphlan</a:t>
            </a:r>
            <a:r>
              <a:rPr lang="en-US" dirty="0">
                <a:latin typeface="Montserrat Medium"/>
              </a:rPr>
              <a:t> and Kraken are metagenomic analysis tools used to profile microbial composition from metagenomic data</a:t>
            </a:r>
          </a:p>
          <a:p>
            <a:r>
              <a:rPr lang="en-US" dirty="0" err="1"/>
              <a:t>Metaphlan</a:t>
            </a:r>
            <a:r>
              <a:rPr lang="en-US" dirty="0"/>
              <a:t> and kraken were run on the SBP samples to determine the abundance levels of different microbial organisms at the genus and species levels </a:t>
            </a:r>
          </a:p>
          <a:p>
            <a:r>
              <a:rPr lang="en-US" dirty="0"/>
              <a:t>The current isolates for each SBP were then logged at the genus/species level</a:t>
            </a:r>
          </a:p>
          <a:p>
            <a:r>
              <a:rPr lang="en-US" dirty="0"/>
              <a:t>The output from these tools were then compared to the current SBP isolates to determine which microbes were absent from the current SBI data 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847FBB62-A93C-5A46-9EA6-349CFBDBF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72025"/>
              </p:ext>
            </p:extLst>
          </p:nvPr>
        </p:nvGraphicFramePr>
        <p:xfrm>
          <a:off x="609597" y="3300813"/>
          <a:ext cx="5486404" cy="2833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1">
                  <a:extLst>
                    <a:ext uri="{9D8B030D-6E8A-4147-A177-3AD203B41FA5}">
                      <a16:colId xmlns:a16="http://schemas.microsoft.com/office/drawing/2014/main" val="901983299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42805580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3000652062"/>
                    </a:ext>
                  </a:extLst>
                </a:gridCol>
                <a:gridCol w="1371601">
                  <a:extLst>
                    <a:ext uri="{9D8B030D-6E8A-4147-A177-3AD203B41FA5}">
                      <a16:colId xmlns:a16="http://schemas.microsoft.com/office/drawing/2014/main" val="2310507539"/>
                    </a:ext>
                  </a:extLst>
                </a:gridCol>
              </a:tblGrid>
              <a:tr h="456081">
                <a:tc>
                  <a:txBody>
                    <a:bodyPr/>
                    <a:lstStyle/>
                    <a:p>
                      <a:r>
                        <a:rPr lang="en-US" dirty="0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Abundance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0632"/>
                  </a:ext>
                </a:extLst>
              </a:tr>
              <a:tr h="456081">
                <a:tc>
                  <a:txBody>
                    <a:bodyPr/>
                    <a:lstStyle/>
                    <a:p>
                      <a:r>
                        <a:rPr lang="en-US" sz="1400" dirty="0"/>
                        <a:t>Pseudomonas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Unclassified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61.4352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80840"/>
                  </a:ext>
                </a:extLst>
              </a:tr>
              <a:tr h="260617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Rahnella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23.2749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Unclassified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75802"/>
                  </a:ext>
                </a:extLst>
              </a:tr>
              <a:tr h="45608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Pantoea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13.0009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Unclassified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10.5751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23984"/>
                  </a:ext>
                </a:extLst>
              </a:tr>
              <a:tr h="260617">
                <a:tc>
                  <a:txBody>
                    <a:bodyPr/>
                    <a:lstStyle/>
                    <a:p>
                      <a:r>
                        <a:rPr lang="en-US" sz="1400" dirty="0"/>
                        <a:t>Enterobacter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agglomerans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2.3791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33185"/>
                  </a:ext>
                </a:extLst>
              </a:tr>
              <a:tr h="260617">
                <a:tc>
                  <a:txBody>
                    <a:bodyPr/>
                    <a:lstStyle/>
                    <a:p>
                      <a:r>
                        <a:rPr lang="en-US" sz="1400" dirty="0"/>
                        <a:t>Escherichia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fragi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4281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22C88EB-3732-AB4A-959D-41A2AE5B8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090019"/>
              </p:ext>
            </p:extLst>
          </p:nvPr>
        </p:nvGraphicFramePr>
        <p:xfrm>
          <a:off x="6096000" y="3300813"/>
          <a:ext cx="5895984" cy="2833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996">
                  <a:extLst>
                    <a:ext uri="{9D8B030D-6E8A-4147-A177-3AD203B41FA5}">
                      <a16:colId xmlns:a16="http://schemas.microsoft.com/office/drawing/2014/main" val="901983299"/>
                    </a:ext>
                  </a:extLst>
                </a:gridCol>
                <a:gridCol w="1473996">
                  <a:extLst>
                    <a:ext uri="{9D8B030D-6E8A-4147-A177-3AD203B41FA5}">
                      <a16:colId xmlns:a16="http://schemas.microsoft.com/office/drawing/2014/main" val="42805580"/>
                    </a:ext>
                  </a:extLst>
                </a:gridCol>
                <a:gridCol w="1473996">
                  <a:extLst>
                    <a:ext uri="{9D8B030D-6E8A-4147-A177-3AD203B41FA5}">
                      <a16:colId xmlns:a16="http://schemas.microsoft.com/office/drawing/2014/main" val="4156979818"/>
                    </a:ext>
                  </a:extLst>
                </a:gridCol>
                <a:gridCol w="1473996">
                  <a:extLst>
                    <a:ext uri="{9D8B030D-6E8A-4147-A177-3AD203B41FA5}">
                      <a16:colId xmlns:a16="http://schemas.microsoft.com/office/drawing/2014/main" val="13185745"/>
                    </a:ext>
                  </a:extLst>
                </a:gridCol>
              </a:tblGrid>
              <a:tr h="676848">
                <a:tc>
                  <a:txBody>
                    <a:bodyPr/>
                    <a:lstStyle/>
                    <a:p>
                      <a:r>
                        <a:rPr lang="en-US" dirty="0"/>
                        <a:t>Genus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Abundance (%)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Abundance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60632"/>
                  </a:ext>
                </a:extLst>
              </a:tr>
              <a:tr h="6095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Pseudomonas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53.8920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fluorescens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880840"/>
                  </a:ext>
                </a:extLst>
              </a:tr>
              <a:tr h="3867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Rahnella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22.7830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aquatilis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18.5230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75802"/>
                  </a:ext>
                </a:extLst>
              </a:tr>
              <a:tr h="386771">
                <a:tc>
                  <a:txBody>
                    <a:bodyPr/>
                    <a:lstStyle/>
                    <a:p>
                      <a:r>
                        <a:rPr lang="en-US" sz="1400" dirty="0" err="1"/>
                        <a:t>Pantoea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9.7130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agglomerans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223984"/>
                  </a:ext>
                </a:extLst>
              </a:tr>
              <a:tr h="386771">
                <a:tc>
                  <a:txBody>
                    <a:bodyPr/>
                    <a:lstStyle/>
                    <a:p>
                      <a:r>
                        <a:rPr lang="en-US" sz="1400" dirty="0"/>
                        <a:t>Enterobacter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vagans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733185"/>
                  </a:ext>
                </a:extLst>
              </a:tr>
              <a:tr h="386771">
                <a:tc>
                  <a:txBody>
                    <a:bodyPr/>
                    <a:lstStyle/>
                    <a:p>
                      <a:r>
                        <a:rPr lang="en-US" sz="1400" dirty="0"/>
                        <a:t>Escherichia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azotoformans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428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360B5A-B5CB-AE48-A2D0-15149144AA20}"/>
              </a:ext>
            </a:extLst>
          </p:cNvPr>
          <p:cNvSpPr txBox="1"/>
          <p:nvPr/>
        </p:nvSpPr>
        <p:spPr>
          <a:xfrm>
            <a:off x="508222" y="6488668"/>
            <a:ext cx="339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E6B74-963A-4E42-88B2-EF2D03947AF5}"/>
              </a:ext>
            </a:extLst>
          </p:cNvPr>
          <p:cNvSpPr txBox="1"/>
          <p:nvPr/>
        </p:nvSpPr>
        <p:spPr>
          <a:xfrm>
            <a:off x="503431" y="6134334"/>
            <a:ext cx="4637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Metaphlan</a:t>
            </a:r>
            <a:r>
              <a:rPr lang="en-US" dirty="0"/>
              <a:t> output example for SBP0055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AB51E-CDAE-4C49-9B84-AA9B6CBC6F4D}"/>
              </a:ext>
            </a:extLst>
          </p:cNvPr>
          <p:cNvSpPr txBox="1"/>
          <p:nvPr/>
        </p:nvSpPr>
        <p:spPr>
          <a:xfrm>
            <a:off x="6066894" y="6134334"/>
            <a:ext cx="38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Kraken output example for SBP0055</a:t>
            </a:r>
          </a:p>
        </p:txBody>
      </p:sp>
    </p:spTree>
    <p:extLst>
      <p:ext uri="{BB962C8B-B14F-4D97-AF65-F5344CB8AC3E}">
        <p14:creationId xmlns:p14="http://schemas.microsoft.com/office/powerpoint/2010/main" val="261941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6C2E-DCD6-494B-8FF2-7F61B371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(Genus level)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9AE05-A89C-2D4E-A6D6-EDAF3BC771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3308006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Montserrat Medium"/>
              </a:rPr>
              <a:t>From the analysis, both SBP0034 and SBP0076 lacked isolate (SBI) data all together - these were excluded from further analysis </a:t>
            </a:r>
            <a:endParaRPr lang="en-US" dirty="0"/>
          </a:p>
          <a:p>
            <a:r>
              <a:rPr lang="en-US" dirty="0"/>
              <a:t>The analysis identified 43 different microbial genera present across all tested SBP’s</a:t>
            </a:r>
          </a:p>
          <a:p>
            <a:r>
              <a:rPr lang="en-US" dirty="0"/>
              <a:t>Table 2 below shows the # of genera identified, the # of microbial genera lacking isolate representation, the # of respective isolates and the # of high quality for each SBP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CF7060F-AB78-6447-BBDB-E333B6F3E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193036"/>
              </p:ext>
            </p:extLst>
          </p:nvPr>
        </p:nvGraphicFramePr>
        <p:xfrm>
          <a:off x="1610709" y="2159390"/>
          <a:ext cx="8970582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97">
                  <a:extLst>
                    <a:ext uri="{9D8B030D-6E8A-4147-A177-3AD203B41FA5}">
                      <a16:colId xmlns:a16="http://schemas.microsoft.com/office/drawing/2014/main" val="3037131462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521579082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703823301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3175653439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3559762459"/>
                    </a:ext>
                  </a:extLst>
                </a:gridCol>
                <a:gridCol w="1495097">
                  <a:extLst>
                    <a:ext uri="{9D8B030D-6E8A-4147-A177-3AD203B41FA5}">
                      <a16:colId xmlns:a16="http://schemas.microsoft.com/office/drawing/2014/main" val="1481376222"/>
                    </a:ext>
                  </a:extLst>
                </a:gridCol>
              </a:tblGrid>
              <a:tr h="1282627">
                <a:tc>
                  <a:txBody>
                    <a:bodyPr/>
                    <a:lstStyle/>
                    <a:p>
                      <a:r>
                        <a:rPr lang="en-US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Microbial Genera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Microbial Genera Underrepresented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Isolates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HQ Genomes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9286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SBP0034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Arugula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05424"/>
                  </a:ext>
                </a:extLst>
              </a:tr>
              <a:tr h="5611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SBP0055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Girl 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95110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r>
                        <a:rPr lang="en-US" dirty="0"/>
                        <a:t>SBP0059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 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3887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r>
                        <a:rPr lang="en-US" dirty="0"/>
                        <a:t>SBP0076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79010"/>
                  </a:ext>
                </a:extLst>
              </a:tr>
              <a:tr h="320657">
                <a:tc>
                  <a:txBody>
                    <a:bodyPr/>
                    <a:lstStyle/>
                    <a:p>
                      <a:r>
                        <a:rPr lang="en-US" dirty="0"/>
                        <a:t>SBP0176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Olives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29705"/>
                  </a:ext>
                </a:extLst>
              </a:tr>
              <a:tr h="561150">
                <a:tc>
                  <a:txBody>
                    <a:bodyPr/>
                    <a:lstStyle/>
                    <a:p>
                      <a:r>
                        <a:rPr lang="en-US" dirty="0"/>
                        <a:t>SBP0215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Mission 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34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7B4E794-ED7B-6047-84FE-14036A9B46D2}"/>
              </a:ext>
            </a:extLst>
          </p:cNvPr>
          <p:cNvSpPr txBox="1"/>
          <p:nvPr/>
        </p:nvSpPr>
        <p:spPr>
          <a:xfrm>
            <a:off x="1610709" y="6393522"/>
            <a:ext cx="5592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</a:t>
            </a:r>
          </a:p>
        </p:txBody>
      </p:sp>
    </p:spTree>
    <p:extLst>
      <p:ext uri="{BB962C8B-B14F-4D97-AF65-F5344CB8AC3E}">
        <p14:creationId xmlns:p14="http://schemas.microsoft.com/office/powerpoint/2010/main" val="192453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4551-B0D0-8A48-9346-15BBEE88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(Genus level) contd.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6A679-E448-FD48-AD8A-816BD56FA3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/>
          <a:lstStyle/>
          <a:p>
            <a:r>
              <a:rPr lang="en-US" dirty="0"/>
              <a:t>The following figures show the genus of microbes underrepresented by the current isolate data and their respective abundance for each of the tested SBP samples 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0375CB74-C5EC-ED42-BC97-2104D78C68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121876"/>
              </p:ext>
            </p:extLst>
          </p:nvPr>
        </p:nvGraphicFramePr>
        <p:xfrm>
          <a:off x="583324" y="1474416"/>
          <a:ext cx="5512676" cy="4127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F87725D-B23D-5E47-B8FA-C595CF5325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3986656"/>
              </p:ext>
            </p:extLst>
          </p:nvPr>
        </p:nvGraphicFramePr>
        <p:xfrm>
          <a:off x="6453353" y="1474416"/>
          <a:ext cx="5512675" cy="4127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041341F-DD0F-0542-ABE9-6A9C0206B8BD}"/>
              </a:ext>
            </a:extLst>
          </p:cNvPr>
          <p:cNvSpPr txBox="1"/>
          <p:nvPr/>
        </p:nvSpPr>
        <p:spPr>
          <a:xfrm>
            <a:off x="583324" y="5602169"/>
            <a:ext cx="381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D56E8B-A9F9-314C-AA49-BB0FDD22FAD6}"/>
              </a:ext>
            </a:extLst>
          </p:cNvPr>
          <p:cNvSpPr txBox="1"/>
          <p:nvPr/>
        </p:nvSpPr>
        <p:spPr>
          <a:xfrm>
            <a:off x="6453353" y="5602169"/>
            <a:ext cx="3305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263689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E959-D292-A14D-B7A1-0D6FDFC9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(Genus level) contd.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B6FC1-ECFA-8649-AABD-0069B3DB1D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 lIns="91440" tIns="45720" rIns="91440" bIns="45720" anchor="t"/>
          <a:lstStyle/>
          <a:p>
            <a:r>
              <a:rPr lang="en-US" dirty="0">
                <a:latin typeface="Montserrat Medium"/>
              </a:rPr>
              <a:t>The following figures show the genus of microbes underrepresented by the current isolate data and their respective abundance for each of the tested SBP samples </a:t>
            </a: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20DDA48-4E98-974A-99AA-19C62F26C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501314"/>
              </p:ext>
            </p:extLst>
          </p:nvPr>
        </p:nvGraphicFramePr>
        <p:xfrm>
          <a:off x="536028" y="1446718"/>
          <a:ext cx="5559972" cy="396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32827F1-9705-884C-9FA6-A89E152A49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968457"/>
              </p:ext>
            </p:extLst>
          </p:nvPr>
        </p:nvGraphicFramePr>
        <p:xfrm>
          <a:off x="6358760" y="1474416"/>
          <a:ext cx="5559971" cy="3964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44897E-8CD2-B842-A356-89CBD1700F2A}"/>
              </a:ext>
            </a:extLst>
          </p:cNvPr>
          <p:cNvSpPr txBox="1"/>
          <p:nvPr/>
        </p:nvSpPr>
        <p:spPr>
          <a:xfrm>
            <a:off x="536028" y="5438978"/>
            <a:ext cx="2711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90BF48-B4DD-4045-979C-F0D870042EA7}"/>
              </a:ext>
            </a:extLst>
          </p:cNvPr>
          <p:cNvSpPr txBox="1"/>
          <p:nvPr/>
        </p:nvSpPr>
        <p:spPr>
          <a:xfrm>
            <a:off x="6358760" y="5438978"/>
            <a:ext cx="30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 </a:t>
            </a:r>
          </a:p>
        </p:txBody>
      </p:sp>
    </p:spTree>
    <p:extLst>
      <p:ext uri="{BB962C8B-B14F-4D97-AF65-F5344CB8AC3E}">
        <p14:creationId xmlns:p14="http://schemas.microsoft.com/office/powerpoint/2010/main" val="42182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48B4-F5BD-D14F-8E6E-F1D6C301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(Species level)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8111-C0B4-2D4B-97F2-F35B8FDDAD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10320020" cy="788616"/>
          </a:xfrm>
        </p:spPr>
        <p:txBody>
          <a:bodyPr/>
          <a:lstStyle/>
          <a:p>
            <a:r>
              <a:rPr lang="en-US" dirty="0"/>
              <a:t>From the analysis, both SBP0034 and SBP0076 lacked isolate data all together - these were excluded from further analysis </a:t>
            </a:r>
          </a:p>
          <a:p>
            <a:r>
              <a:rPr lang="en-US" dirty="0"/>
              <a:t>The analysis identified 84 different microbial species across the tested SBP samples</a:t>
            </a:r>
          </a:p>
          <a:p>
            <a:r>
              <a:rPr lang="en-US" dirty="0"/>
              <a:t>Table 3 below shows each SBP tested, along with its respective plant source, the total # of microbial species identified and the # of microbial species lacking isolate representation 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0E7FE7-4D89-244D-831E-18C87BF60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76131"/>
              </p:ext>
            </p:extLst>
          </p:nvPr>
        </p:nvGraphicFramePr>
        <p:xfrm>
          <a:off x="3004217" y="2556748"/>
          <a:ext cx="618274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686">
                  <a:extLst>
                    <a:ext uri="{9D8B030D-6E8A-4147-A177-3AD203B41FA5}">
                      <a16:colId xmlns:a16="http://schemas.microsoft.com/office/drawing/2014/main" val="3037131462"/>
                    </a:ext>
                  </a:extLst>
                </a:gridCol>
                <a:gridCol w="1545686">
                  <a:extLst>
                    <a:ext uri="{9D8B030D-6E8A-4147-A177-3AD203B41FA5}">
                      <a16:colId xmlns:a16="http://schemas.microsoft.com/office/drawing/2014/main" val="521579082"/>
                    </a:ext>
                  </a:extLst>
                </a:gridCol>
                <a:gridCol w="1545686">
                  <a:extLst>
                    <a:ext uri="{9D8B030D-6E8A-4147-A177-3AD203B41FA5}">
                      <a16:colId xmlns:a16="http://schemas.microsoft.com/office/drawing/2014/main" val="703823301"/>
                    </a:ext>
                  </a:extLst>
                </a:gridCol>
                <a:gridCol w="1545686">
                  <a:extLst>
                    <a:ext uri="{9D8B030D-6E8A-4147-A177-3AD203B41FA5}">
                      <a16:colId xmlns:a16="http://schemas.microsoft.com/office/drawing/2014/main" val="2804812727"/>
                    </a:ext>
                  </a:extLst>
                </a:gridCol>
              </a:tblGrid>
              <a:tr h="272273">
                <a:tc>
                  <a:txBody>
                    <a:bodyPr/>
                    <a:lstStyle/>
                    <a:p>
                      <a:r>
                        <a:rPr lang="en-US" dirty="0"/>
                        <a:t>SBP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Plant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Microbial Species Identified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Microbial Species Underrepresented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09286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SBP0034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Arugula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105424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SBP0055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Early Girl Tomatoes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495110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r>
                        <a:rPr lang="en-US" dirty="0"/>
                        <a:t>SBP0059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Baby Spinach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3887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r>
                        <a:rPr lang="en-US" dirty="0"/>
                        <a:t>SBP0076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Blueberries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879010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r>
                        <a:rPr lang="en-US" dirty="0"/>
                        <a:t>SBP0176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Green Olives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929705"/>
                  </a:ext>
                </a:extLst>
              </a:tr>
              <a:tr h="272273">
                <a:tc>
                  <a:txBody>
                    <a:bodyPr/>
                    <a:lstStyle/>
                    <a:p>
                      <a:r>
                        <a:rPr lang="en-US" dirty="0"/>
                        <a:t>SBP0215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Mission 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348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7E2F0F7-18DC-4340-A107-03118D54415A}"/>
              </a:ext>
            </a:extLst>
          </p:cNvPr>
          <p:cNvSpPr txBox="1"/>
          <p:nvPr/>
        </p:nvSpPr>
        <p:spPr>
          <a:xfrm>
            <a:off x="3004628" y="6488668"/>
            <a:ext cx="544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</a:t>
            </a:r>
          </a:p>
        </p:txBody>
      </p:sp>
    </p:spTree>
    <p:extLst>
      <p:ext uri="{BB962C8B-B14F-4D97-AF65-F5344CB8AC3E}">
        <p14:creationId xmlns:p14="http://schemas.microsoft.com/office/powerpoint/2010/main" val="990760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BC6BE-BD66-D14E-85D2-67044250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(Species level) contd.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E689-6E15-224F-A043-9347F0106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4807" y="685800"/>
            <a:ext cx="9847622" cy="788616"/>
          </a:xfrm>
        </p:spPr>
        <p:txBody>
          <a:bodyPr/>
          <a:lstStyle/>
          <a:p>
            <a:r>
              <a:rPr lang="en-US" dirty="0"/>
              <a:t>The following figures show species of microbes underrepresented by the current isolate data and their respective abundance levels (%) for each of the tested SBP samples </a:t>
            </a:r>
          </a:p>
          <a:p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43E43B7-597B-EC43-BAAE-EF0DF3C2FF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73496"/>
              </p:ext>
            </p:extLst>
          </p:nvPr>
        </p:nvGraphicFramePr>
        <p:xfrm>
          <a:off x="782596" y="1474416"/>
          <a:ext cx="5103044" cy="4064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ED28328-3E08-5344-8C07-A553EE5D4B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77122"/>
              </p:ext>
            </p:extLst>
          </p:nvPr>
        </p:nvGraphicFramePr>
        <p:xfrm>
          <a:off x="6306362" y="1474417"/>
          <a:ext cx="5480831" cy="4064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39B7E9E-22F1-214A-BF97-7E147D88B9E6}"/>
              </a:ext>
            </a:extLst>
          </p:cNvPr>
          <p:cNvSpPr txBox="1"/>
          <p:nvPr/>
        </p:nvSpPr>
        <p:spPr>
          <a:xfrm>
            <a:off x="782596" y="5538815"/>
            <a:ext cx="2701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BBDB3-EE85-F649-A956-8C62D7391CAD}"/>
              </a:ext>
            </a:extLst>
          </p:cNvPr>
          <p:cNvSpPr txBox="1"/>
          <p:nvPr/>
        </p:nvSpPr>
        <p:spPr>
          <a:xfrm>
            <a:off x="6306362" y="5538815"/>
            <a:ext cx="34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 </a:t>
            </a:r>
          </a:p>
        </p:txBody>
      </p:sp>
    </p:spTree>
    <p:extLst>
      <p:ext uri="{BB962C8B-B14F-4D97-AF65-F5344CB8AC3E}">
        <p14:creationId xmlns:p14="http://schemas.microsoft.com/office/powerpoint/2010/main" val="9370943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Title Slide 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21E6594A-07CC-469F-8E68-F6BA06E391B0}"/>
    </a:ext>
  </a:extLst>
</a:theme>
</file>

<file path=ppt/theme/theme2.xml><?xml version="1.0" encoding="utf-8"?>
<a:theme xmlns:a="http://schemas.openxmlformats.org/drawingml/2006/main" name="Solarea Theme 2021 V2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78AD2184-74CC-43DA-AD7A-AE9B7BACCA54}"/>
    </a:ext>
  </a:extLst>
</a:theme>
</file>

<file path=ppt/theme/theme3.xml><?xml version="1.0" encoding="utf-8"?>
<a:theme xmlns:a="http://schemas.openxmlformats.org/drawingml/2006/main" name="Divider Slide ">
  <a:themeElements>
    <a:clrScheme name="Solarea Colo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546A"/>
      </a:accent1>
      <a:accent2>
        <a:srgbClr val="F18650"/>
      </a:accent2>
      <a:accent3>
        <a:srgbClr val="F8B691"/>
      </a:accent3>
      <a:accent4>
        <a:srgbClr val="FFE699"/>
      </a:accent4>
      <a:accent5>
        <a:srgbClr val="3097D6"/>
      </a:accent5>
      <a:accent6>
        <a:srgbClr val="51A140"/>
      </a:accent6>
      <a:hlink>
        <a:srgbClr val="3097D6"/>
      </a:hlink>
      <a:folHlink>
        <a:srgbClr val="3097D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B2B23510-59AE-4B48-892D-6DA6D0AA19AB}"/>
    </a:ext>
  </a:extLst>
</a:theme>
</file>

<file path=ppt/theme/theme4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BE40176A-0ED6-424C-B3DB-1F1D44A5ED56}"/>
    </a:ext>
  </a:extLst>
</a:theme>
</file>

<file path=ppt/theme/theme5.xml><?xml version="1.0" encoding="utf-8"?>
<a:theme xmlns:a="http://schemas.openxmlformats.org/drawingml/2006/main" name="End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rea 2022 PPT Template_1" id="{99AE7E02-DDA4-423D-A6A4-CD23F2BD00E1}" vid="{9160A919-0EC0-48A9-9AC1-F8009151EEF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46D8C05AAA5947BF14825C0E200246" ma:contentTypeVersion="15" ma:contentTypeDescription="Create a new document." ma:contentTypeScope="" ma:versionID="8413784d1ca32dfc6faca50a670446b5">
  <xsd:schema xmlns:xsd="http://www.w3.org/2001/XMLSchema" xmlns:xs="http://www.w3.org/2001/XMLSchema" xmlns:p="http://schemas.microsoft.com/office/2006/metadata/properties" xmlns:ns2="161e4a7c-5c4b-4f0d-bce7-4cfdb0a49fc1" xmlns:ns3="1c656d02-2bc7-444f-b10c-e39bb01c199e" targetNamespace="http://schemas.microsoft.com/office/2006/metadata/properties" ma:root="true" ma:fieldsID="15055b7a1c92174f133d6c14a8586400" ns2:_="" ns3:_="">
    <xsd:import namespace="161e4a7c-5c4b-4f0d-bce7-4cfdb0a49fc1"/>
    <xsd:import namespace="1c656d02-2bc7-444f-b10c-e39bb01c19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e4a7c-5c4b-4f0d-bce7-4cfdb0a49f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ad74e53-181a-4b09-af91-ac92cdf5a1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56d02-2bc7-444f-b10c-e39bb01c199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9c042c54-eb63-4d08-85ec-ccc866debb81}" ma:internalName="TaxCatchAll" ma:showField="CatchAllData" ma:web="1c656d02-2bc7-444f-b10c-e39bb01c19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656d02-2bc7-444f-b10c-e39bb01c199e" xsi:nil="true"/>
    <lcf76f155ced4ddcb4097134ff3c332f xmlns="161e4a7c-5c4b-4f0d-bce7-4cfdb0a49fc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13198A4-F7DA-4B74-A712-A1B1619209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3D745-269E-40F5-8B9E-79ED3C7A663E}">
  <ds:schemaRefs>
    <ds:schemaRef ds:uri="161e4a7c-5c4b-4f0d-bce7-4cfdb0a49fc1"/>
    <ds:schemaRef ds:uri="1c656d02-2bc7-444f-b10c-e39bb01c19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6B25E43-1A56-4153-9548-516F1BEFE5B1}">
  <ds:schemaRefs>
    <ds:schemaRef ds:uri="161e4a7c-5c4b-4f0d-bce7-4cfdb0a49fc1"/>
    <ds:schemaRef ds:uri="1c656d02-2bc7-444f-b10c-e39bb01c199e"/>
    <ds:schemaRef ds:uri="bdaf1daf-4ade-43cd-9a8d-dcf963f5ccf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Slide </Template>
  <TotalTime>5275</TotalTime>
  <Words>851</Words>
  <Application>Microsoft Office PowerPoint</Application>
  <PresentationFormat>Widescreen</PresentationFormat>
  <Paragraphs>219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Title Slide </vt:lpstr>
      <vt:lpstr>Solarea Theme 2021 V2</vt:lpstr>
      <vt:lpstr>Divider Slide </vt:lpstr>
      <vt:lpstr>Blank</vt:lpstr>
      <vt:lpstr>End slide</vt:lpstr>
      <vt:lpstr>SBP diversity analysis</vt:lpstr>
      <vt:lpstr>SBP Diversity Analysis</vt:lpstr>
      <vt:lpstr>Goal of Analysis</vt:lpstr>
      <vt:lpstr>Methods</vt:lpstr>
      <vt:lpstr>Results (Genus level)</vt:lpstr>
      <vt:lpstr>Results (Genus level) contd. </vt:lpstr>
      <vt:lpstr>Results (Genus level) contd. </vt:lpstr>
      <vt:lpstr>Results (Species level) </vt:lpstr>
      <vt:lpstr>Results (Species level) contd. </vt:lpstr>
      <vt:lpstr>Results (Species level) contd. </vt:lpstr>
      <vt:lpstr>Unclassified Taxonomy</vt:lpstr>
      <vt:lpstr>Unclassified Taxonomy contd.</vt:lpstr>
      <vt:lpstr>Conclusion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Charbonneau</dc:creator>
  <cp:lastModifiedBy>Himanshu Patankar</cp:lastModifiedBy>
  <cp:revision>74</cp:revision>
  <dcterms:created xsi:type="dcterms:W3CDTF">2022-04-27T17:18:22Z</dcterms:created>
  <dcterms:modified xsi:type="dcterms:W3CDTF">2022-12-13T19:26:34Z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0x0101006E46D8C05AAA5947BF14825C0E200246</vt:lpwstr>
  </property>
  <property fmtid="{D5CDD505-2E9C-101B-9397-08002B2CF9AE}" pid="3" name="MediaServiceImageTags">
    <vt:lpwstr/>
  </property>
</Properties>
</file>