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l-PL"/>
              <a:t>Kliknij, aby edytować styl</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6558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l-PL"/>
              <a:t>Kliknij, aby edytować styl</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2D6E202-B606-4609-B914-27C9371A1F6D}"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2820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2D6E202-B606-4609-B914-27C9371A1F6D}"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56755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2D6E202-B606-4609-B914-27C9371A1F6D}"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111148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2D6E202-B606-4609-B914-27C9371A1F6D}"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02017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l-PL"/>
              <a:t>Kliknij, aby edytować styl</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62D6E202-B606-4609-B914-27C9371A1F6D}" type="datetime1">
              <a:rPr lang="en-US" smtClean="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88315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l-PL"/>
              <a:t>Kliknij, aby edytować styl</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62D6E202-B606-4609-B914-27C9371A1F6D}" type="datetime1">
              <a:rPr lang="en-US" smtClean="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66197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9330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t>7/15/2019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807906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0424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l-PL"/>
              <a:t>Kliknij, aby edytować styl</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62D6E202-B606-4609-B914-27C9371A1F6D}"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6400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33703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l-PL"/>
              <a:t>Kliknij, aby edytować styl</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0322" y="3030008"/>
            <a:ext cx="4698355" cy="290617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594123" y="3030008"/>
            <a:ext cx="4700059" cy="290617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7/15/2019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84517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42962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2D6E202-B606-4609-B914-27C9371A1F6D}" type="datetime1">
              <a:rPr lang="en-US" smtClean="0"/>
              <a:t>7/15/2019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31912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2D6E202-B606-4609-B914-27C9371A1F6D}"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5904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l-PL"/>
              <a:t>Kliknij, aby edytować styl</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2D6E202-B606-4609-B914-27C9371A1F6D}"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4210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7/15/2019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5723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839916-E40E-4AAB-9F79-F25CB6316332}"/>
              </a:ext>
            </a:extLst>
          </p:cNvPr>
          <p:cNvSpPr>
            <a:spLocks noGrp="1"/>
          </p:cNvSpPr>
          <p:nvPr>
            <p:ph type="ctrTitle"/>
          </p:nvPr>
        </p:nvSpPr>
        <p:spPr>
          <a:xfrm>
            <a:off x="484814" y="0"/>
            <a:ext cx="3315399" cy="2651500"/>
          </a:xfrm>
        </p:spPr>
        <p:txBody>
          <a:bodyPr>
            <a:normAutofit/>
          </a:bodyPr>
          <a:lstStyle/>
          <a:p>
            <a:pPr algn="l"/>
            <a:r>
              <a:rPr lang="pl-PL" sz="5400" dirty="0">
                <a:solidFill>
                  <a:srgbClr val="FFFFFF"/>
                </a:solidFill>
              </a:rPr>
              <a:t>IBM </a:t>
            </a:r>
            <a:r>
              <a:rPr lang="pl-PL" sz="5400" dirty="0" err="1">
                <a:solidFill>
                  <a:srgbClr val="FFFFFF"/>
                </a:solidFill>
              </a:rPr>
              <a:t>Capstone</a:t>
            </a:r>
            <a:r>
              <a:rPr lang="pl-PL" sz="5400" dirty="0">
                <a:solidFill>
                  <a:srgbClr val="FFFFFF"/>
                </a:solidFill>
              </a:rPr>
              <a:t> Project</a:t>
            </a:r>
          </a:p>
        </p:txBody>
      </p:sp>
      <p:sp>
        <p:nvSpPr>
          <p:cNvPr id="3" name="Podtytuł 2">
            <a:extLst>
              <a:ext uri="{FF2B5EF4-FFF2-40B4-BE49-F238E27FC236}">
                <a16:creationId xmlns:a16="http://schemas.microsoft.com/office/drawing/2014/main" id="{65525FC5-91FA-4385-BBE6-136AEA9CE4EC}"/>
              </a:ext>
            </a:extLst>
          </p:cNvPr>
          <p:cNvSpPr>
            <a:spLocks noGrp="1"/>
          </p:cNvSpPr>
          <p:nvPr>
            <p:ph type="subTitle" idx="1"/>
          </p:nvPr>
        </p:nvSpPr>
        <p:spPr>
          <a:xfrm>
            <a:off x="484814" y="2864178"/>
            <a:ext cx="3659246" cy="2349823"/>
          </a:xfrm>
        </p:spPr>
        <p:txBody>
          <a:bodyPr>
            <a:normAutofit/>
          </a:bodyPr>
          <a:lstStyle/>
          <a:p>
            <a:pPr algn="l"/>
            <a:r>
              <a:rPr lang="pl-PL" sz="1800" dirty="0">
                <a:solidFill>
                  <a:srgbClr val="FFFFFF"/>
                </a:solidFill>
              </a:rPr>
              <a:t>Krzysztof </a:t>
            </a:r>
            <a:r>
              <a:rPr lang="pl-PL" sz="1800" dirty="0" err="1">
                <a:solidFill>
                  <a:srgbClr val="FFFFFF"/>
                </a:solidFill>
              </a:rPr>
              <a:t>Podwórny</a:t>
            </a:r>
            <a:br>
              <a:rPr lang="pl-PL" sz="1800" dirty="0">
                <a:solidFill>
                  <a:srgbClr val="FFFFFF"/>
                </a:solidFill>
              </a:rPr>
            </a:br>
            <a:br>
              <a:rPr lang="pl-PL" sz="1800" dirty="0">
                <a:solidFill>
                  <a:srgbClr val="FFFFFF"/>
                </a:solidFill>
              </a:rPr>
            </a:br>
            <a:r>
              <a:rPr lang="pl-PL" sz="1800" dirty="0">
                <a:solidFill>
                  <a:srgbClr val="FFFFFF"/>
                </a:solidFill>
              </a:rPr>
              <a:t>15 </a:t>
            </a:r>
            <a:r>
              <a:rPr lang="pl-PL" sz="1800" dirty="0" err="1">
                <a:solidFill>
                  <a:srgbClr val="FFFFFF"/>
                </a:solidFill>
              </a:rPr>
              <a:t>July</a:t>
            </a:r>
            <a:r>
              <a:rPr lang="pl-PL" sz="1800" dirty="0">
                <a:solidFill>
                  <a:srgbClr val="FFFFFF"/>
                </a:solidFill>
              </a:rPr>
              <a:t> 2019</a:t>
            </a:r>
          </a:p>
        </p:txBody>
      </p:sp>
      <p:pic>
        <p:nvPicPr>
          <p:cNvPr id="4" name="Picture 3">
            <a:extLst>
              <a:ext uri="{FF2B5EF4-FFF2-40B4-BE49-F238E27FC236}">
                <a16:creationId xmlns:a16="http://schemas.microsoft.com/office/drawing/2014/main" id="{67159736-A4CE-4BC5-B979-36686DB362D7}"/>
              </a:ext>
            </a:extLst>
          </p:cNvPr>
          <p:cNvPicPr>
            <a:picLocks noChangeAspect="1"/>
          </p:cNvPicPr>
          <p:nvPr/>
        </p:nvPicPr>
        <p:blipFill rotWithShape="1">
          <a:blip r:embed="rId2"/>
          <a:srcRect r="26446" b="-1"/>
          <a:stretch/>
        </p:blipFill>
        <p:spPr>
          <a:xfrm>
            <a:off x="4635095" y="10"/>
            <a:ext cx="7556889" cy="6857990"/>
          </a:xfrm>
          <a:prstGeom prst="rect">
            <a:avLst/>
          </a:prstGeom>
        </p:spPr>
      </p:pic>
    </p:spTree>
    <p:extLst>
      <p:ext uri="{BB962C8B-B14F-4D97-AF65-F5344CB8AC3E}">
        <p14:creationId xmlns:p14="http://schemas.microsoft.com/office/powerpoint/2010/main" val="2512055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1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2" name="Picture 1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3" name="Rectangle 1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8B4BACD-44A0-4072-AC76-DA10CBE8C7FB}"/>
              </a:ext>
            </a:extLst>
          </p:cNvPr>
          <p:cNvSpPr>
            <a:spLocks noGrp="1"/>
          </p:cNvSpPr>
          <p:nvPr>
            <p:ph type="title"/>
          </p:nvPr>
        </p:nvSpPr>
        <p:spPr>
          <a:xfrm>
            <a:off x="680321" y="753228"/>
            <a:ext cx="7461844" cy="1080938"/>
          </a:xfrm>
        </p:spPr>
        <p:txBody>
          <a:bodyPr>
            <a:normAutofit/>
          </a:bodyPr>
          <a:lstStyle/>
          <a:p>
            <a:r>
              <a:rPr lang="pl-PL">
                <a:solidFill>
                  <a:srgbClr val="FFFFFF"/>
                </a:solidFill>
              </a:rPr>
              <a:t>Thank you!</a:t>
            </a:r>
          </a:p>
        </p:txBody>
      </p:sp>
      <p:pic>
        <p:nvPicPr>
          <p:cNvPr id="4" name="Symbol zastępczy zawartości 3">
            <a:extLst>
              <a:ext uri="{FF2B5EF4-FFF2-40B4-BE49-F238E27FC236}">
                <a16:creationId xmlns:a16="http://schemas.microsoft.com/office/drawing/2014/main" id="{59F6494F-6193-47E9-B7E1-BF63E74375B5}"/>
              </a:ext>
            </a:extLst>
          </p:cNvPr>
          <p:cNvPicPr>
            <a:picLocks noGrp="1" noChangeAspect="1"/>
          </p:cNvPicPr>
          <p:nvPr>
            <p:ph idx="1"/>
          </p:nvPr>
        </p:nvPicPr>
        <p:blipFill>
          <a:blip r:embed="rId4"/>
          <a:stretch>
            <a:fillRect/>
          </a:stretch>
        </p:blipFill>
        <p:spPr>
          <a:xfrm>
            <a:off x="1684415" y="2336800"/>
            <a:ext cx="5454495" cy="3141663"/>
          </a:xfrm>
          <a:prstGeom prst="rect">
            <a:avLst/>
          </a:prstGeom>
        </p:spPr>
      </p:pic>
    </p:spTree>
    <p:extLst>
      <p:ext uri="{BB962C8B-B14F-4D97-AF65-F5344CB8AC3E}">
        <p14:creationId xmlns:p14="http://schemas.microsoft.com/office/powerpoint/2010/main" val="361404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9622BF-4DC2-474E-96F6-DE992BA739D6}"/>
              </a:ext>
            </a:extLst>
          </p:cNvPr>
          <p:cNvSpPr>
            <a:spLocks noGrp="1"/>
          </p:cNvSpPr>
          <p:nvPr>
            <p:ph type="title"/>
          </p:nvPr>
        </p:nvSpPr>
        <p:spPr/>
        <p:txBody>
          <a:bodyPr/>
          <a:lstStyle/>
          <a:p>
            <a:r>
              <a:rPr lang="pl-PL" dirty="0"/>
              <a:t>Business Case</a:t>
            </a:r>
          </a:p>
        </p:txBody>
      </p:sp>
      <p:sp>
        <p:nvSpPr>
          <p:cNvPr id="3" name="Symbol zastępczy zawartości 2">
            <a:extLst>
              <a:ext uri="{FF2B5EF4-FFF2-40B4-BE49-F238E27FC236}">
                <a16:creationId xmlns:a16="http://schemas.microsoft.com/office/drawing/2014/main" id="{1493376C-72D8-4321-85F3-7C84D939DA75}"/>
              </a:ext>
            </a:extLst>
          </p:cNvPr>
          <p:cNvSpPr>
            <a:spLocks noGrp="1"/>
          </p:cNvSpPr>
          <p:nvPr>
            <p:ph idx="1"/>
          </p:nvPr>
        </p:nvSpPr>
        <p:spPr/>
        <p:txBody>
          <a:bodyPr/>
          <a:lstStyle/>
          <a:p>
            <a:r>
              <a:rPr lang="en-US" dirty="0"/>
              <a:t>London is one of the largest cities in Europe - thousands of tourists visit this city every day. The first and obvious step in holiday-planning is - "Where we will stay" ? Then the real problem begins. Hundreds of places to sleep and hundreds of places to visit. Searching through the web might be inefficient as we would need to check tens of pages...</a:t>
            </a:r>
          </a:p>
          <a:p>
            <a:pPr marL="0" indent="0">
              <a:buNone/>
            </a:pPr>
            <a:r>
              <a:rPr lang="en-US" dirty="0"/>
              <a:t>...and here is where we are coming with help</a:t>
            </a:r>
          </a:p>
          <a:p>
            <a:endParaRPr lang="pl-PL" dirty="0"/>
          </a:p>
        </p:txBody>
      </p:sp>
    </p:spTree>
    <p:extLst>
      <p:ext uri="{BB962C8B-B14F-4D97-AF65-F5344CB8AC3E}">
        <p14:creationId xmlns:p14="http://schemas.microsoft.com/office/powerpoint/2010/main" val="200364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06B127-3333-4DDD-B1EB-D8D79C35BB66}"/>
              </a:ext>
            </a:extLst>
          </p:cNvPr>
          <p:cNvSpPr>
            <a:spLocks noGrp="1"/>
          </p:cNvSpPr>
          <p:nvPr>
            <p:ph type="title"/>
          </p:nvPr>
        </p:nvSpPr>
        <p:spPr/>
        <p:txBody>
          <a:bodyPr/>
          <a:lstStyle/>
          <a:p>
            <a:r>
              <a:rPr lang="pl-PL" dirty="0" err="1"/>
              <a:t>Problems</a:t>
            </a:r>
            <a:r>
              <a:rPr lang="pl-PL" dirty="0"/>
              <a:t> &amp; Resolution</a:t>
            </a:r>
          </a:p>
        </p:txBody>
      </p:sp>
      <p:sp>
        <p:nvSpPr>
          <p:cNvPr id="3" name="Symbol zastępczy zawartości 2">
            <a:extLst>
              <a:ext uri="{FF2B5EF4-FFF2-40B4-BE49-F238E27FC236}">
                <a16:creationId xmlns:a16="http://schemas.microsoft.com/office/drawing/2014/main" id="{99D10B7A-A9A9-4FD5-A2A7-CCE17358F9BF}"/>
              </a:ext>
            </a:extLst>
          </p:cNvPr>
          <p:cNvSpPr>
            <a:spLocks noGrp="1"/>
          </p:cNvSpPr>
          <p:nvPr>
            <p:ph idx="1"/>
          </p:nvPr>
        </p:nvSpPr>
        <p:spPr/>
        <p:txBody>
          <a:bodyPr>
            <a:normAutofit fontScale="55000" lnSpcReduction="20000"/>
          </a:bodyPr>
          <a:lstStyle/>
          <a:p>
            <a:pPr marL="0" indent="0">
              <a:buNone/>
            </a:pPr>
            <a:r>
              <a:rPr lang="en-US" dirty="0"/>
              <a:t>We are here to recommend the best choice of stay in </a:t>
            </a:r>
            <a:r>
              <a:rPr lang="pl-PL" dirty="0"/>
              <a:t>London</a:t>
            </a:r>
            <a:r>
              <a:rPr lang="en-US" dirty="0"/>
              <a:t>, but how we are going to do it ?</a:t>
            </a:r>
            <a:r>
              <a:rPr lang="pl-PL" dirty="0"/>
              <a:t> </a:t>
            </a:r>
            <a:r>
              <a:rPr lang="en-US" dirty="0"/>
              <a:t>Couple of questions come into consideration</a:t>
            </a:r>
          </a:p>
          <a:p>
            <a:r>
              <a:rPr lang="en-US" dirty="0"/>
              <a:t>How do we find hotels ?</a:t>
            </a:r>
          </a:p>
          <a:p>
            <a:r>
              <a:rPr lang="en-US" dirty="0"/>
              <a:t>How do we grade them ?</a:t>
            </a:r>
          </a:p>
          <a:p>
            <a:r>
              <a:rPr lang="en-US" dirty="0"/>
              <a:t>From where we obtain the data</a:t>
            </a:r>
          </a:p>
          <a:p>
            <a:pPr marL="0" indent="0">
              <a:buNone/>
            </a:pPr>
            <a:br>
              <a:rPr lang="pl-PL" b="1" dirty="0"/>
            </a:br>
            <a:r>
              <a:rPr lang="en-US" b="1" dirty="0"/>
              <a:t>First, lets describe the data source:</a:t>
            </a:r>
          </a:p>
          <a:p>
            <a:r>
              <a:rPr lang="en-US" dirty="0"/>
              <a:t>All the data comes from Foursquare API - powerful application which contains geospatial data from all over the world. By using it, we will have access to all the hotel data in London as well as nearby venues which will help with recommendation process</a:t>
            </a:r>
          </a:p>
          <a:p>
            <a:r>
              <a:rPr lang="en-US" b="1" dirty="0"/>
              <a:t>Second - grading method:</a:t>
            </a:r>
          </a:p>
          <a:p>
            <a:r>
              <a:rPr lang="en-US" dirty="0"/>
              <a:t>We are going to assume that the best hotel would be the one, which has the highest online rating and has the most venues nearby.</a:t>
            </a:r>
            <a:r>
              <a:rPr lang="pl-PL" dirty="0"/>
              <a:t> </a:t>
            </a:r>
            <a:r>
              <a:rPr lang="en-US" dirty="0"/>
              <a:t>Having those 2 questions answered - we have the fundamentals to resolve that 'hotel issue in London'</a:t>
            </a:r>
          </a:p>
          <a:p>
            <a:r>
              <a:rPr lang="en-US" dirty="0"/>
              <a:t>The final form of the recommendation will be the list of 5 best hotels using the assumptions above - This will surely help the people coming here :)</a:t>
            </a:r>
          </a:p>
          <a:p>
            <a:endParaRPr lang="pl-PL" dirty="0"/>
          </a:p>
        </p:txBody>
      </p:sp>
    </p:spTree>
    <p:extLst>
      <p:ext uri="{BB962C8B-B14F-4D97-AF65-F5344CB8AC3E}">
        <p14:creationId xmlns:p14="http://schemas.microsoft.com/office/powerpoint/2010/main" val="314633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A51486-DCE9-4446-9321-ABB7D7531FCD}"/>
              </a:ext>
            </a:extLst>
          </p:cNvPr>
          <p:cNvSpPr>
            <a:spLocks noGrp="1"/>
          </p:cNvSpPr>
          <p:nvPr>
            <p:ph type="title"/>
          </p:nvPr>
        </p:nvSpPr>
        <p:spPr/>
        <p:txBody>
          <a:bodyPr/>
          <a:lstStyle/>
          <a:p>
            <a:r>
              <a:rPr lang="pl-PL" dirty="0"/>
              <a:t>London </a:t>
            </a:r>
            <a:r>
              <a:rPr lang="pl-PL" dirty="0" err="1"/>
              <a:t>Hotels</a:t>
            </a:r>
            <a:endParaRPr lang="pl-PL" dirty="0"/>
          </a:p>
        </p:txBody>
      </p:sp>
      <p:pic>
        <p:nvPicPr>
          <p:cNvPr id="4" name="Symbol zastępczy zawartości 3">
            <a:extLst>
              <a:ext uri="{FF2B5EF4-FFF2-40B4-BE49-F238E27FC236}">
                <a16:creationId xmlns:a16="http://schemas.microsoft.com/office/drawing/2014/main" id="{9C00F746-D4BD-4167-B1AD-4644C0449981}"/>
              </a:ext>
            </a:extLst>
          </p:cNvPr>
          <p:cNvPicPr>
            <a:picLocks noGrp="1" noChangeAspect="1"/>
          </p:cNvPicPr>
          <p:nvPr>
            <p:ph idx="1"/>
          </p:nvPr>
        </p:nvPicPr>
        <p:blipFill>
          <a:blip r:embed="rId2"/>
          <a:stretch>
            <a:fillRect/>
          </a:stretch>
        </p:blipFill>
        <p:spPr>
          <a:xfrm>
            <a:off x="6096000" y="2374122"/>
            <a:ext cx="5469208" cy="3598863"/>
          </a:xfrm>
          <a:prstGeom prst="rect">
            <a:avLst/>
          </a:prstGeom>
        </p:spPr>
      </p:pic>
      <p:sp>
        <p:nvSpPr>
          <p:cNvPr id="5" name="pole tekstowe 4">
            <a:extLst>
              <a:ext uri="{FF2B5EF4-FFF2-40B4-BE49-F238E27FC236}">
                <a16:creationId xmlns:a16="http://schemas.microsoft.com/office/drawing/2014/main" id="{9C11B83E-8562-4531-856F-368DF0DD4393}"/>
              </a:ext>
            </a:extLst>
          </p:cNvPr>
          <p:cNvSpPr txBox="1"/>
          <p:nvPr/>
        </p:nvSpPr>
        <p:spPr>
          <a:xfrm>
            <a:off x="343949" y="2525086"/>
            <a:ext cx="5385732" cy="1200329"/>
          </a:xfrm>
          <a:prstGeom prst="rect">
            <a:avLst/>
          </a:prstGeom>
          <a:noFill/>
        </p:spPr>
        <p:txBody>
          <a:bodyPr wrap="square" rtlCol="0">
            <a:spAutoFit/>
          </a:bodyPr>
          <a:lstStyle/>
          <a:p>
            <a:r>
              <a:rPr lang="pl-PL" dirty="0"/>
              <a:t>Using the </a:t>
            </a:r>
            <a:r>
              <a:rPr lang="pl-PL" dirty="0" err="1"/>
              <a:t>Foursquare</a:t>
            </a:r>
            <a:r>
              <a:rPr lang="pl-PL" dirty="0"/>
              <a:t> API we </a:t>
            </a:r>
            <a:r>
              <a:rPr lang="pl-PL" dirty="0" err="1"/>
              <a:t>have</a:t>
            </a:r>
            <a:r>
              <a:rPr lang="pl-PL" dirty="0"/>
              <a:t> </a:t>
            </a:r>
            <a:r>
              <a:rPr lang="pl-PL" dirty="0" err="1"/>
              <a:t>managed</a:t>
            </a:r>
            <a:r>
              <a:rPr lang="pl-PL" dirty="0"/>
              <a:t> to </a:t>
            </a:r>
            <a:r>
              <a:rPr lang="pl-PL" dirty="0" err="1"/>
              <a:t>obtain</a:t>
            </a:r>
            <a:r>
              <a:rPr lang="pl-PL" dirty="0"/>
              <a:t> the list of the </a:t>
            </a:r>
            <a:r>
              <a:rPr lang="pl-PL" dirty="0" err="1"/>
              <a:t>hotels</a:t>
            </a:r>
            <a:r>
              <a:rPr lang="pl-PL" dirty="0"/>
              <a:t> </a:t>
            </a:r>
            <a:r>
              <a:rPr lang="pl-PL" dirty="0" err="1"/>
              <a:t>within</a:t>
            </a:r>
            <a:r>
              <a:rPr lang="pl-PL" dirty="0"/>
              <a:t> 10km </a:t>
            </a:r>
            <a:r>
              <a:rPr lang="pl-PL" dirty="0" err="1"/>
              <a:t>range</a:t>
            </a:r>
            <a:r>
              <a:rPr lang="pl-PL" dirty="0"/>
              <a:t> of the </a:t>
            </a:r>
            <a:r>
              <a:rPr lang="pl-PL" dirty="0" err="1"/>
              <a:t>city</a:t>
            </a:r>
            <a:r>
              <a:rPr lang="pl-PL" dirty="0"/>
              <a:t> </a:t>
            </a:r>
            <a:r>
              <a:rPr lang="pl-PL" dirty="0" err="1"/>
              <a:t>center</a:t>
            </a:r>
            <a:r>
              <a:rPr lang="pl-PL" dirty="0"/>
              <a:t>. </a:t>
            </a:r>
            <a:r>
              <a:rPr lang="pl-PL" dirty="0" err="1"/>
              <a:t>Next</a:t>
            </a:r>
            <a:r>
              <a:rPr lang="pl-PL" dirty="0"/>
              <a:t> </a:t>
            </a:r>
            <a:r>
              <a:rPr lang="pl-PL" dirty="0" err="1"/>
              <a:t>using</a:t>
            </a:r>
            <a:r>
              <a:rPr lang="pl-PL" dirty="0"/>
              <a:t> </a:t>
            </a:r>
            <a:r>
              <a:rPr lang="pl-PL" dirty="0" err="1"/>
              <a:t>Folium</a:t>
            </a:r>
            <a:r>
              <a:rPr lang="pl-PL" dirty="0"/>
              <a:t> </a:t>
            </a:r>
            <a:r>
              <a:rPr lang="pl-PL" dirty="0" err="1"/>
              <a:t>package</a:t>
            </a:r>
            <a:r>
              <a:rPr lang="pl-PL" dirty="0"/>
              <a:t> we </a:t>
            </a:r>
            <a:r>
              <a:rPr lang="pl-PL" dirty="0" err="1"/>
              <a:t>have</a:t>
            </a:r>
            <a:r>
              <a:rPr lang="pl-PL" dirty="0"/>
              <a:t> </a:t>
            </a:r>
            <a:r>
              <a:rPr lang="pl-PL" dirty="0" err="1"/>
              <a:t>visualized</a:t>
            </a:r>
            <a:r>
              <a:rPr lang="pl-PL" dirty="0"/>
              <a:t> the data on a London map</a:t>
            </a:r>
          </a:p>
        </p:txBody>
      </p:sp>
    </p:spTree>
    <p:extLst>
      <p:ext uri="{BB962C8B-B14F-4D97-AF65-F5344CB8AC3E}">
        <p14:creationId xmlns:p14="http://schemas.microsoft.com/office/powerpoint/2010/main" val="289645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AA0AA5-B9DB-4962-99AA-42533681B7CF}"/>
              </a:ext>
            </a:extLst>
          </p:cNvPr>
          <p:cNvSpPr>
            <a:spLocks noGrp="1"/>
          </p:cNvSpPr>
          <p:nvPr>
            <p:ph type="title"/>
          </p:nvPr>
        </p:nvSpPr>
        <p:spPr/>
        <p:txBody>
          <a:bodyPr/>
          <a:lstStyle/>
          <a:p>
            <a:r>
              <a:rPr lang="pl-PL" dirty="0" err="1"/>
              <a:t>Methodology</a:t>
            </a:r>
            <a:endParaRPr lang="pl-PL" dirty="0"/>
          </a:p>
        </p:txBody>
      </p:sp>
      <p:sp>
        <p:nvSpPr>
          <p:cNvPr id="3" name="Symbol zastępczy zawartości 2">
            <a:extLst>
              <a:ext uri="{FF2B5EF4-FFF2-40B4-BE49-F238E27FC236}">
                <a16:creationId xmlns:a16="http://schemas.microsoft.com/office/drawing/2014/main" id="{748CE7A5-E451-4B7A-B57A-D53C9A50AD10}"/>
              </a:ext>
            </a:extLst>
          </p:cNvPr>
          <p:cNvSpPr>
            <a:spLocks noGrp="1"/>
          </p:cNvSpPr>
          <p:nvPr>
            <p:ph idx="1"/>
          </p:nvPr>
        </p:nvSpPr>
        <p:spPr/>
        <p:txBody>
          <a:bodyPr>
            <a:normAutofit fontScale="92500" lnSpcReduction="10000"/>
          </a:bodyPr>
          <a:lstStyle/>
          <a:p>
            <a:pPr marL="0" indent="0">
              <a:buNone/>
            </a:pPr>
            <a:r>
              <a:rPr lang="en-US" b="1" dirty="0"/>
              <a:t>The whole project is about to find the best hotel</a:t>
            </a:r>
            <a:r>
              <a:rPr lang="pl-PL" b="1" dirty="0"/>
              <a:t>. </a:t>
            </a:r>
            <a:r>
              <a:rPr lang="en-US" b="1" dirty="0"/>
              <a:t>We have collected &amp; cleaned &amp; visualized data, now its the time for the next steps</a:t>
            </a:r>
          </a:p>
          <a:p>
            <a:r>
              <a:rPr lang="en-US" b="1" dirty="0"/>
              <a:t>As discussed, hotels are graded using their online rating and nearby venues, so now we will try to obtain rating using Foursquare API for all the hotels - we will loop through API database to get everything we need. Once completed it will allow us to point best 5 hotels</a:t>
            </a:r>
          </a:p>
          <a:p>
            <a:r>
              <a:rPr lang="en-US" b="1" dirty="0"/>
              <a:t>Once best hotels are pointed, we again use Foursquare API to find the venues in 1km range from the hotel - this is the second requirement for our decision process. When all data is in place, </a:t>
            </a:r>
            <a:r>
              <a:rPr lang="pl-PL" b="1" dirty="0"/>
              <a:t>we </a:t>
            </a:r>
            <a:r>
              <a:rPr lang="pl-PL" b="1" dirty="0" err="1"/>
              <a:t>are</a:t>
            </a:r>
            <a:r>
              <a:rPr lang="pl-PL" b="1" dirty="0"/>
              <a:t> </a:t>
            </a:r>
            <a:r>
              <a:rPr lang="pl-PL" b="1" dirty="0" err="1"/>
              <a:t>going</a:t>
            </a:r>
            <a:r>
              <a:rPr lang="pl-PL" b="1" dirty="0"/>
              <a:t> to </a:t>
            </a:r>
            <a:r>
              <a:rPr lang="pl-PL" b="1" dirty="0" err="1"/>
              <a:t>analyze</a:t>
            </a:r>
            <a:r>
              <a:rPr lang="pl-PL" b="1" dirty="0"/>
              <a:t> the </a:t>
            </a:r>
            <a:r>
              <a:rPr lang="pl-PL" b="1" dirty="0" err="1"/>
              <a:t>results</a:t>
            </a:r>
            <a:r>
              <a:rPr lang="pl-PL" b="1" dirty="0"/>
              <a:t> on a map in </a:t>
            </a:r>
            <a:r>
              <a:rPr lang="pl-PL" b="1" dirty="0" err="1"/>
              <a:t>terms</a:t>
            </a:r>
            <a:r>
              <a:rPr lang="pl-PL" b="1" dirty="0"/>
              <a:t> of </a:t>
            </a:r>
            <a:r>
              <a:rPr lang="pl-PL" b="1" dirty="0" err="1"/>
              <a:t>venues</a:t>
            </a:r>
            <a:r>
              <a:rPr lang="pl-PL" b="1" dirty="0"/>
              <a:t> </a:t>
            </a:r>
            <a:r>
              <a:rPr lang="pl-PL" b="1" dirty="0" err="1"/>
              <a:t>density</a:t>
            </a:r>
            <a:r>
              <a:rPr lang="pl-PL" b="1" dirty="0"/>
              <a:t>. </a:t>
            </a:r>
            <a:r>
              <a:rPr lang="pl-PL" b="1" dirty="0" err="1"/>
              <a:t>If</a:t>
            </a:r>
            <a:r>
              <a:rPr lang="pl-PL" b="1" dirty="0"/>
              <a:t> </a:t>
            </a:r>
            <a:r>
              <a:rPr lang="pl-PL" b="1" dirty="0" err="1"/>
              <a:t>this</a:t>
            </a:r>
            <a:r>
              <a:rPr lang="pl-PL" b="1" dirty="0"/>
              <a:t> </a:t>
            </a:r>
            <a:r>
              <a:rPr lang="pl-PL" b="1" dirty="0" err="1"/>
              <a:t>task</a:t>
            </a:r>
            <a:r>
              <a:rPr lang="pl-PL" b="1" dirty="0"/>
              <a:t> </a:t>
            </a:r>
            <a:r>
              <a:rPr lang="pl-PL" b="1" dirty="0" err="1"/>
              <a:t>would</a:t>
            </a:r>
            <a:r>
              <a:rPr lang="pl-PL" b="1" dirty="0"/>
              <a:t> be </a:t>
            </a:r>
            <a:r>
              <a:rPr lang="pl-PL" b="1" dirty="0" err="1"/>
              <a:t>difficult</a:t>
            </a:r>
            <a:r>
              <a:rPr lang="pl-PL" b="1" dirty="0"/>
              <a:t> to </a:t>
            </a:r>
            <a:r>
              <a:rPr lang="pl-PL" b="1" dirty="0" err="1"/>
              <a:t>process</a:t>
            </a:r>
            <a:r>
              <a:rPr lang="pl-PL" b="1" dirty="0"/>
              <a:t>, </a:t>
            </a:r>
            <a:r>
              <a:rPr lang="pl-PL" b="1" dirty="0" err="1"/>
              <a:t>then</a:t>
            </a:r>
            <a:r>
              <a:rPr lang="pl-PL" b="1" dirty="0"/>
              <a:t> we </a:t>
            </a:r>
            <a:r>
              <a:rPr lang="pl-PL" b="1" dirty="0" err="1"/>
              <a:t>will</a:t>
            </a:r>
            <a:r>
              <a:rPr lang="pl-PL" b="1" dirty="0"/>
              <a:t> </a:t>
            </a:r>
            <a:r>
              <a:rPr lang="pl-PL" b="1" dirty="0" err="1"/>
              <a:t>use</a:t>
            </a:r>
            <a:r>
              <a:rPr lang="pl-PL" b="1" dirty="0"/>
              <a:t> </a:t>
            </a:r>
            <a:r>
              <a:rPr lang="pl-PL" b="1" i="1" dirty="0"/>
              <a:t>k-</a:t>
            </a:r>
            <a:r>
              <a:rPr lang="pl-PL" b="1" i="1" dirty="0" err="1"/>
              <a:t>means</a:t>
            </a:r>
            <a:r>
              <a:rPr lang="pl-PL" b="1" dirty="0"/>
              <a:t> </a:t>
            </a:r>
            <a:r>
              <a:rPr lang="pl-PL" b="1" dirty="0" err="1"/>
              <a:t>clustering</a:t>
            </a:r>
            <a:r>
              <a:rPr lang="pl-PL" b="1" dirty="0"/>
              <a:t> </a:t>
            </a:r>
            <a:r>
              <a:rPr lang="pl-PL" b="1" dirty="0" err="1"/>
              <a:t>method</a:t>
            </a:r>
            <a:endParaRPr lang="pl-PL" dirty="0"/>
          </a:p>
        </p:txBody>
      </p:sp>
    </p:spTree>
    <p:extLst>
      <p:ext uri="{BB962C8B-B14F-4D97-AF65-F5344CB8AC3E}">
        <p14:creationId xmlns:p14="http://schemas.microsoft.com/office/powerpoint/2010/main" val="25168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BAE270-702E-42CB-9F94-7DC4477B2602}"/>
              </a:ext>
            </a:extLst>
          </p:cNvPr>
          <p:cNvSpPr>
            <a:spLocks noGrp="1"/>
          </p:cNvSpPr>
          <p:nvPr>
            <p:ph type="title"/>
          </p:nvPr>
        </p:nvSpPr>
        <p:spPr/>
        <p:txBody>
          <a:bodyPr/>
          <a:lstStyle/>
          <a:p>
            <a:r>
              <a:rPr lang="pl-PL" dirty="0"/>
              <a:t>Data Analysis</a:t>
            </a:r>
          </a:p>
        </p:txBody>
      </p:sp>
      <p:sp>
        <p:nvSpPr>
          <p:cNvPr id="3" name="Symbol zastępczy zawartości 2">
            <a:extLst>
              <a:ext uri="{FF2B5EF4-FFF2-40B4-BE49-F238E27FC236}">
                <a16:creationId xmlns:a16="http://schemas.microsoft.com/office/drawing/2014/main" id="{0C6A231C-DECF-4827-AE61-462F993FAA41}"/>
              </a:ext>
            </a:extLst>
          </p:cNvPr>
          <p:cNvSpPr>
            <a:spLocks noGrp="1"/>
          </p:cNvSpPr>
          <p:nvPr>
            <p:ph idx="1"/>
          </p:nvPr>
        </p:nvSpPr>
        <p:spPr/>
        <p:txBody>
          <a:bodyPr/>
          <a:lstStyle/>
          <a:p>
            <a:pPr marL="0" indent="0">
              <a:buNone/>
            </a:pPr>
            <a:r>
              <a:rPr lang="en-US" b="1" dirty="0"/>
              <a:t>First step in this section is to obtain ratings using Foursquare API. Using Hotel ID we are going to loop the database and fill the</a:t>
            </a:r>
            <a:r>
              <a:rPr lang="pl-PL" b="1" dirty="0"/>
              <a:t> top 5 </a:t>
            </a:r>
            <a:r>
              <a:rPr lang="pl-PL" b="1" dirty="0" err="1"/>
              <a:t>hotels</a:t>
            </a:r>
            <a:r>
              <a:rPr lang="en-US" b="1" dirty="0"/>
              <a:t> with the ratings</a:t>
            </a:r>
            <a:r>
              <a:rPr lang="pl-PL" b="1" dirty="0"/>
              <a:t>. Data </a:t>
            </a:r>
            <a:r>
              <a:rPr lang="pl-PL" b="1" dirty="0" err="1"/>
              <a:t>then</a:t>
            </a:r>
            <a:r>
              <a:rPr lang="pl-PL" b="1" dirty="0"/>
              <a:t> </a:t>
            </a:r>
            <a:r>
              <a:rPr lang="pl-PL" b="1" dirty="0" err="1"/>
              <a:t>is</a:t>
            </a:r>
            <a:r>
              <a:rPr lang="pl-PL" b="1" dirty="0"/>
              <a:t> </a:t>
            </a:r>
            <a:r>
              <a:rPr lang="pl-PL" b="1" dirty="0" err="1"/>
              <a:t>being</a:t>
            </a:r>
            <a:r>
              <a:rPr lang="pl-PL" b="1" dirty="0"/>
              <a:t> </a:t>
            </a:r>
            <a:r>
              <a:rPr lang="pl-PL" b="1" dirty="0" err="1"/>
              <a:t>cleaned</a:t>
            </a:r>
            <a:r>
              <a:rPr lang="pl-PL" b="1" dirty="0"/>
              <a:t> and </a:t>
            </a:r>
            <a:r>
              <a:rPr lang="pl-PL" b="1" dirty="0" err="1"/>
              <a:t>organized</a:t>
            </a:r>
            <a:endParaRPr lang="en-US" b="1" dirty="0"/>
          </a:p>
          <a:p>
            <a:endParaRPr lang="pl-PL" dirty="0"/>
          </a:p>
        </p:txBody>
      </p:sp>
      <p:pic>
        <p:nvPicPr>
          <p:cNvPr id="5" name="Obraz 4">
            <a:extLst>
              <a:ext uri="{FF2B5EF4-FFF2-40B4-BE49-F238E27FC236}">
                <a16:creationId xmlns:a16="http://schemas.microsoft.com/office/drawing/2014/main" id="{518ADD27-7459-4706-8D7F-322F411FBDEF}"/>
              </a:ext>
            </a:extLst>
          </p:cNvPr>
          <p:cNvPicPr>
            <a:picLocks noChangeAspect="1"/>
          </p:cNvPicPr>
          <p:nvPr/>
        </p:nvPicPr>
        <p:blipFill>
          <a:blip r:embed="rId2"/>
          <a:stretch>
            <a:fillRect/>
          </a:stretch>
        </p:blipFill>
        <p:spPr>
          <a:xfrm>
            <a:off x="601727" y="3919537"/>
            <a:ext cx="10372725" cy="1762125"/>
          </a:xfrm>
          <a:prstGeom prst="rect">
            <a:avLst/>
          </a:prstGeom>
        </p:spPr>
      </p:pic>
    </p:spTree>
    <p:extLst>
      <p:ext uri="{BB962C8B-B14F-4D97-AF65-F5344CB8AC3E}">
        <p14:creationId xmlns:p14="http://schemas.microsoft.com/office/powerpoint/2010/main" val="315197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65E691-9B37-443B-8810-E279DB051ECC}"/>
              </a:ext>
            </a:extLst>
          </p:cNvPr>
          <p:cNvSpPr>
            <a:spLocks noGrp="1"/>
          </p:cNvSpPr>
          <p:nvPr>
            <p:ph type="title"/>
          </p:nvPr>
        </p:nvSpPr>
        <p:spPr/>
        <p:txBody>
          <a:bodyPr/>
          <a:lstStyle/>
          <a:p>
            <a:r>
              <a:rPr lang="pl-PL" dirty="0" err="1"/>
              <a:t>Results</a:t>
            </a:r>
            <a:endParaRPr lang="pl-PL" dirty="0"/>
          </a:p>
        </p:txBody>
      </p:sp>
      <p:pic>
        <p:nvPicPr>
          <p:cNvPr id="4" name="Symbol zastępczy zawartości 3">
            <a:extLst>
              <a:ext uri="{FF2B5EF4-FFF2-40B4-BE49-F238E27FC236}">
                <a16:creationId xmlns:a16="http://schemas.microsoft.com/office/drawing/2014/main" id="{03D22C7F-0D6C-486D-B690-F9A0A531262A}"/>
              </a:ext>
            </a:extLst>
          </p:cNvPr>
          <p:cNvPicPr>
            <a:picLocks noGrp="1" noChangeAspect="1"/>
          </p:cNvPicPr>
          <p:nvPr>
            <p:ph idx="1"/>
          </p:nvPr>
        </p:nvPicPr>
        <p:blipFill>
          <a:blip r:embed="rId2"/>
          <a:stretch>
            <a:fillRect/>
          </a:stretch>
        </p:blipFill>
        <p:spPr>
          <a:xfrm>
            <a:off x="6005234" y="2505909"/>
            <a:ext cx="6019450" cy="3598863"/>
          </a:xfrm>
          <a:prstGeom prst="rect">
            <a:avLst/>
          </a:prstGeom>
        </p:spPr>
      </p:pic>
      <p:sp>
        <p:nvSpPr>
          <p:cNvPr id="5" name="pole tekstowe 4">
            <a:extLst>
              <a:ext uri="{FF2B5EF4-FFF2-40B4-BE49-F238E27FC236}">
                <a16:creationId xmlns:a16="http://schemas.microsoft.com/office/drawing/2014/main" id="{05D77C19-CCEC-42A9-AEC0-3A6CDECAEAB1}"/>
              </a:ext>
            </a:extLst>
          </p:cNvPr>
          <p:cNvSpPr txBox="1"/>
          <p:nvPr/>
        </p:nvSpPr>
        <p:spPr>
          <a:xfrm>
            <a:off x="261257" y="2505909"/>
            <a:ext cx="5561045" cy="2585323"/>
          </a:xfrm>
          <a:prstGeom prst="rect">
            <a:avLst/>
          </a:prstGeom>
          <a:noFill/>
        </p:spPr>
        <p:txBody>
          <a:bodyPr wrap="square" rtlCol="0">
            <a:spAutoFit/>
          </a:bodyPr>
          <a:lstStyle/>
          <a:p>
            <a:r>
              <a:rPr lang="pl-PL" dirty="0" err="1"/>
              <a:t>Given</a:t>
            </a:r>
            <a:r>
              <a:rPr lang="pl-PL" dirty="0"/>
              <a:t> the top 5 </a:t>
            </a:r>
            <a:r>
              <a:rPr lang="pl-PL" dirty="0" err="1"/>
              <a:t>hotels</a:t>
            </a:r>
            <a:r>
              <a:rPr lang="pl-PL" dirty="0"/>
              <a:t> </a:t>
            </a:r>
            <a:r>
              <a:rPr lang="pl-PL" dirty="0" err="1"/>
              <a:t>names</a:t>
            </a:r>
            <a:r>
              <a:rPr lang="pl-PL" dirty="0"/>
              <a:t>, we </a:t>
            </a:r>
            <a:r>
              <a:rPr lang="pl-PL" dirty="0" err="1"/>
              <a:t>have</a:t>
            </a:r>
            <a:r>
              <a:rPr lang="pl-PL" dirty="0"/>
              <a:t> </a:t>
            </a:r>
            <a:r>
              <a:rPr lang="pl-PL" dirty="0" err="1"/>
              <a:t>looped</a:t>
            </a:r>
            <a:r>
              <a:rPr lang="pl-PL" dirty="0"/>
              <a:t> </a:t>
            </a:r>
            <a:r>
              <a:rPr lang="pl-PL" dirty="0" err="1"/>
              <a:t>through</a:t>
            </a:r>
            <a:r>
              <a:rPr lang="pl-PL" dirty="0"/>
              <a:t> </a:t>
            </a:r>
            <a:r>
              <a:rPr lang="pl-PL" dirty="0" err="1"/>
              <a:t>Foursquare</a:t>
            </a:r>
            <a:r>
              <a:rPr lang="pl-PL" dirty="0"/>
              <a:t> API to </a:t>
            </a:r>
            <a:r>
              <a:rPr lang="pl-PL" dirty="0" err="1"/>
              <a:t>find</a:t>
            </a:r>
            <a:r>
              <a:rPr lang="pl-PL" dirty="0"/>
              <a:t> the </a:t>
            </a:r>
            <a:r>
              <a:rPr lang="pl-PL" dirty="0" err="1"/>
              <a:t>venues</a:t>
            </a:r>
            <a:r>
              <a:rPr lang="pl-PL" dirty="0"/>
              <a:t> </a:t>
            </a:r>
            <a:r>
              <a:rPr lang="pl-PL" dirty="0" err="1"/>
              <a:t>nearby</a:t>
            </a:r>
            <a:r>
              <a:rPr lang="pl-PL" dirty="0"/>
              <a:t>. </a:t>
            </a:r>
            <a:r>
              <a:rPr lang="pl-PL" dirty="0" err="1"/>
              <a:t>Looking</a:t>
            </a:r>
            <a:r>
              <a:rPr lang="pl-PL" dirty="0"/>
              <a:t> </a:t>
            </a:r>
            <a:r>
              <a:rPr lang="pl-PL" dirty="0" err="1"/>
              <a:t>at</a:t>
            </a:r>
            <a:r>
              <a:rPr lang="pl-PL" dirty="0"/>
              <a:t> </a:t>
            </a:r>
            <a:r>
              <a:rPr lang="pl-PL" dirty="0" err="1"/>
              <a:t>this</a:t>
            </a:r>
            <a:r>
              <a:rPr lang="pl-PL" dirty="0"/>
              <a:t> map we </a:t>
            </a:r>
            <a:r>
              <a:rPr lang="pl-PL" dirty="0" err="1"/>
              <a:t>can</a:t>
            </a:r>
            <a:r>
              <a:rPr lang="pl-PL" dirty="0"/>
              <a:t> </a:t>
            </a:r>
            <a:r>
              <a:rPr lang="pl-PL" dirty="0" err="1"/>
              <a:t>see</a:t>
            </a:r>
            <a:r>
              <a:rPr lang="pl-PL" dirty="0"/>
              <a:t> </a:t>
            </a:r>
            <a:r>
              <a:rPr lang="pl-PL" dirty="0" err="1"/>
              <a:t>organized</a:t>
            </a:r>
            <a:r>
              <a:rPr lang="pl-PL" dirty="0"/>
              <a:t> </a:t>
            </a:r>
            <a:r>
              <a:rPr lang="pl-PL" dirty="0" err="1"/>
              <a:t>clusters</a:t>
            </a:r>
            <a:r>
              <a:rPr lang="pl-PL" dirty="0"/>
              <a:t>, not </a:t>
            </a:r>
            <a:r>
              <a:rPr lang="pl-PL" dirty="0" err="1"/>
              <a:t>overlapping</a:t>
            </a:r>
            <a:r>
              <a:rPr lang="pl-PL" dirty="0"/>
              <a:t> </a:t>
            </a:r>
            <a:r>
              <a:rPr lang="pl-PL" dirty="0" err="1"/>
              <a:t>each</a:t>
            </a:r>
            <a:r>
              <a:rPr lang="pl-PL" dirty="0"/>
              <a:t> </a:t>
            </a:r>
            <a:r>
              <a:rPr lang="pl-PL" dirty="0" err="1"/>
              <a:t>other</a:t>
            </a:r>
            <a:r>
              <a:rPr lang="pl-PL" dirty="0"/>
              <a:t>. Blue, Red and Orange </a:t>
            </a:r>
            <a:r>
              <a:rPr lang="pl-PL" dirty="0" err="1"/>
              <a:t>clusters</a:t>
            </a:r>
            <a:r>
              <a:rPr lang="pl-PL" dirty="0"/>
              <a:t> </a:t>
            </a:r>
            <a:r>
              <a:rPr lang="pl-PL" dirty="0" err="1"/>
              <a:t>are</a:t>
            </a:r>
            <a:r>
              <a:rPr lang="pl-PL" dirty="0"/>
              <a:t> „Z” family </a:t>
            </a:r>
            <a:r>
              <a:rPr lang="pl-PL" dirty="0" err="1"/>
              <a:t>hotels</a:t>
            </a:r>
            <a:r>
              <a:rPr lang="pl-PL" dirty="0"/>
              <a:t> and </a:t>
            </a:r>
            <a:r>
              <a:rPr lang="pl-PL" dirty="0" err="1"/>
              <a:t>have</a:t>
            </a:r>
            <a:r>
              <a:rPr lang="pl-PL" dirty="0"/>
              <a:t> the most </a:t>
            </a:r>
            <a:r>
              <a:rPr lang="pl-PL" dirty="0" err="1"/>
              <a:t>dense</a:t>
            </a:r>
            <a:r>
              <a:rPr lang="pl-PL" dirty="0"/>
              <a:t> </a:t>
            </a:r>
            <a:r>
              <a:rPr lang="pl-PL" dirty="0" err="1"/>
              <a:t>venue</a:t>
            </a:r>
            <a:r>
              <a:rPr lang="pl-PL" dirty="0"/>
              <a:t> </a:t>
            </a:r>
            <a:r>
              <a:rPr lang="pl-PL" dirty="0" err="1"/>
              <a:t>distribution</a:t>
            </a:r>
            <a:r>
              <a:rPr lang="pl-PL" dirty="0"/>
              <a:t>. </a:t>
            </a:r>
            <a:r>
              <a:rPr lang="pl-PL" dirty="0" err="1"/>
              <a:t>Given</a:t>
            </a:r>
            <a:r>
              <a:rPr lang="pl-PL" dirty="0"/>
              <a:t> the </a:t>
            </a:r>
            <a:r>
              <a:rPr lang="pl-PL" dirty="0" err="1"/>
              <a:t>fact</a:t>
            </a:r>
            <a:r>
              <a:rPr lang="pl-PL" dirty="0"/>
              <a:t> </a:t>
            </a:r>
            <a:r>
              <a:rPr lang="pl-PL" dirty="0" err="1"/>
              <a:t>that</a:t>
            </a:r>
            <a:r>
              <a:rPr lang="pl-PL" dirty="0"/>
              <a:t> „The Z Hotel Gloucester Place”[</a:t>
            </a:r>
            <a:r>
              <a:rPr lang="pl-PL" dirty="0" err="1"/>
              <a:t>blue</a:t>
            </a:r>
            <a:r>
              <a:rPr lang="pl-PL" dirty="0"/>
              <a:t> </a:t>
            </a:r>
            <a:r>
              <a:rPr lang="pl-PL" dirty="0" err="1"/>
              <a:t>cluster</a:t>
            </a:r>
            <a:r>
              <a:rPr lang="pl-PL" dirty="0"/>
              <a:t>] </a:t>
            </a:r>
            <a:r>
              <a:rPr lang="pl-PL" dirty="0" err="1"/>
              <a:t>belongs</a:t>
            </a:r>
            <a:r>
              <a:rPr lang="pl-PL" dirty="0"/>
              <a:t> to </a:t>
            </a:r>
            <a:r>
              <a:rPr lang="pl-PL" dirty="0" err="1"/>
              <a:t>this</a:t>
            </a:r>
            <a:r>
              <a:rPr lang="pl-PL" dirty="0"/>
              <a:t> family and </a:t>
            </a:r>
            <a:r>
              <a:rPr lang="pl-PL" dirty="0" err="1"/>
              <a:t>has</a:t>
            </a:r>
            <a:r>
              <a:rPr lang="pl-PL" dirty="0"/>
              <a:t> the </a:t>
            </a:r>
            <a:r>
              <a:rPr lang="pl-PL" dirty="0" err="1"/>
              <a:t>highest</a:t>
            </a:r>
            <a:r>
              <a:rPr lang="pl-PL" dirty="0"/>
              <a:t> rating [8.8], </a:t>
            </a:r>
            <a:r>
              <a:rPr lang="pl-PL" dirty="0" err="1"/>
              <a:t>then</a:t>
            </a:r>
            <a:r>
              <a:rPr lang="pl-PL" dirty="0"/>
              <a:t> we </a:t>
            </a:r>
            <a:r>
              <a:rPr lang="pl-PL" dirty="0" err="1"/>
              <a:t>can</a:t>
            </a:r>
            <a:r>
              <a:rPr lang="pl-PL" dirty="0"/>
              <a:t> </a:t>
            </a:r>
            <a:r>
              <a:rPr lang="pl-PL" dirty="0" err="1"/>
              <a:t>name</a:t>
            </a:r>
            <a:r>
              <a:rPr lang="pl-PL" dirty="0"/>
              <a:t> </a:t>
            </a:r>
            <a:r>
              <a:rPr lang="pl-PL" dirty="0" err="1"/>
              <a:t>this</a:t>
            </a:r>
            <a:r>
              <a:rPr lang="pl-PL" dirty="0"/>
              <a:t> the </a:t>
            </a:r>
            <a:r>
              <a:rPr lang="pl-PL" dirty="0" err="1"/>
              <a:t>best</a:t>
            </a:r>
            <a:r>
              <a:rPr lang="pl-PL" dirty="0"/>
              <a:t> place to </a:t>
            </a:r>
            <a:r>
              <a:rPr lang="pl-PL" dirty="0" err="1"/>
              <a:t>stay</a:t>
            </a:r>
            <a:r>
              <a:rPr lang="pl-PL" dirty="0"/>
              <a:t> in London!</a:t>
            </a:r>
          </a:p>
        </p:txBody>
      </p:sp>
    </p:spTree>
    <p:extLst>
      <p:ext uri="{BB962C8B-B14F-4D97-AF65-F5344CB8AC3E}">
        <p14:creationId xmlns:p14="http://schemas.microsoft.com/office/powerpoint/2010/main" val="347391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EA8C9F-19A0-42C0-946B-617602F72274}"/>
              </a:ext>
            </a:extLst>
          </p:cNvPr>
          <p:cNvSpPr>
            <a:spLocks noGrp="1"/>
          </p:cNvSpPr>
          <p:nvPr>
            <p:ph type="title"/>
          </p:nvPr>
        </p:nvSpPr>
        <p:spPr/>
        <p:txBody>
          <a:bodyPr/>
          <a:lstStyle/>
          <a:p>
            <a:r>
              <a:rPr lang="pl-PL" dirty="0" err="1"/>
              <a:t>Discussion</a:t>
            </a:r>
            <a:endParaRPr lang="pl-PL" dirty="0"/>
          </a:p>
        </p:txBody>
      </p:sp>
      <p:sp>
        <p:nvSpPr>
          <p:cNvPr id="3" name="Symbol zastępczy zawartości 2">
            <a:extLst>
              <a:ext uri="{FF2B5EF4-FFF2-40B4-BE49-F238E27FC236}">
                <a16:creationId xmlns:a16="http://schemas.microsoft.com/office/drawing/2014/main" id="{201888FA-B2A8-4611-B46B-8A9D544AF683}"/>
              </a:ext>
            </a:extLst>
          </p:cNvPr>
          <p:cNvSpPr>
            <a:spLocks noGrp="1"/>
          </p:cNvSpPr>
          <p:nvPr>
            <p:ph idx="1"/>
          </p:nvPr>
        </p:nvSpPr>
        <p:spPr/>
        <p:txBody>
          <a:bodyPr>
            <a:normAutofit fontScale="92500"/>
          </a:bodyPr>
          <a:lstStyle/>
          <a:p>
            <a:pPr marL="0" indent="0">
              <a:buNone/>
            </a:pPr>
            <a:r>
              <a:rPr lang="en-US" dirty="0"/>
              <a:t>This project has started from capturing the data about the hotels within the 10km range. Next using this data we have managed to obtain the ratings for them - this allowed us to select top 5 hotels within the range. As we know rating is not the only requirement for tourists, but a venues around. Given the hotel data we have managed to get the venues in a range of 1 km and </a:t>
            </a:r>
            <a:r>
              <a:rPr lang="en-US" dirty="0" err="1"/>
              <a:t>succesfully</a:t>
            </a:r>
            <a:r>
              <a:rPr lang="en-US" dirty="0"/>
              <a:t> visualized them on a map of London. When examining the map we can clearly see the biggest concentration of venues in the 'Z' family of hotels. The hotel with the highest rating overall is 'The Z Hotel Gloucester Place' - it does belong to the 'Z' family. Assuming that rating + venues concentration are 2 main requirements we can state that 'The Z Hotel Gloucester Place’ </a:t>
            </a:r>
            <a:r>
              <a:rPr lang="pl-PL" dirty="0" err="1"/>
              <a:t>is</a:t>
            </a:r>
            <a:r>
              <a:rPr lang="pl-PL" dirty="0"/>
              <a:t> </a:t>
            </a:r>
            <a:r>
              <a:rPr lang="en-US" dirty="0"/>
              <a:t>the best place to stay in London.</a:t>
            </a:r>
          </a:p>
          <a:p>
            <a:endParaRPr lang="pl-PL" dirty="0"/>
          </a:p>
        </p:txBody>
      </p:sp>
    </p:spTree>
    <p:extLst>
      <p:ext uri="{BB962C8B-B14F-4D97-AF65-F5344CB8AC3E}">
        <p14:creationId xmlns:p14="http://schemas.microsoft.com/office/powerpoint/2010/main" val="309402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76E4E5-08BF-4999-A7AE-BE0E6C2B1CAE}"/>
              </a:ext>
            </a:extLst>
          </p:cNvPr>
          <p:cNvSpPr>
            <a:spLocks noGrp="1"/>
          </p:cNvSpPr>
          <p:nvPr>
            <p:ph type="title"/>
          </p:nvPr>
        </p:nvSpPr>
        <p:spPr/>
        <p:txBody>
          <a:bodyPr/>
          <a:lstStyle/>
          <a:p>
            <a:r>
              <a:rPr lang="pl-PL" dirty="0" err="1"/>
              <a:t>Conclusion</a:t>
            </a:r>
            <a:endParaRPr lang="pl-PL" dirty="0"/>
          </a:p>
        </p:txBody>
      </p:sp>
      <p:sp>
        <p:nvSpPr>
          <p:cNvPr id="3" name="Symbol zastępczy zawartości 2">
            <a:extLst>
              <a:ext uri="{FF2B5EF4-FFF2-40B4-BE49-F238E27FC236}">
                <a16:creationId xmlns:a16="http://schemas.microsoft.com/office/drawing/2014/main" id="{66C4EE36-EEF5-4FB5-BCE5-CB9452C4019E}"/>
              </a:ext>
            </a:extLst>
          </p:cNvPr>
          <p:cNvSpPr>
            <a:spLocks noGrp="1"/>
          </p:cNvSpPr>
          <p:nvPr>
            <p:ph idx="1"/>
          </p:nvPr>
        </p:nvSpPr>
        <p:spPr>
          <a:xfrm>
            <a:off x="680321" y="2336873"/>
            <a:ext cx="7222708" cy="3599316"/>
          </a:xfrm>
        </p:spPr>
        <p:txBody>
          <a:bodyPr>
            <a:normAutofit fontScale="77500" lnSpcReduction="20000"/>
          </a:bodyPr>
          <a:lstStyle/>
          <a:p>
            <a:pPr marL="0" indent="0">
              <a:buNone/>
            </a:pPr>
            <a:r>
              <a:rPr lang="en-US" dirty="0"/>
              <a:t>The purpose of this project was to help tourists to find the best place to stay - this is one of the most important factors when deciding about the trip. Preferences greatly differ for every individual, but there is one common value - "What is others opinion about this place" ? This has placed the fundamentals for this project, but we have gone 1 step ahead and tried to answer the second question "What </a:t>
            </a:r>
            <a:r>
              <a:rPr lang="en-US" dirty="0" err="1"/>
              <a:t>i</a:t>
            </a:r>
            <a:r>
              <a:rPr lang="en-US" dirty="0"/>
              <a:t> can do there once </a:t>
            </a:r>
            <a:r>
              <a:rPr lang="en-US" dirty="0" err="1"/>
              <a:t>im</a:t>
            </a:r>
            <a:r>
              <a:rPr lang="en-US" dirty="0"/>
              <a:t> placed in hotel" ? Combining these two </a:t>
            </a:r>
            <a:r>
              <a:rPr lang="en-US" dirty="0" err="1"/>
              <a:t>charactersitics</a:t>
            </a:r>
            <a:r>
              <a:rPr lang="en-US" dirty="0"/>
              <a:t> allows us to navigate to the best hotel in city - with highest rating and big concentration of venues nearby. We have made our choice in terms of which hotel is the best as per dataset, but we know that it still might not be the best for the person who is planning a trip. In order to satisfy the most people, we have created a small leaflet about the most popular venues around the top 5 places to stay - I'm sure this will be helpful to anyone going to London this year :)</a:t>
            </a:r>
          </a:p>
          <a:p>
            <a:endParaRPr lang="pl-PL" dirty="0"/>
          </a:p>
        </p:txBody>
      </p:sp>
      <p:pic>
        <p:nvPicPr>
          <p:cNvPr id="4" name="Obraz 3">
            <a:extLst>
              <a:ext uri="{FF2B5EF4-FFF2-40B4-BE49-F238E27FC236}">
                <a16:creationId xmlns:a16="http://schemas.microsoft.com/office/drawing/2014/main" id="{45FCA507-060A-4A2B-A820-CB47A4E1508B}"/>
              </a:ext>
            </a:extLst>
          </p:cNvPr>
          <p:cNvPicPr>
            <a:picLocks noChangeAspect="1"/>
          </p:cNvPicPr>
          <p:nvPr/>
        </p:nvPicPr>
        <p:blipFill>
          <a:blip r:embed="rId2"/>
          <a:stretch>
            <a:fillRect/>
          </a:stretch>
        </p:blipFill>
        <p:spPr>
          <a:xfrm>
            <a:off x="7903029" y="3102623"/>
            <a:ext cx="3686175" cy="1809750"/>
          </a:xfrm>
          <a:prstGeom prst="rect">
            <a:avLst/>
          </a:prstGeom>
        </p:spPr>
      </p:pic>
    </p:spTree>
    <p:extLst>
      <p:ext uri="{BB962C8B-B14F-4D97-AF65-F5344CB8AC3E}">
        <p14:creationId xmlns:p14="http://schemas.microsoft.com/office/powerpoint/2010/main" val="18972581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Panoramiczny</PresentationFormat>
  <Paragraphs>30</Paragraphs>
  <Slides>10</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10</vt:i4>
      </vt:variant>
    </vt:vector>
  </HeadingPairs>
  <TitlesOfParts>
    <vt:vector size="13" baseType="lpstr">
      <vt:lpstr>Arial</vt:lpstr>
      <vt:lpstr>Trebuchet MS</vt:lpstr>
      <vt:lpstr>Berlin</vt:lpstr>
      <vt:lpstr>IBM Capstone Project</vt:lpstr>
      <vt:lpstr>Business Case</vt:lpstr>
      <vt:lpstr>Problems &amp; Resolution</vt:lpstr>
      <vt:lpstr>London Hotels</vt:lpstr>
      <vt:lpstr>Methodology</vt:lpstr>
      <vt:lpstr>Data Analysis</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xysiek dd</dc:creator>
  <cp:lastModifiedBy>xysiek dd</cp:lastModifiedBy>
  <cp:revision>1</cp:revision>
  <dcterms:created xsi:type="dcterms:W3CDTF">2019-07-15T02:20:07Z</dcterms:created>
  <dcterms:modified xsi:type="dcterms:W3CDTF">2019-07-15T02:20:53Z</dcterms:modified>
</cp:coreProperties>
</file>