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66" r:id="rId16"/>
  </p:sldIdLst>
  <p:sldSz cx="9144000" cy="5143500" type="screen16x9"/>
  <p:notesSz cx="6858000" cy="9144000"/>
  <p:embeddedFontLst>
    <p:embeddedFont>
      <p:font typeface="Cambria" panose="02040503050406030204" pitchFamily="18" charset="0"/>
      <p:regular r:id="rId18"/>
      <p:bold r:id="rId19"/>
      <p:italic r:id="rId20"/>
      <p:boldItalic r:id="rId21"/>
    </p:embeddedFont>
    <p:embeddedFont>
      <p:font typeface="Hanken Grotesk" panose="020B0604020202020204" charset="0"/>
      <p:regular r:id="rId22"/>
      <p:bold r:id="rId23"/>
      <p:italic r:id="rId24"/>
      <p:boldItalic r:id="rId25"/>
    </p:embeddedFont>
    <p:embeddedFont>
      <p:font typeface="Nunito" pitchFamily="2" charset="0"/>
      <p:regular r:id="rId26"/>
      <p:bold r:id="rId27"/>
      <p:italic r:id="rId28"/>
      <p:boldItalic r:id="rId29"/>
    </p:embeddedFont>
    <p:embeddedFont>
      <p:font typeface="Nunito Light" pitchFamily="2" charset="0"/>
      <p:regular r:id="rId30"/>
    </p:embeddedFont>
    <p:embeddedFont>
      <p:font typeface="Raleway Black" pitchFamily="2" charset="0"/>
      <p:bold r:id="rId31"/>
      <p:boldItalic r:id="rId32"/>
    </p:embeddedFont>
    <p:embeddedFont>
      <p:font typeface="Raleway ExtraBold" pitchFamily="2"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2576a45fa49_2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216241d4a3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a:extLst>
            <a:ext uri="{FF2B5EF4-FFF2-40B4-BE49-F238E27FC236}">
              <a16:creationId xmlns:a16="http://schemas.microsoft.com/office/drawing/2014/main" id="{2090F7EB-A84C-69E3-BBF5-62D485A32160}"/>
            </a:ext>
          </a:extLst>
        </p:cNvPr>
        <p:cNvGrpSpPr/>
        <p:nvPr/>
      </p:nvGrpSpPr>
      <p:grpSpPr>
        <a:xfrm>
          <a:off x="0" y="0"/>
          <a:ext cx="0" cy="0"/>
          <a:chOff x="0" y="0"/>
          <a:chExt cx="0" cy="0"/>
        </a:xfrm>
      </p:grpSpPr>
      <p:sp>
        <p:nvSpPr>
          <p:cNvPr id="774" name="Google Shape;774;g216241d4a31_0_25:notes">
            <a:extLst>
              <a:ext uri="{FF2B5EF4-FFF2-40B4-BE49-F238E27FC236}">
                <a16:creationId xmlns:a16="http://schemas.microsoft.com/office/drawing/2014/main" id="{ACE9FF40-1CC0-AC07-C0E6-E9576D106F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216241d4a31_0_25:notes">
            <a:extLst>
              <a:ext uri="{FF2B5EF4-FFF2-40B4-BE49-F238E27FC236}">
                <a16:creationId xmlns:a16="http://schemas.microsoft.com/office/drawing/2014/main" id="{9168B42B-D0A5-6EA0-A7B3-D480D5EA95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514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a:extLst>
            <a:ext uri="{FF2B5EF4-FFF2-40B4-BE49-F238E27FC236}">
              <a16:creationId xmlns:a16="http://schemas.microsoft.com/office/drawing/2014/main" id="{037DD876-0B28-7886-4F24-B6FF672592E7}"/>
            </a:ext>
          </a:extLst>
        </p:cNvPr>
        <p:cNvGrpSpPr/>
        <p:nvPr/>
      </p:nvGrpSpPr>
      <p:grpSpPr>
        <a:xfrm>
          <a:off x="0" y="0"/>
          <a:ext cx="0" cy="0"/>
          <a:chOff x="0" y="0"/>
          <a:chExt cx="0" cy="0"/>
        </a:xfrm>
      </p:grpSpPr>
      <p:sp>
        <p:nvSpPr>
          <p:cNvPr id="774" name="Google Shape;774;g216241d4a31_0_25:notes">
            <a:extLst>
              <a:ext uri="{FF2B5EF4-FFF2-40B4-BE49-F238E27FC236}">
                <a16:creationId xmlns:a16="http://schemas.microsoft.com/office/drawing/2014/main" id="{44416EEB-1C46-C171-37CF-03930DA6B4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216241d4a31_0_25:notes">
            <a:extLst>
              <a:ext uri="{FF2B5EF4-FFF2-40B4-BE49-F238E27FC236}">
                <a16:creationId xmlns:a16="http://schemas.microsoft.com/office/drawing/2014/main" id="{832A685D-0E89-F615-A8DD-1F818623F9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204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a:extLst>
            <a:ext uri="{FF2B5EF4-FFF2-40B4-BE49-F238E27FC236}">
              <a16:creationId xmlns:a16="http://schemas.microsoft.com/office/drawing/2014/main" id="{7010C4CB-375D-B08F-9ADF-A43C5A6B08DE}"/>
            </a:ext>
          </a:extLst>
        </p:cNvPr>
        <p:cNvGrpSpPr/>
        <p:nvPr/>
      </p:nvGrpSpPr>
      <p:grpSpPr>
        <a:xfrm>
          <a:off x="0" y="0"/>
          <a:ext cx="0" cy="0"/>
          <a:chOff x="0" y="0"/>
          <a:chExt cx="0" cy="0"/>
        </a:xfrm>
      </p:grpSpPr>
      <p:sp>
        <p:nvSpPr>
          <p:cNvPr id="774" name="Google Shape;774;g216241d4a31_0_25:notes">
            <a:extLst>
              <a:ext uri="{FF2B5EF4-FFF2-40B4-BE49-F238E27FC236}">
                <a16:creationId xmlns:a16="http://schemas.microsoft.com/office/drawing/2014/main" id="{E9AE62A7-A50A-3562-293A-68B15CA8E9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216241d4a31_0_25:notes">
            <a:extLst>
              <a:ext uri="{FF2B5EF4-FFF2-40B4-BE49-F238E27FC236}">
                <a16:creationId xmlns:a16="http://schemas.microsoft.com/office/drawing/2014/main" id="{F48C8D98-941A-35F5-D878-CE77C3C393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884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a:extLst>
            <a:ext uri="{FF2B5EF4-FFF2-40B4-BE49-F238E27FC236}">
              <a16:creationId xmlns:a16="http://schemas.microsoft.com/office/drawing/2014/main" id="{03C21EA8-355F-1BA8-EF37-478FB0B25382}"/>
            </a:ext>
          </a:extLst>
        </p:cNvPr>
        <p:cNvGrpSpPr/>
        <p:nvPr/>
      </p:nvGrpSpPr>
      <p:grpSpPr>
        <a:xfrm>
          <a:off x="0" y="0"/>
          <a:ext cx="0" cy="0"/>
          <a:chOff x="0" y="0"/>
          <a:chExt cx="0" cy="0"/>
        </a:xfrm>
      </p:grpSpPr>
      <p:sp>
        <p:nvSpPr>
          <p:cNvPr id="774" name="Google Shape;774;g216241d4a31_0_25:notes">
            <a:extLst>
              <a:ext uri="{FF2B5EF4-FFF2-40B4-BE49-F238E27FC236}">
                <a16:creationId xmlns:a16="http://schemas.microsoft.com/office/drawing/2014/main" id="{7A169018-6061-C651-F39D-A71023420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216241d4a31_0_25:notes">
            <a:extLst>
              <a:ext uri="{FF2B5EF4-FFF2-40B4-BE49-F238E27FC236}">
                <a16:creationId xmlns:a16="http://schemas.microsoft.com/office/drawing/2014/main" id="{2B01DA63-6549-92D6-7AC5-9941B0465D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720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1b1a71d3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b="1">
                <a:solidFill>
                  <a:schemeClr val="dk1"/>
                </a:solidFill>
                <a:highlight>
                  <a:srgbClr val="FFFF00"/>
                </a:highlight>
                <a:latin typeface="Cambria"/>
                <a:ea typeface="Cambria"/>
                <a:cs typeface="Cambria"/>
                <a:sym typeface="Cambria"/>
              </a:rPr>
              <a:t>Defention of Anomaly detection</a:t>
            </a:r>
            <a:r>
              <a:rPr lang="en">
                <a:solidFill>
                  <a:schemeClr val="dk1"/>
                </a:solidFill>
                <a:highlight>
                  <a:srgbClr val="FFFF00"/>
                </a:highlight>
                <a:latin typeface="Cambria"/>
                <a:ea typeface="Cambria"/>
                <a:cs typeface="Cambria"/>
                <a:sym typeface="Cambria"/>
              </a:rPr>
              <a:t>: </a:t>
            </a:r>
            <a:endParaRPr>
              <a:solidFill>
                <a:schemeClr val="dk1"/>
              </a:solidFill>
              <a:highlight>
                <a:srgbClr val="FFFF00"/>
              </a:highlight>
              <a:latin typeface="Cambria"/>
              <a:ea typeface="Cambria"/>
              <a:cs typeface="Cambria"/>
              <a:sym typeface="Cambria"/>
            </a:endParaRPr>
          </a:p>
          <a:p>
            <a:pPr marL="457200" lvl="0" indent="0" algn="l" rtl="0">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The process of finding patterns in data that do not conform to a model of normal behavior.  </a:t>
            </a:r>
            <a:r>
              <a:rPr lang="en" sz="1050">
                <a:solidFill>
                  <a:schemeClr val="dk1"/>
                </a:solidFill>
                <a:highlight>
                  <a:srgbClr val="FFFFFF"/>
                </a:highlight>
                <a:latin typeface="Cambria"/>
                <a:ea typeface="Cambria"/>
                <a:cs typeface="Cambria"/>
                <a:sym typeface="Cambria"/>
              </a:rPr>
              <a:t>These unexpected patterns are referred to as anomalies or outliers. Anomalies may indicate errors or fraud in the data, or they may represent unusual or interesting phenomena that warrant further investigation.</a:t>
            </a:r>
            <a:endParaRPr sz="1050">
              <a:solidFill>
                <a:schemeClr val="dk1"/>
              </a:solidFill>
              <a:highlight>
                <a:srgbClr val="FFFFFF"/>
              </a:highlight>
              <a:latin typeface="Cambria"/>
              <a:ea typeface="Cambria"/>
              <a:cs typeface="Cambria"/>
              <a:sym typeface="Cambria"/>
            </a:endParaRPr>
          </a:p>
          <a:p>
            <a:pPr marL="457200" lvl="0" indent="0" algn="l" rtl="0">
              <a:lnSpc>
                <a:spcPct val="115000"/>
              </a:lnSpc>
              <a:spcBef>
                <a:spcPts val="0"/>
              </a:spcBef>
              <a:spcAft>
                <a:spcPts val="0"/>
              </a:spcAft>
              <a:buClr>
                <a:schemeClr val="dk1"/>
              </a:buClr>
              <a:buSzPts val="1100"/>
              <a:buFont typeface="Arial"/>
              <a:buNone/>
            </a:pPr>
            <a:endParaRPr sz="1050">
              <a:solidFill>
                <a:schemeClr val="dk1"/>
              </a:solidFill>
              <a:highlight>
                <a:srgbClr val="FFFFFF"/>
              </a:highlight>
              <a:latin typeface="Cambria"/>
              <a:ea typeface="Cambria"/>
              <a:cs typeface="Cambria"/>
              <a:sym typeface="Cambria"/>
            </a:endParaRPr>
          </a:p>
          <a:p>
            <a:pPr marL="457200" lvl="0" indent="-298450" algn="l" rtl="0">
              <a:lnSpc>
                <a:spcPct val="115000"/>
              </a:lnSpc>
              <a:spcBef>
                <a:spcPts val="0"/>
              </a:spcBef>
              <a:spcAft>
                <a:spcPts val="0"/>
              </a:spcAft>
              <a:buClr>
                <a:schemeClr val="dk1"/>
              </a:buClr>
              <a:buSzPts val="1100"/>
              <a:buFont typeface="Cambria"/>
              <a:buChar char="-"/>
            </a:pPr>
            <a:r>
              <a:rPr lang="en" b="1">
                <a:solidFill>
                  <a:schemeClr val="dk1"/>
                </a:solidFill>
                <a:highlight>
                  <a:srgbClr val="FFFF00"/>
                </a:highlight>
                <a:latin typeface="Cambria"/>
                <a:ea typeface="Cambria"/>
                <a:cs typeface="Cambria"/>
                <a:sym typeface="Cambria"/>
              </a:rPr>
              <a:t>Applications of Anomaly Detection:</a:t>
            </a:r>
            <a:endParaRPr b="1">
              <a:solidFill>
                <a:schemeClr val="dk1"/>
              </a:solidFill>
              <a:highlight>
                <a:srgbClr val="FFFF00"/>
              </a:highlight>
              <a:latin typeface="Cambria"/>
              <a:ea typeface="Cambria"/>
              <a:cs typeface="Cambria"/>
              <a:sym typeface="Cambria"/>
            </a:endParaRPr>
          </a:p>
          <a:p>
            <a:pPr marL="45720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ambria"/>
                <a:ea typeface="Cambria"/>
                <a:cs typeface="Cambria"/>
                <a:sym typeface="Cambria"/>
              </a:rPr>
              <a:t>Anomaly detection can be applied to a wide range of domains, including finance, cybersecurity, medical diagnosis, and predictive maintenance. </a:t>
            </a:r>
            <a:endParaRPr>
              <a:solidFill>
                <a:schemeClr val="dk1"/>
              </a:solidFill>
              <a:latin typeface="Cambria"/>
              <a:ea typeface="Cambria"/>
              <a:cs typeface="Cambria"/>
              <a:sym typeface="Cambria"/>
            </a:endParaRPr>
          </a:p>
          <a:p>
            <a:pPr marL="457200" lvl="0" indent="0" algn="l" rtl="0">
              <a:lnSpc>
                <a:spcPct val="115000"/>
              </a:lnSpc>
              <a:spcBef>
                <a:spcPts val="0"/>
              </a:spcBef>
              <a:spcAft>
                <a:spcPts val="0"/>
              </a:spcAft>
              <a:buClr>
                <a:schemeClr val="dk1"/>
              </a:buClr>
              <a:buSzPts val="1100"/>
              <a:buFont typeface="Arial"/>
              <a:buNone/>
            </a:pPr>
            <a:endParaRPr>
              <a:solidFill>
                <a:schemeClr val="dk1"/>
              </a:solidFill>
              <a:latin typeface="Cambria"/>
              <a:ea typeface="Cambria"/>
              <a:cs typeface="Cambria"/>
              <a:sym typeface="Cambria"/>
            </a:endParaRPr>
          </a:p>
          <a:p>
            <a:pPr marL="457200" lvl="0" indent="-298450" algn="l" rtl="0">
              <a:lnSpc>
                <a:spcPct val="115000"/>
              </a:lnSpc>
              <a:spcBef>
                <a:spcPts val="0"/>
              </a:spcBef>
              <a:spcAft>
                <a:spcPts val="0"/>
              </a:spcAft>
              <a:buClr>
                <a:schemeClr val="dk1"/>
              </a:buClr>
              <a:buSzPts val="1100"/>
              <a:buFont typeface="Cambria"/>
              <a:buChar char="-"/>
            </a:pPr>
            <a:r>
              <a:rPr lang="en" b="1">
                <a:solidFill>
                  <a:schemeClr val="dk1"/>
                </a:solidFill>
                <a:highlight>
                  <a:srgbClr val="FFFF00"/>
                </a:highlight>
                <a:latin typeface="Cambria"/>
                <a:ea typeface="Cambria"/>
                <a:cs typeface="Cambria"/>
                <a:sym typeface="Cambria"/>
              </a:rPr>
              <a:t>methods for detecting anomalies</a:t>
            </a:r>
            <a:endParaRPr b="1">
              <a:solidFill>
                <a:schemeClr val="dk1"/>
              </a:solidFill>
              <a:highlight>
                <a:srgbClr val="FFFF00"/>
              </a:highlight>
              <a:latin typeface="Cambria"/>
              <a:ea typeface="Cambria"/>
              <a:cs typeface="Cambria"/>
              <a:sym typeface="Cambria"/>
            </a:endParaRPr>
          </a:p>
          <a:p>
            <a:pPr marL="45720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ambria"/>
                <a:ea typeface="Cambria"/>
                <a:cs typeface="Cambria"/>
                <a:sym typeface="Cambria"/>
              </a:rPr>
              <a:t>There are many different methods for detecting anomalies, such as </a:t>
            </a:r>
            <a:endParaRPr sz="1050">
              <a:solidFill>
                <a:schemeClr val="dk1"/>
              </a:solidFill>
              <a:highlight>
                <a:srgbClr val="FFFFFF"/>
              </a:highlight>
              <a:latin typeface="Cambria"/>
              <a:ea typeface="Cambria"/>
              <a:cs typeface="Cambria"/>
              <a:sym typeface="Cambria"/>
            </a:endParaRPr>
          </a:p>
          <a:p>
            <a:pPr marL="45720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00"/>
                </a:highlight>
                <a:latin typeface="Cambria"/>
                <a:ea typeface="Cambria"/>
                <a:cs typeface="Cambria"/>
                <a:sym typeface="Cambria"/>
              </a:rPr>
              <a:t>statistical approaches, </a:t>
            </a:r>
            <a:endParaRPr sz="1050">
              <a:solidFill>
                <a:schemeClr val="dk1"/>
              </a:solidFill>
              <a:highlight>
                <a:srgbClr val="FFFF00"/>
              </a:highlight>
              <a:latin typeface="Cambria"/>
              <a:ea typeface="Cambria"/>
              <a:cs typeface="Cambria"/>
              <a:sym typeface="Cambria"/>
            </a:endParaRPr>
          </a:p>
          <a:p>
            <a:pPr marL="45720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00"/>
                </a:highlight>
                <a:latin typeface="Cambria"/>
                <a:ea typeface="Cambria"/>
                <a:cs typeface="Cambria"/>
                <a:sym typeface="Cambria"/>
              </a:rPr>
              <a:t>clustering algorithms, and </a:t>
            </a:r>
            <a:endParaRPr sz="1050">
              <a:solidFill>
                <a:schemeClr val="dk1"/>
              </a:solidFill>
              <a:highlight>
                <a:srgbClr val="FFFF00"/>
              </a:highlight>
              <a:latin typeface="Cambria"/>
              <a:ea typeface="Cambria"/>
              <a:cs typeface="Cambria"/>
              <a:sym typeface="Cambria"/>
            </a:endParaRPr>
          </a:p>
          <a:p>
            <a:pPr marL="457200" lvl="0" indent="0" algn="l" rtl="0">
              <a:lnSpc>
                <a:spcPct val="115000"/>
              </a:lnSpc>
              <a:spcBef>
                <a:spcPts val="0"/>
              </a:spcBef>
              <a:spcAft>
                <a:spcPts val="0"/>
              </a:spcAft>
              <a:buNone/>
            </a:pPr>
            <a:r>
              <a:rPr lang="en" sz="1050">
                <a:solidFill>
                  <a:schemeClr val="dk1"/>
                </a:solidFill>
                <a:highlight>
                  <a:srgbClr val="FFFF00"/>
                </a:highlight>
                <a:latin typeface="Cambria"/>
                <a:ea typeface="Cambria"/>
                <a:cs typeface="Cambria"/>
                <a:sym typeface="Cambria"/>
              </a:rPr>
              <a:t>deep learning models </a:t>
            </a:r>
            <a:r>
              <a:rPr lang="en" sz="1050">
                <a:solidFill>
                  <a:schemeClr val="dk1"/>
                </a:solidFill>
                <a:highlight>
                  <a:srgbClr val="FFFFFF"/>
                </a:highlight>
                <a:latin typeface="Cambria"/>
                <a:ea typeface="Cambria"/>
                <a:cs typeface="Cambria"/>
                <a:sym typeface="Cambria"/>
              </a:rPr>
              <a:t> One popular method of Deep Learning for anomaly detection is using Autoencoders which is our focus in this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84d99d1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highlight>
                  <a:srgbClr val="FFF2CC"/>
                </a:highlight>
                <a:latin typeface="Cambria"/>
                <a:ea typeface="Cambria"/>
                <a:cs typeface="Cambria"/>
                <a:sym typeface="Cambria"/>
              </a:rPr>
              <a:t>Defention on AutoEncoder</a:t>
            </a:r>
            <a:endParaRPr b="1">
              <a:solidFill>
                <a:schemeClr val="dk1"/>
              </a:solidFill>
              <a:highlight>
                <a:srgbClr val="FFF2CC"/>
              </a:highlight>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ambria"/>
                <a:ea typeface="Cambria"/>
                <a:cs typeface="Cambria"/>
                <a:sym typeface="Cambria"/>
              </a:rPr>
              <a:t>Autoencoders are a type of neural network architecture.</a:t>
            </a:r>
            <a:endParaRPr sz="1050">
              <a:solidFill>
                <a:schemeClr val="dk1"/>
              </a:solidFill>
              <a:highlight>
                <a:srgbClr val="FFFFFF"/>
              </a:highlight>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ambria"/>
                <a:ea typeface="Cambria"/>
                <a:cs typeface="Cambria"/>
                <a:sym typeface="Cambria"/>
              </a:rPr>
              <a:t>The goal of an autoencoder is to learn a compressed representation of the input data by encoding the input into a lower-dimensional representation, and then decoding the representation back into the original input.</a:t>
            </a:r>
            <a:endParaRPr b="1">
              <a:solidFill>
                <a:schemeClr val="dk1"/>
              </a:solidFill>
              <a:highlight>
                <a:srgbClr val="FFF2CC"/>
              </a:highlight>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highlight>
                <a:srgbClr val="FFF2CC"/>
              </a:highlight>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highlight>
                  <a:srgbClr val="FFF2CC"/>
                </a:highlight>
                <a:latin typeface="Cambria"/>
                <a:ea typeface="Cambria"/>
                <a:cs typeface="Cambria"/>
                <a:sym typeface="Cambria"/>
              </a:rPr>
              <a:t>Uses of AutoEncoders </a:t>
            </a:r>
            <a:endParaRPr b="1">
              <a:solidFill>
                <a:schemeClr val="dk1"/>
              </a:solidFill>
              <a:highlight>
                <a:srgbClr val="FFF2CC"/>
              </a:highlight>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Why to Use Autoencoders?</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CE5CD"/>
                </a:highlight>
                <a:latin typeface="Cambria"/>
                <a:ea typeface="Cambria"/>
                <a:cs typeface="Cambria"/>
                <a:sym typeface="Cambria"/>
              </a:rPr>
              <a:t>Unsupervised Learning</a:t>
            </a:r>
            <a:r>
              <a:rPr lang="en">
                <a:solidFill>
                  <a:schemeClr val="dk1"/>
                </a:solidFill>
                <a:latin typeface="Cambria"/>
                <a:ea typeface="Cambria"/>
                <a:cs typeface="Cambria"/>
                <a:sym typeface="Cambria"/>
              </a:rPr>
              <a:t>: They don’t need labeled data. They learn patterns directly from the data.</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CE5CD"/>
                </a:highlight>
                <a:latin typeface="Cambria"/>
                <a:ea typeface="Cambria"/>
                <a:cs typeface="Cambria"/>
                <a:sym typeface="Cambria"/>
              </a:rPr>
              <a:t>Dimensionality Reduction</a:t>
            </a:r>
            <a:r>
              <a:rPr lang="en">
                <a:solidFill>
                  <a:schemeClr val="dk1"/>
                </a:solidFill>
                <a:latin typeface="Cambria"/>
                <a:ea typeface="Cambria"/>
                <a:cs typeface="Cambria"/>
                <a:sym typeface="Cambria"/>
              </a:rPr>
              <a:t>: They reduce the number of features while keeping important information.</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CE5CD"/>
                </a:highlight>
                <a:latin typeface="Cambria"/>
                <a:ea typeface="Cambria"/>
                <a:cs typeface="Cambria"/>
                <a:sym typeface="Cambria"/>
              </a:rPr>
              <a:t>Anomaly Detection</a:t>
            </a:r>
            <a:r>
              <a:rPr lang="en">
                <a:solidFill>
                  <a:schemeClr val="dk1"/>
                </a:solidFill>
                <a:latin typeface="Cambria"/>
                <a:ea typeface="Cambria"/>
                <a:cs typeface="Cambria"/>
                <a:sym typeface="Cambria"/>
              </a:rPr>
              <a:t>: Autoencoders can recognize patterns in normal data. If they encounter data that doesn’t fit the pattern, they struggle to reconstruct it, meaning that there’s an anomaly.</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highlight>
                <a:srgbClr val="FFF2CC"/>
              </a:highlight>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highlight>
                  <a:srgbClr val="FFF2CC"/>
                </a:highlight>
                <a:latin typeface="Cambria"/>
                <a:ea typeface="Cambria"/>
                <a:cs typeface="Cambria"/>
                <a:sym typeface="Cambria"/>
              </a:rPr>
              <a:t>Components of Autoencoders</a:t>
            </a:r>
            <a:endParaRPr b="1">
              <a:solidFill>
                <a:schemeClr val="dk1"/>
              </a:solidFill>
              <a:highlight>
                <a:srgbClr val="FFF2CC"/>
              </a:highlight>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highlight>
                <a:srgbClr val="FFF2CC"/>
              </a:highlight>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2CC"/>
                </a:highlight>
                <a:latin typeface="Cambria"/>
                <a:ea typeface="Cambria"/>
                <a:cs typeface="Cambria"/>
                <a:sym typeface="Cambria"/>
              </a:rPr>
              <a:t>1. Encoder:</a:t>
            </a:r>
            <a:r>
              <a:rPr lang="en">
                <a:solidFill>
                  <a:schemeClr val="dk1"/>
                </a:solidFill>
                <a:latin typeface="Cambria"/>
                <a:ea typeface="Cambria"/>
                <a:cs typeface="Cambria"/>
                <a:sym typeface="Cambria"/>
              </a:rPr>
              <a:t> it takes the input data and compress it into a smaller representation.  </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     - It applies several transformations (usually matrix operations and activation functions) to extract meaningful patterns from the data.</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2CC"/>
                </a:highlight>
                <a:latin typeface="Cambria"/>
                <a:ea typeface="Cambria"/>
                <a:cs typeface="Cambria"/>
                <a:sym typeface="Cambria"/>
              </a:rPr>
              <a:t>2. Hidden Layer (Code):</a:t>
            </a:r>
            <a:r>
              <a:rPr lang="en">
                <a:solidFill>
                  <a:schemeClr val="dk1"/>
                </a:solidFill>
                <a:latin typeface="Cambria"/>
                <a:ea typeface="Cambria"/>
                <a:cs typeface="Cambria"/>
                <a:sym typeface="Cambria"/>
              </a:rPr>
              <a:t> This is the heart of the autoencoder because it makes it useful for tasks like dimensionality reduction, anomaly detection, and data compression. It holds the compressed, lower-dimensional version of the input data.  </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     - This layer also called the (bottleneck layer) because it forces the network to focus on the most important features of the data.  </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2CC"/>
                </a:highlight>
                <a:latin typeface="Cambria"/>
                <a:ea typeface="Cambria"/>
                <a:cs typeface="Cambria"/>
                <a:sym typeface="Cambria"/>
              </a:rPr>
              <a:t>3. Decoder</a:t>
            </a:r>
            <a:r>
              <a:rPr lang="en">
                <a:solidFill>
                  <a:schemeClr val="dk1"/>
                </a:solidFill>
                <a:latin typeface="Cambria"/>
                <a:ea typeface="Cambria"/>
                <a:cs typeface="Cambria"/>
                <a:sym typeface="Cambria"/>
              </a:rPr>
              <a:t>: The decoder takes the compressed representation (the Code) and reconstructs it back into the original format or close as possible to it. </a:t>
            </a:r>
            <a:r>
              <a:rPr lang="en" b="1">
                <a:solidFill>
                  <a:schemeClr val="dk1"/>
                </a:solidFill>
                <a:highlight>
                  <a:srgbClr val="FFF2CC"/>
                </a:highlight>
                <a:latin typeface="Cambria"/>
                <a:ea typeface="Cambria"/>
                <a:cs typeface="Cambria"/>
                <a:sym typeface="Cambria"/>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184d99d1a7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84d99d1a7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3189f01ba7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3189f01ba7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latin typeface="Cambria"/>
                <a:ea typeface="Cambria"/>
                <a:cs typeface="Cambria"/>
                <a:sym typeface="Cambria"/>
              </a:rPr>
              <a:t>Computational Efficiency:</a:t>
            </a:r>
            <a:endParaRPr b="1">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 GANs require training both a generator and a discriminator, which involves more computational resources and time.</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None/>
            </a:pPr>
            <a:r>
              <a:rPr lang="en">
                <a:solidFill>
                  <a:schemeClr val="dk1"/>
                </a:solidFill>
                <a:latin typeface="Cambria"/>
                <a:ea typeface="Cambria"/>
                <a:cs typeface="Cambria"/>
                <a:sym typeface="Cambria"/>
              </a:rPr>
              <a:t>- RNNs are computationally intensive when applied to large datasets like MNIST due to their recurrent connections.</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None/>
            </a:pP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None/>
            </a:pPr>
            <a:r>
              <a:rPr lang="en">
                <a:solidFill>
                  <a:schemeClr val="dk1"/>
                </a:solidFill>
                <a:latin typeface="Cambria"/>
                <a:ea typeface="Cambria"/>
                <a:cs typeface="Cambria"/>
                <a:sym typeface="Cambria"/>
              </a:rPr>
              <a:t>3. Comparison with RNNs:</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None/>
            </a:pPr>
            <a:r>
              <a:rPr lang="en">
                <a:solidFill>
                  <a:schemeClr val="dk1"/>
                </a:solidFill>
                <a:latin typeface="Cambria"/>
                <a:ea typeface="Cambria"/>
                <a:cs typeface="Cambria"/>
                <a:sym typeface="Cambria"/>
              </a:rPr>
              <a:t>RNNs are designed for processing sequential or time-series data, where the order of data points is important (e.g., speech, text, or stock prices). Since MNIST images lack temporal structure, the sequential processing capabilities of RNNs are unnecessary and would add computational overhead without any advantage.</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None/>
            </a:pPr>
            <a:r>
              <a:rPr lang="en">
                <a:solidFill>
                  <a:schemeClr val="dk1"/>
                </a:solidFill>
                <a:latin typeface="Cambria"/>
                <a:ea typeface="Cambria"/>
                <a:cs typeface="Cambria"/>
                <a:sym typeface="Cambria"/>
              </a:rPr>
              <a:t>4. Comparison with GANs:</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None/>
            </a:pPr>
            <a:r>
              <a:rPr lang="en">
                <a:solidFill>
                  <a:schemeClr val="dk1"/>
                </a:solidFill>
                <a:latin typeface="Cambria"/>
                <a:ea typeface="Cambria"/>
                <a:cs typeface="Cambria"/>
                <a:sym typeface="Cambria"/>
              </a:rPr>
              <a:t>GANs are powerful for generating new data samples, often with a focus on realism and diversity. However, GANs involve a more complex training process, requiring the coordination of a generator and a discriminator in an adversarial framework. For tasks like dimensionality reduction or anomaly detection (common uses for Autoencoders on MNIST), the complexity of GANs is not needed.</a:t>
            </a:r>
            <a:endParaRPr>
              <a:solidFill>
                <a:schemeClr val="dk1"/>
              </a:solidFill>
              <a:latin typeface="Cambria"/>
              <a:ea typeface="Cambria"/>
              <a:cs typeface="Cambria"/>
              <a:sym typeface="Cambria"/>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mbria"/>
              <a:ea typeface="Cambria"/>
              <a:cs typeface="Cambria"/>
              <a:sym typeface="Cambr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16241d4a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31d49a51e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31d49a51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1d49a51e4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1d49a51e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2405125" y="2040775"/>
            <a:ext cx="5307000" cy="998100"/>
          </a:xfrm>
          <a:prstGeom prst="rect">
            <a:avLst/>
          </a:prstGeom>
          <a:solidFill>
            <a:srgbClr val="FFFFFF">
              <a:alpha val="7500"/>
            </a:srgbClr>
          </a:solidFill>
        </p:spPr>
        <p:txBody>
          <a:bodyPr spcFirstLastPara="1" wrap="square" lIns="91425" tIns="91425" rIns="91425" bIns="91425" anchor="ctr" anchorCtr="0">
            <a:noAutofit/>
          </a:bodyPr>
          <a:lstStyle>
            <a:lvl1pPr lvl="0">
              <a:spcBef>
                <a:spcPts val="0"/>
              </a:spcBef>
              <a:spcAft>
                <a:spcPts val="0"/>
              </a:spcAft>
              <a:buSzPts val="9600"/>
              <a:buFont typeface="Raleway ExtraBold"/>
              <a:buNone/>
              <a:defRPr sz="55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a:spLocks noGrp="1"/>
          </p:cNvSpPr>
          <p:nvPr>
            <p:ph type="subTitle" idx="1"/>
          </p:nvPr>
        </p:nvSpPr>
        <p:spPr>
          <a:xfrm>
            <a:off x="2405125" y="3038875"/>
            <a:ext cx="5307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9" name="Google Shape;289;p11"/>
          <p:cNvGrpSpPr/>
          <p:nvPr/>
        </p:nvGrpSpPr>
        <p:grpSpPr>
          <a:xfrm>
            <a:off x="320869" y="892488"/>
            <a:ext cx="5247943" cy="4005530"/>
            <a:chOff x="320869" y="892488"/>
            <a:chExt cx="5247943" cy="4005530"/>
          </a:xfrm>
        </p:grpSpPr>
        <p:sp>
          <p:nvSpPr>
            <p:cNvPr id="290" name="Google Shape;290;p11"/>
            <p:cNvSpPr/>
            <p:nvPr/>
          </p:nvSpPr>
          <p:spPr>
            <a:xfrm rot="10800000">
              <a:off x="320869" y="8924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328344" y="4657550"/>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1123153" y="-134519"/>
            <a:ext cx="5670106" cy="5849863"/>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11"/>
          <p:cNvGrpSpPr/>
          <p:nvPr/>
        </p:nvGrpSpPr>
        <p:grpSpPr>
          <a:xfrm>
            <a:off x="575287" y="-1805003"/>
            <a:ext cx="8258546" cy="9711728"/>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1"/>
                <p:cNvCxnSpPr/>
                <p:nvPr/>
              </p:nvCxnSpPr>
              <p:spPr>
                <a:xfrm>
                  <a:off x="1121833" y="23482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306" name="Google Shape;306;p11"/>
                <p:cNvSpPr/>
                <p:nvPr/>
              </p:nvSpPr>
              <p:spPr>
                <a:xfrm rot="5400000">
                  <a:off x="2196889" y="3442953"/>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1"/>
              <p:cNvGrpSpPr/>
              <p:nvPr/>
            </p:nvGrpSpPr>
            <p:grpSpPr>
              <a:xfrm rot="5400000" flipH="1">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11"/>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310" name="Google Shape;310;p11"/>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11"/>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317" name="Google Shape;317;p11"/>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13"/>
          <p:cNvSpPr txBox="1">
            <a:spLocks noGrp="1"/>
          </p:cNvSpPr>
          <p:nvPr>
            <p:ph type="title" idx="2" hasCustomPrompt="1"/>
          </p:nvPr>
        </p:nvSpPr>
        <p:spPr>
          <a:xfrm>
            <a:off x="3177356" y="119952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3177356" y="2902621"/>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3177356" y="176722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3177356" y="347031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3177356" y="2334924"/>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3177356" y="403801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8" name="Google Shape;328;p13"/>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9" name="Google Shape;329;p13"/>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0" name="Google Shape;330;p13"/>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1" name="Google Shape;331;p13"/>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2" name="Google Shape;332;p13"/>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2">
    <p:spTree>
      <p:nvGrpSpPr>
        <p:cNvPr id="1" name="Shape 364"/>
        <p:cNvGrpSpPr/>
        <p:nvPr/>
      </p:nvGrpSpPr>
      <p:grpSpPr>
        <a:xfrm>
          <a:off x="0" y="0"/>
          <a:ext cx="0" cy="0"/>
          <a:chOff x="0" y="0"/>
          <a:chExt cx="0" cy="0"/>
        </a:xfrm>
      </p:grpSpPr>
      <p:sp>
        <p:nvSpPr>
          <p:cNvPr id="365" name="Google Shape;36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6" name="Google Shape;366;p14"/>
          <p:cNvSpPr txBox="1">
            <a:spLocks noGrp="1"/>
          </p:cNvSpPr>
          <p:nvPr>
            <p:ph type="subTitle" idx="1"/>
          </p:nvPr>
        </p:nvSpPr>
        <p:spPr>
          <a:xfrm>
            <a:off x="720000" y="1067776"/>
            <a:ext cx="7704000" cy="8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grpSp>
        <p:nvGrpSpPr>
          <p:cNvPr id="367" name="Google Shape;367;p14"/>
          <p:cNvGrpSpPr/>
          <p:nvPr/>
        </p:nvGrpSpPr>
        <p:grpSpPr>
          <a:xfrm>
            <a:off x="248963" y="1017730"/>
            <a:ext cx="8980467" cy="3860780"/>
            <a:chOff x="248963" y="1017730"/>
            <a:chExt cx="8980467" cy="3860780"/>
          </a:xfrm>
        </p:grpSpPr>
        <p:sp>
          <p:nvSpPr>
            <p:cNvPr id="368" name="Google Shape;368;p14"/>
            <p:cNvSpPr/>
            <p:nvPr/>
          </p:nvSpPr>
          <p:spPr>
            <a:xfrm>
              <a:off x="422688" y="131788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48963" y="101773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14"/>
            <p:cNvGrpSpPr/>
            <p:nvPr/>
          </p:nvGrpSpPr>
          <p:grpSpPr>
            <a:xfrm rot="-5400000">
              <a:off x="8742913" y="4391992"/>
              <a:ext cx="206891" cy="766144"/>
              <a:chOff x="8650702" y="3525402"/>
              <a:chExt cx="206891" cy="766144"/>
            </a:xfrm>
          </p:grpSpPr>
          <p:sp>
            <p:nvSpPr>
              <p:cNvPr id="371" name="Google Shape;371;p1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 name="Google Shape;373;p14"/>
          <p:cNvGrpSpPr/>
          <p:nvPr/>
        </p:nvGrpSpPr>
        <p:grpSpPr>
          <a:xfrm>
            <a:off x="250498" y="1721188"/>
            <a:ext cx="8259948" cy="2990484"/>
            <a:chOff x="250498" y="1721188"/>
            <a:chExt cx="8259948" cy="2990484"/>
          </a:xfrm>
        </p:grpSpPr>
        <p:sp>
          <p:nvSpPr>
            <p:cNvPr id="374" name="Google Shape;374;p14"/>
            <p:cNvSpPr/>
            <p:nvPr/>
          </p:nvSpPr>
          <p:spPr>
            <a:xfrm rot="10800000">
              <a:off x="250498" y="17211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rot="-5400000">
              <a:off x="8269979" y="4471205"/>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14"/>
          <p:cNvGrpSpPr/>
          <p:nvPr/>
        </p:nvGrpSpPr>
        <p:grpSpPr>
          <a:xfrm>
            <a:off x="-2218609" y="-174950"/>
            <a:ext cx="12004520" cy="8522877"/>
            <a:chOff x="-2218609" y="-174950"/>
            <a:chExt cx="12004520" cy="8522877"/>
          </a:xfrm>
        </p:grpSpPr>
        <p:sp>
          <p:nvSpPr>
            <p:cNvPr id="377" name="Google Shape;377;p14"/>
            <p:cNvSpPr/>
            <p:nvPr/>
          </p:nvSpPr>
          <p:spPr>
            <a:xfrm>
              <a:off x="-2218609" y="-174950"/>
              <a:ext cx="3801167" cy="569934"/>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378" name="Google Shape;378;p14"/>
            <p:cNvGrpSpPr/>
            <p:nvPr/>
          </p:nvGrpSpPr>
          <p:grpSpPr>
            <a:xfrm rot="-5400000" flipH="1">
              <a:off x="7449713" y="4739627"/>
              <a:ext cx="493321" cy="357312"/>
              <a:chOff x="1722354" y="229144"/>
              <a:chExt cx="1748744" cy="1266614"/>
            </a:xfrm>
          </p:grpSpPr>
          <p:sp>
            <p:nvSpPr>
              <p:cNvPr id="379" name="Google Shape;379;p1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14"/>
            <p:cNvSpPr/>
            <p:nvPr/>
          </p:nvSpPr>
          <p:spPr>
            <a:xfrm rot="10800000" flipH="1">
              <a:off x="8147148" y="2028637"/>
              <a:ext cx="1521858" cy="631929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nvGrpSpPr>
            <p:cNvPr id="382" name="Google Shape;382;p14"/>
            <p:cNvGrpSpPr/>
            <p:nvPr/>
          </p:nvGrpSpPr>
          <p:grpSpPr>
            <a:xfrm flipH="1">
              <a:off x="8820653" y="3237867"/>
              <a:ext cx="965258" cy="273510"/>
              <a:chOff x="-6675" y="2881558"/>
              <a:chExt cx="9140700" cy="2059567"/>
            </a:xfrm>
          </p:grpSpPr>
          <p:cxnSp>
            <p:nvCxnSpPr>
              <p:cNvPr id="383" name="Google Shape;383;p1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4" name="Google Shape;384;p1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5" name="Google Shape;385;p1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6" name="Google Shape;386;p1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7" name="Google Shape;387;p1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sp>
        <p:nvSpPr>
          <p:cNvPr id="388" name="Google Shape;388;p1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720000" y="1150950"/>
            <a:ext cx="7704000" cy="29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99"/>
        <p:cNvGrpSpPr/>
        <p:nvPr/>
      </p:nvGrpSpPr>
      <p:grpSpPr>
        <a:xfrm>
          <a:off x="0" y="0"/>
          <a:ext cx="0" cy="0"/>
          <a:chOff x="0" y="0"/>
          <a:chExt cx="0" cy="0"/>
        </a:xfrm>
      </p:grpSpPr>
      <p:sp>
        <p:nvSpPr>
          <p:cNvPr id="500" name="Google Shape;500;p19"/>
          <p:cNvSpPr txBox="1">
            <a:spLocks noGrp="1"/>
          </p:cNvSpPr>
          <p:nvPr>
            <p:ph type="title" hasCustomPrompt="1"/>
          </p:nvPr>
        </p:nvSpPr>
        <p:spPr>
          <a:xfrm>
            <a:off x="1022225"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a:spLocks noGrp="1"/>
          </p:cNvSpPr>
          <p:nvPr>
            <p:ph type="subTitle" idx="1"/>
          </p:nvPr>
        </p:nvSpPr>
        <p:spPr>
          <a:xfrm>
            <a:off x="1022225"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2" name="Google Shape;502;p19"/>
          <p:cNvSpPr txBox="1">
            <a:spLocks noGrp="1"/>
          </p:cNvSpPr>
          <p:nvPr>
            <p:ph type="title" idx="2" hasCustomPrompt="1"/>
          </p:nvPr>
        </p:nvSpPr>
        <p:spPr>
          <a:xfrm>
            <a:off x="3035252" y="132017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a:spLocks noGrp="1"/>
          </p:cNvSpPr>
          <p:nvPr>
            <p:ph type="subTitle" idx="3"/>
          </p:nvPr>
        </p:nvSpPr>
        <p:spPr>
          <a:xfrm>
            <a:off x="3035252" y="2095118"/>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4" name="Google Shape;504;p19"/>
          <p:cNvSpPr txBox="1">
            <a:spLocks noGrp="1"/>
          </p:cNvSpPr>
          <p:nvPr>
            <p:ph type="title" idx="4" hasCustomPrompt="1"/>
          </p:nvPr>
        </p:nvSpPr>
        <p:spPr>
          <a:xfrm>
            <a:off x="5048280"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a:spLocks noGrp="1"/>
          </p:cNvSpPr>
          <p:nvPr>
            <p:ph type="subTitle" idx="5"/>
          </p:nvPr>
        </p:nvSpPr>
        <p:spPr>
          <a:xfrm>
            <a:off x="5048280"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6" name="Google Shape;506;p19"/>
          <p:cNvSpPr/>
          <p:nvPr/>
        </p:nvSpPr>
        <p:spPr>
          <a:xfrm rot="5400000">
            <a:off x="9120511" y="6970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19"/>
          <p:cNvGrpSpPr/>
          <p:nvPr/>
        </p:nvGrpSpPr>
        <p:grpSpPr>
          <a:xfrm>
            <a:off x="-739800" y="415860"/>
            <a:ext cx="10142602" cy="2150259"/>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4" name="Google Shape;514;p19"/>
          <p:cNvGrpSpPr/>
          <p:nvPr/>
        </p:nvGrpSpPr>
        <p:grpSpPr>
          <a:xfrm>
            <a:off x="-1340979" y="-3183303"/>
            <a:ext cx="10223939" cy="12189165"/>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518" name="Google Shape;518;p1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519" name="Google Shape;519;p1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9"/>
              <p:cNvGrpSpPr/>
              <p:nvPr/>
            </p:nvGrpSpPr>
            <p:grpSpPr>
              <a:xfrm rot="5400000" flipH="1">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9"/>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523" name="Google Shape;523;p19"/>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 name="Google Shape;524;p19"/>
            <p:cNvSpPr/>
            <p:nvPr/>
          </p:nvSpPr>
          <p:spPr>
            <a:xfrm rot="-5400000" flipH="1">
              <a:off x="229850" y="-2095662"/>
              <a:ext cx="1197198" cy="4338856"/>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19"/>
              <p:cNvCxnSpPr/>
              <p:nvPr/>
            </p:nvCxnSpPr>
            <p:spPr>
              <a:xfrm>
                <a:off x="-6675" y="133688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19"/>
              <p:cNvCxnSpPr/>
              <p:nvPr/>
            </p:nvCxnSpPr>
            <p:spPr>
              <a:xfrm>
                <a:off x="-6675" y="82199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2" name="Google Shape;532;p19"/>
              <p:cNvCxnSpPr/>
              <p:nvPr/>
            </p:nvCxnSpPr>
            <p:spPr>
              <a:xfrm>
                <a:off x="-6675" y="1851775"/>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19"/>
              <p:cNvCxnSpPr/>
              <p:nvPr/>
            </p:nvCxnSpPr>
            <p:spPr>
              <a:xfrm>
                <a:off x="-6675" y="2366667"/>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4" name="Google Shape;534;p19"/>
              <p:cNvCxnSpPr/>
              <p:nvPr/>
            </p:nvCxnSpPr>
            <p:spPr>
              <a:xfrm>
                <a:off x="-6675" y="2881558"/>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5" name="Google Shape;535;p19"/>
              <p:cNvCxnSpPr/>
              <p:nvPr/>
            </p:nvCxnSpPr>
            <p:spPr>
              <a:xfrm>
                <a:off x="-6675" y="339645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19"/>
              <p:cNvCxnSpPr/>
              <p:nvPr/>
            </p:nvCxnSpPr>
            <p:spPr>
              <a:xfrm>
                <a:off x="-6675" y="391134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7" name="Google Shape;537;p19"/>
              <p:cNvCxnSpPr/>
              <p:nvPr/>
            </p:nvCxnSpPr>
            <p:spPr>
              <a:xfrm>
                <a:off x="-6675" y="442623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19"/>
              <p:cNvCxnSpPr/>
              <p:nvPr/>
            </p:nvCxnSpPr>
            <p:spPr>
              <a:xfrm>
                <a:off x="-6675" y="4941125"/>
                <a:ext cx="91407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39"/>
        <p:cNvGrpSpPr/>
        <p:nvPr/>
      </p:nvGrpSpPr>
      <p:grpSpPr>
        <a:xfrm>
          <a:off x="0" y="0"/>
          <a:ext cx="0" cy="0"/>
          <a:chOff x="0" y="0"/>
          <a:chExt cx="0" cy="0"/>
        </a:xfrm>
      </p:grpSpPr>
      <p:sp>
        <p:nvSpPr>
          <p:cNvPr id="540" name="Google Shape;54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41" name="Google Shape;541;p20"/>
          <p:cNvGrpSpPr/>
          <p:nvPr/>
        </p:nvGrpSpPr>
        <p:grpSpPr>
          <a:xfrm>
            <a:off x="998300" y="1868336"/>
            <a:ext cx="7850818" cy="2922793"/>
            <a:chOff x="998300" y="1868336"/>
            <a:chExt cx="7850818" cy="2922793"/>
          </a:xfrm>
        </p:grpSpPr>
        <p:sp>
          <p:nvSpPr>
            <p:cNvPr id="542" name="Google Shape;542;p20"/>
            <p:cNvSpPr/>
            <p:nvPr/>
          </p:nvSpPr>
          <p:spPr>
            <a:xfrm rot="10800000">
              <a:off x="8809062" y="18683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rot="5400000">
              <a:off x="1198712" y="4550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0"/>
          <p:cNvGrpSpPr/>
          <p:nvPr/>
        </p:nvGrpSpPr>
        <p:grpSpPr>
          <a:xfrm>
            <a:off x="1588038" y="2433589"/>
            <a:ext cx="7438817" cy="2528055"/>
            <a:chOff x="1588038" y="2433589"/>
            <a:chExt cx="7438817" cy="2528055"/>
          </a:xfrm>
        </p:grpSpPr>
        <p:grpSp>
          <p:nvGrpSpPr>
            <p:cNvPr id="545" name="Google Shape;545;p20"/>
            <p:cNvGrpSpPr/>
            <p:nvPr/>
          </p:nvGrpSpPr>
          <p:grpSpPr>
            <a:xfrm>
              <a:off x="8849114" y="2433589"/>
              <a:ext cx="177741" cy="1555069"/>
              <a:chOff x="8535452" y="862252"/>
              <a:chExt cx="177741" cy="1555069"/>
            </a:xfrm>
          </p:grpSpPr>
          <p:sp>
            <p:nvSpPr>
              <p:cNvPr id="546" name="Google Shape;546;p20"/>
              <p:cNvSpPr/>
              <p:nvPr/>
            </p:nvSpPr>
            <p:spPr>
              <a:xfrm rot="10800000">
                <a:off x="8670077" y="862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0"/>
            <p:cNvGrpSpPr/>
            <p:nvPr/>
          </p:nvGrpSpPr>
          <p:grpSpPr>
            <a:xfrm rot="5400000">
              <a:off x="1804739" y="4491002"/>
              <a:ext cx="253941" cy="687344"/>
              <a:chOff x="8459252" y="1335702"/>
              <a:chExt cx="253941" cy="687344"/>
            </a:xfrm>
          </p:grpSpPr>
          <p:sp>
            <p:nvSpPr>
              <p:cNvPr id="549" name="Google Shape;549;p20"/>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rot="10800000">
                <a:off x="84592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1" name="Google Shape;551;p20"/>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0"/>
          <p:cNvGrpSpPr/>
          <p:nvPr/>
        </p:nvGrpSpPr>
        <p:grpSpPr>
          <a:xfrm>
            <a:off x="-1189524" y="-111325"/>
            <a:ext cx="10408499" cy="5362150"/>
            <a:chOff x="-1189524" y="-111325"/>
            <a:chExt cx="10408499" cy="5362150"/>
          </a:xfrm>
        </p:grpSpPr>
        <p:grpSp>
          <p:nvGrpSpPr>
            <p:cNvPr id="553" name="Google Shape;553;p20"/>
            <p:cNvGrpSpPr/>
            <p:nvPr/>
          </p:nvGrpSpPr>
          <p:grpSpPr>
            <a:xfrm>
              <a:off x="-1189524" y="-111325"/>
              <a:ext cx="10408499" cy="5362150"/>
              <a:chOff x="-1189524" y="-111325"/>
              <a:chExt cx="10408499" cy="5362150"/>
            </a:xfrm>
          </p:grpSpPr>
          <p:sp>
            <p:nvSpPr>
              <p:cNvPr id="554" name="Google Shape;554;p20"/>
              <p:cNvSpPr/>
              <p:nvPr/>
            </p:nvSpPr>
            <p:spPr>
              <a:xfrm>
                <a:off x="8138725" y="-111325"/>
                <a:ext cx="1080250" cy="3643550"/>
              </a:xfrm>
              <a:custGeom>
                <a:avLst/>
                <a:gdLst/>
                <a:ahLst/>
                <a:cxnLst/>
                <a:rect l="l" t="t" r="r" b="b"/>
                <a:pathLst>
                  <a:path w="43210" h="145742" extrusionOk="0">
                    <a:moveTo>
                      <a:pt x="43210" y="145742"/>
                    </a:moveTo>
                    <a:lnTo>
                      <a:pt x="19027" y="121559"/>
                    </a:lnTo>
                    <a:lnTo>
                      <a:pt x="19027" y="73316"/>
                    </a:lnTo>
                    <a:lnTo>
                      <a:pt x="29523" y="62820"/>
                    </a:lnTo>
                    <a:lnTo>
                      <a:pt x="29523" y="27405"/>
                    </a:lnTo>
                    <a:lnTo>
                      <a:pt x="2117" y="0"/>
                    </a:lnTo>
                    <a:lnTo>
                      <a:pt x="0" y="2117"/>
                    </a:lnTo>
                  </a:path>
                </a:pathLst>
              </a:custGeom>
              <a:noFill/>
              <a:ln w="9525" cap="flat" cmpd="sng">
                <a:solidFill>
                  <a:schemeClr val="accent1"/>
                </a:solidFill>
                <a:prstDash val="solid"/>
                <a:round/>
                <a:headEnd type="none" w="med" len="med"/>
                <a:tailEnd type="none" w="med" len="med"/>
              </a:ln>
            </p:spPr>
          </p:sp>
          <p:sp>
            <p:nvSpPr>
              <p:cNvPr id="555" name="Google Shape;555;p20"/>
              <p:cNvSpPr/>
              <p:nvPr/>
            </p:nvSpPr>
            <p:spPr>
              <a:xfrm>
                <a:off x="340625" y="2654525"/>
                <a:ext cx="340625" cy="2596300"/>
              </a:xfrm>
              <a:custGeom>
                <a:avLst/>
                <a:gdLst/>
                <a:ahLst/>
                <a:cxnLst/>
                <a:rect l="l" t="t" r="r" b="b"/>
                <a:pathLst>
                  <a:path w="13625" h="103852" extrusionOk="0">
                    <a:moveTo>
                      <a:pt x="13625" y="103852"/>
                    </a:moveTo>
                    <a:lnTo>
                      <a:pt x="13625" y="82738"/>
                    </a:lnTo>
                    <a:lnTo>
                      <a:pt x="0" y="69112"/>
                    </a:lnTo>
                    <a:lnTo>
                      <a:pt x="0" y="0"/>
                    </a:lnTo>
                  </a:path>
                </a:pathLst>
              </a:custGeom>
              <a:noFill/>
              <a:ln w="9525" cap="flat" cmpd="sng">
                <a:solidFill>
                  <a:schemeClr val="accent1"/>
                </a:solidFill>
                <a:prstDash val="solid"/>
                <a:round/>
                <a:headEnd type="none" w="med" len="med"/>
                <a:tailEnd type="none" w="med" len="med"/>
              </a:ln>
            </p:spPr>
          </p:sp>
          <p:grpSp>
            <p:nvGrpSpPr>
              <p:cNvPr id="556" name="Google Shape;556;p20"/>
              <p:cNvGrpSpPr/>
              <p:nvPr/>
            </p:nvGrpSpPr>
            <p:grpSpPr>
              <a:xfrm>
                <a:off x="-1189524" y="3454365"/>
                <a:ext cx="1530153" cy="273510"/>
                <a:chOff x="-6675" y="2881558"/>
                <a:chExt cx="9140700" cy="2059567"/>
              </a:xfrm>
            </p:grpSpPr>
            <p:cxnSp>
              <p:nvCxnSpPr>
                <p:cNvPr id="557" name="Google Shape;557;p2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2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2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2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2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562" name="Google Shape;562;p20"/>
            <p:cNvGrpSpPr/>
            <p:nvPr/>
          </p:nvGrpSpPr>
          <p:grpSpPr>
            <a:xfrm rot="5400000">
              <a:off x="2331732" y="4765921"/>
              <a:ext cx="493321" cy="357312"/>
              <a:chOff x="1722354" y="229144"/>
              <a:chExt cx="1748744" cy="1266614"/>
            </a:xfrm>
          </p:grpSpPr>
          <p:sp>
            <p:nvSpPr>
              <p:cNvPr id="563" name="Google Shape;563;p2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136800" y="2325725"/>
            <a:ext cx="3653400" cy="989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790350" y="2279800"/>
            <a:ext cx="1343100" cy="989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9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7" name="Google Shape;27;p3"/>
          <p:cNvGrpSpPr/>
          <p:nvPr/>
        </p:nvGrpSpPr>
        <p:grpSpPr>
          <a:xfrm rot="-5400000">
            <a:off x="3860412" y="-1906049"/>
            <a:ext cx="3859204" cy="615399"/>
            <a:chOff x="-6675" y="307100"/>
            <a:chExt cx="9140700" cy="4634025"/>
          </a:xfrm>
        </p:grpSpPr>
        <p:cxnSp>
          <p:nvCxnSpPr>
            <p:cNvPr id="28" name="Google Shape;28;p3"/>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3"/>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3"/>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3"/>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3"/>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8" name="Google Shape;38;p3"/>
          <p:cNvGrpSpPr/>
          <p:nvPr/>
        </p:nvGrpSpPr>
        <p:grpSpPr>
          <a:xfrm>
            <a:off x="-415272" y="538801"/>
            <a:ext cx="7636891" cy="5144942"/>
            <a:chOff x="-415272" y="538801"/>
            <a:chExt cx="7636891" cy="5144942"/>
          </a:xfrm>
        </p:grpSpPr>
        <p:grpSp>
          <p:nvGrpSpPr>
            <p:cNvPr id="39" name="Google Shape;39;p3"/>
            <p:cNvGrpSpPr/>
            <p:nvPr/>
          </p:nvGrpSpPr>
          <p:grpSpPr>
            <a:xfrm>
              <a:off x="6110275" y="4572400"/>
              <a:ext cx="1111343" cy="1111343"/>
              <a:chOff x="8307725" y="278700"/>
              <a:chExt cx="1111343" cy="1111343"/>
            </a:xfrm>
          </p:grpSpPr>
          <p:sp>
            <p:nvSpPr>
              <p:cNvPr id="40" name="Google Shape;40;p3"/>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a:off x="-415272" y="538801"/>
              <a:ext cx="2027056" cy="586283"/>
              <a:chOff x="-415272" y="538801"/>
              <a:chExt cx="2027056" cy="586283"/>
            </a:xfrm>
          </p:grpSpPr>
          <p:sp>
            <p:nvSpPr>
              <p:cNvPr id="43" name="Google Shape;43;p3"/>
              <p:cNvSpPr/>
              <p:nvPr/>
            </p:nvSpPr>
            <p:spPr>
              <a:xfrm rot="-5400000">
                <a:off x="1352729" y="32286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39071" y="673783"/>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565"/>
        <p:cNvGrpSpPr/>
        <p:nvPr/>
      </p:nvGrpSpPr>
      <p:grpSpPr>
        <a:xfrm>
          <a:off x="0" y="0"/>
          <a:ext cx="0" cy="0"/>
          <a:chOff x="0" y="0"/>
          <a:chExt cx="0" cy="0"/>
        </a:xfrm>
      </p:grpSpPr>
      <p:sp>
        <p:nvSpPr>
          <p:cNvPr id="566" name="Google Shape;56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7" name="Google Shape;567;p21"/>
          <p:cNvGrpSpPr/>
          <p:nvPr/>
        </p:nvGrpSpPr>
        <p:grpSpPr>
          <a:xfrm>
            <a:off x="-116589" y="2639527"/>
            <a:ext cx="8996156" cy="1843388"/>
            <a:chOff x="-116589" y="2639527"/>
            <a:chExt cx="8996156" cy="1843388"/>
          </a:xfrm>
        </p:grpSpPr>
        <p:sp>
          <p:nvSpPr>
            <p:cNvPr id="568" name="Google Shape;568;p21"/>
            <p:cNvSpPr/>
            <p:nvPr/>
          </p:nvSpPr>
          <p:spPr>
            <a:xfrm rot="-5400000" flipH="1">
              <a:off x="399500" y="42238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5400000" flipH="1">
              <a:off x="99350" y="405013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1"/>
            <p:cNvGrpSpPr/>
            <p:nvPr/>
          </p:nvGrpSpPr>
          <p:grpSpPr>
            <a:xfrm rot="10800000" flipH="1">
              <a:off x="8672677" y="2639527"/>
              <a:ext cx="206891" cy="766144"/>
              <a:chOff x="8650702" y="3525402"/>
              <a:chExt cx="206891" cy="766144"/>
            </a:xfrm>
          </p:grpSpPr>
          <p:sp>
            <p:nvSpPr>
              <p:cNvPr id="571" name="Google Shape;571;p21"/>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21"/>
          <p:cNvGrpSpPr/>
          <p:nvPr/>
        </p:nvGrpSpPr>
        <p:grpSpPr>
          <a:xfrm>
            <a:off x="2729174" y="3358511"/>
            <a:ext cx="6150396" cy="1485586"/>
            <a:chOff x="2729174" y="3358511"/>
            <a:chExt cx="6150396" cy="1485586"/>
          </a:xfrm>
        </p:grpSpPr>
        <p:sp>
          <p:nvSpPr>
            <p:cNvPr id="574" name="Google Shape;574;p21"/>
            <p:cNvSpPr/>
            <p:nvPr/>
          </p:nvSpPr>
          <p:spPr>
            <a:xfrm rot="5400000" flipH="1">
              <a:off x="2929586" y="46036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rot="10800000" flipH="1">
              <a:off x="8839514" y="3358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1"/>
          <p:cNvGrpSpPr/>
          <p:nvPr/>
        </p:nvGrpSpPr>
        <p:grpSpPr>
          <a:xfrm>
            <a:off x="-1381309" y="-1875175"/>
            <a:ext cx="10981145" cy="7138447"/>
            <a:chOff x="-1381309" y="-1875175"/>
            <a:chExt cx="10981145" cy="7138447"/>
          </a:xfrm>
        </p:grpSpPr>
        <p:sp>
          <p:nvSpPr>
            <p:cNvPr id="577" name="Google Shape;577;p21"/>
            <p:cNvSpPr/>
            <p:nvPr/>
          </p:nvSpPr>
          <p:spPr>
            <a:xfrm rot="10800000" flipH="1">
              <a:off x="-1381309" y="4693337"/>
              <a:ext cx="3801167" cy="569934"/>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578" name="Google Shape;578;p21"/>
            <p:cNvGrpSpPr/>
            <p:nvPr/>
          </p:nvGrpSpPr>
          <p:grpSpPr>
            <a:xfrm>
              <a:off x="8229051" y="-1875175"/>
              <a:ext cx="1370785" cy="4060574"/>
              <a:chOff x="8229051" y="-1875175"/>
              <a:chExt cx="1370785" cy="4060574"/>
            </a:xfrm>
          </p:grpSpPr>
          <p:grpSp>
            <p:nvGrpSpPr>
              <p:cNvPr id="579" name="Google Shape;579;p21"/>
              <p:cNvGrpSpPr/>
              <p:nvPr/>
            </p:nvGrpSpPr>
            <p:grpSpPr>
              <a:xfrm>
                <a:off x="8229051" y="-1875175"/>
                <a:ext cx="914953" cy="4060574"/>
                <a:chOff x="8229051" y="-1875175"/>
                <a:chExt cx="914953" cy="4060574"/>
              </a:xfrm>
            </p:grpSpPr>
            <p:grpSp>
              <p:nvGrpSpPr>
                <p:cNvPr id="580" name="Google Shape;580;p21"/>
                <p:cNvGrpSpPr/>
                <p:nvPr/>
              </p:nvGrpSpPr>
              <p:grpSpPr>
                <a:xfrm rot="-5400000">
                  <a:off x="8480363" y="1760083"/>
                  <a:ext cx="493321" cy="357312"/>
                  <a:chOff x="1722354" y="229144"/>
                  <a:chExt cx="1748744" cy="1266614"/>
                </a:xfrm>
              </p:grpSpPr>
              <p:sp>
                <p:nvSpPr>
                  <p:cNvPr id="581" name="Google Shape;581;p2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21"/>
                <p:cNvSpPr/>
                <p:nvPr/>
              </p:nvSpPr>
              <p:spPr>
                <a:xfrm>
                  <a:off x="8229051" y="-1875175"/>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grpSp>
            <p:nvGrpSpPr>
              <p:cNvPr id="584" name="Google Shape;584;p21"/>
              <p:cNvGrpSpPr/>
              <p:nvPr/>
            </p:nvGrpSpPr>
            <p:grpSpPr>
              <a:xfrm rot="10800000">
                <a:off x="8634578" y="861419"/>
                <a:ext cx="965258" cy="273510"/>
                <a:chOff x="-6675" y="2881558"/>
                <a:chExt cx="9140700" cy="2059567"/>
              </a:xfrm>
            </p:grpSpPr>
            <p:cxnSp>
              <p:nvCxnSpPr>
                <p:cNvPr id="585" name="Google Shape;585;p21"/>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21"/>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21"/>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21"/>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21"/>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sp>
        <p:nvSpPr>
          <p:cNvPr id="590" name="Google Shape;590;p21"/>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91"/>
        <p:cNvGrpSpPr/>
        <p:nvPr/>
      </p:nvGrpSpPr>
      <p:grpSpPr>
        <a:xfrm>
          <a:off x="0" y="0"/>
          <a:ext cx="0" cy="0"/>
          <a:chOff x="0" y="0"/>
          <a:chExt cx="0" cy="0"/>
        </a:xfrm>
      </p:grpSpPr>
      <p:sp>
        <p:nvSpPr>
          <p:cNvPr id="592" name="Google Shape;592;p22"/>
          <p:cNvSpPr txBox="1">
            <a:spLocks noGrp="1"/>
          </p:cNvSpPr>
          <p:nvPr>
            <p:ph type="title"/>
          </p:nvPr>
        </p:nvSpPr>
        <p:spPr>
          <a:xfrm>
            <a:off x="1098475" y="834600"/>
            <a:ext cx="4448100" cy="970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3" name="Google Shape;593;p22"/>
          <p:cNvSpPr txBox="1">
            <a:spLocks noGrp="1"/>
          </p:cNvSpPr>
          <p:nvPr>
            <p:ph type="subTitle" idx="1"/>
          </p:nvPr>
        </p:nvSpPr>
        <p:spPr>
          <a:xfrm>
            <a:off x="1098425" y="1805100"/>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4" name="Google Shape;594;p22"/>
          <p:cNvSpPr txBox="1"/>
          <p:nvPr/>
        </p:nvSpPr>
        <p:spPr>
          <a:xfrm>
            <a:off x="1098425" y="34595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Hanken Grotesk"/>
                <a:ea typeface="Hanken Grotesk"/>
                <a:cs typeface="Hanken Grotesk"/>
                <a:sym typeface="Hanken Grotesk"/>
              </a:rPr>
              <a:t>CREDITS:</a:t>
            </a:r>
            <a:r>
              <a:rPr lang="en" sz="1200">
                <a:solidFill>
                  <a:schemeClr val="dk1"/>
                </a:solidFill>
                <a:latin typeface="Hanken Grotesk"/>
                <a:ea typeface="Hanken Grotesk"/>
                <a:cs typeface="Hanken Grotesk"/>
                <a:sym typeface="Hanken Grotesk"/>
              </a:rPr>
              <a:t>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200">
                <a:solidFill>
                  <a:schemeClr val="dk1"/>
                </a:solidFill>
                <a:latin typeface="Hanken Grotesk"/>
                <a:ea typeface="Hanken Grotesk"/>
                <a:cs typeface="Hanken Grotesk"/>
                <a:sym typeface="Hanken Grotesk"/>
              </a:rPr>
              <a:t>, and includes icons by </a:t>
            </a:r>
            <a:r>
              <a:rPr lang="en"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200">
                <a:solidFill>
                  <a:schemeClr val="dk1"/>
                </a:solidFill>
                <a:latin typeface="Hanken Grotesk"/>
                <a:ea typeface="Hanken Grotesk"/>
                <a:cs typeface="Hanken Grotesk"/>
                <a:sym typeface="Hanken Grotesk"/>
              </a:rPr>
              <a:t>, and infographics &amp; images by </a:t>
            </a:r>
            <a:r>
              <a:rPr lang="en" sz="12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
        <p:nvSpPr>
          <p:cNvPr id="595" name="Google Shape;595;p22"/>
          <p:cNvSpPr/>
          <p:nvPr/>
        </p:nvSpPr>
        <p:spPr>
          <a:xfrm rot="5400000">
            <a:off x="8249111" y="1753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22"/>
          <p:cNvGrpSpPr/>
          <p:nvPr/>
        </p:nvGrpSpPr>
        <p:grpSpPr>
          <a:xfrm>
            <a:off x="-563925" y="0"/>
            <a:ext cx="7843827" cy="1111343"/>
            <a:chOff x="-563925" y="0"/>
            <a:chExt cx="7843827" cy="1111343"/>
          </a:xfrm>
        </p:grpSpPr>
        <p:grpSp>
          <p:nvGrpSpPr>
            <p:cNvPr id="597" name="Google Shape;597;p22"/>
            <p:cNvGrpSpPr/>
            <p:nvPr/>
          </p:nvGrpSpPr>
          <p:grpSpPr>
            <a:xfrm rot="5400000">
              <a:off x="6576232" y="-80607"/>
              <a:ext cx="247278" cy="1160062"/>
              <a:chOff x="1463894" y="1434556"/>
              <a:chExt cx="247278" cy="1160062"/>
            </a:xfrm>
          </p:grpSpPr>
          <p:sp>
            <p:nvSpPr>
              <p:cNvPr id="598" name="Google Shape;598;p22"/>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2"/>
            <p:cNvGrpSpPr/>
            <p:nvPr/>
          </p:nvGrpSpPr>
          <p:grpSpPr>
            <a:xfrm>
              <a:off x="-563925" y="0"/>
              <a:ext cx="1111343" cy="1111343"/>
              <a:chOff x="8307725" y="278700"/>
              <a:chExt cx="1111343" cy="1111343"/>
            </a:xfrm>
          </p:grpSpPr>
          <p:sp>
            <p:nvSpPr>
              <p:cNvPr id="601" name="Google Shape;601;p2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720000" y="1056776"/>
            <a:ext cx="7704000" cy="421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782650" y="711700"/>
            <a:ext cx="2893200" cy="904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1782650" y="1616297"/>
            <a:ext cx="2893200" cy="28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0800000">
                <a:off x="85354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avLst/>
              <a:gdLst/>
              <a:ahLst/>
              <a:cxnLst/>
              <a:rect l="l" t="t" r="r" b="b"/>
              <a:pathLst>
                <a:path w="98988" h="12495" extrusionOk="0">
                  <a:moveTo>
                    <a:pt x="0" y="0"/>
                  </a:moveTo>
                  <a:lnTo>
                    <a:pt x="37363" y="0"/>
                  </a:lnTo>
                  <a:lnTo>
                    <a:pt x="49858" y="12495"/>
                  </a:lnTo>
                  <a:lnTo>
                    <a:pt x="98988" y="12495"/>
                  </a:lnTo>
                </a:path>
              </a:pathLst>
            </a:custGeom>
            <a:noFill/>
            <a:ln w="9525" cap="flat" cmpd="sng">
              <a:solidFill>
                <a:schemeClr val="accent1"/>
              </a:solidFill>
              <a:prstDash val="solid"/>
              <a:round/>
              <a:headEnd type="none" w="med" len="med"/>
              <a:tailEnd type="none" w="med" len="med"/>
            </a:ln>
          </p:spPr>
        </p:sp>
        <p:grpSp>
          <p:nvGrpSpPr>
            <p:cNvPr id="149" name="Google Shape;149;p7"/>
            <p:cNvGrpSpPr/>
            <p:nvPr/>
          </p:nvGrpSpPr>
          <p:grpSpPr>
            <a:xfrm rot="-5400000" flipH="1">
              <a:off x="8430782" y="4500446"/>
              <a:ext cx="493321" cy="357312"/>
              <a:chOff x="1722354" y="229144"/>
              <a:chExt cx="1748744" cy="1266614"/>
            </a:xfrm>
          </p:grpSpPr>
          <p:sp>
            <p:nvSpPr>
              <p:cNvPr id="150" name="Google Shape;150;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7"/>
            <p:cNvSpPr/>
            <p:nvPr/>
          </p:nvSpPr>
          <p:spPr>
            <a:xfrm>
              <a:off x="-174975" y="-315450"/>
              <a:ext cx="1914059" cy="4400511"/>
            </a:xfrm>
            <a:custGeom>
              <a:avLst/>
              <a:gdLst/>
              <a:ahLst/>
              <a:cxnLst/>
              <a:rect l="l" t="t" r="r" b="b"/>
              <a:pathLst>
                <a:path w="55192" h="126889" extrusionOk="0">
                  <a:moveTo>
                    <a:pt x="0" y="126889"/>
                  </a:moveTo>
                  <a:lnTo>
                    <a:pt x="24140" y="102749"/>
                  </a:lnTo>
                  <a:lnTo>
                    <a:pt x="24140" y="42943"/>
                  </a:lnTo>
                  <a:lnTo>
                    <a:pt x="55192" y="25015"/>
                  </a:lnTo>
                  <a:lnTo>
                    <a:pt x="55192" y="0"/>
                  </a:lnTo>
                </a:path>
              </a:pathLst>
            </a:custGeom>
            <a:noFill/>
            <a:ln w="9525" cap="flat" cmpd="sng">
              <a:solidFill>
                <a:schemeClr val="accent1"/>
              </a:solidFill>
              <a:prstDash val="solid"/>
              <a:round/>
              <a:headEnd type="none" w="med" len="med"/>
              <a:tailEnd type="none" w="med" len="med"/>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0800000">
              <a:off x="609462" y="-1140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activation-functions-neural-networks/"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55"/>
        <p:cNvGrpSpPr/>
        <p:nvPr/>
      </p:nvGrpSpPr>
      <p:grpSpPr>
        <a:xfrm>
          <a:off x="0" y="0"/>
          <a:ext cx="0" cy="0"/>
          <a:chOff x="0" y="0"/>
          <a:chExt cx="0" cy="0"/>
        </a:xfrm>
      </p:grpSpPr>
      <p:sp>
        <p:nvSpPr>
          <p:cNvPr id="656" name="Google Shape;656;p25"/>
          <p:cNvSpPr txBox="1">
            <a:spLocks noGrp="1"/>
          </p:cNvSpPr>
          <p:nvPr>
            <p:ph type="ctrTitle"/>
          </p:nvPr>
        </p:nvSpPr>
        <p:spPr>
          <a:xfrm>
            <a:off x="1115975" y="1541950"/>
            <a:ext cx="4384800" cy="16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AutoEncoders for Anomaly Detection</a:t>
            </a:r>
            <a:endParaRPr/>
          </a:p>
        </p:txBody>
      </p:sp>
      <p:sp>
        <p:nvSpPr>
          <p:cNvPr id="657" name="Google Shape;657;p25"/>
          <p:cNvSpPr txBox="1">
            <a:spLocks noGrp="1"/>
          </p:cNvSpPr>
          <p:nvPr>
            <p:ph type="subTitle" idx="1"/>
          </p:nvPr>
        </p:nvSpPr>
        <p:spPr>
          <a:xfrm>
            <a:off x="1121900" y="3186325"/>
            <a:ext cx="2213400" cy="109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Represented by:</a:t>
            </a:r>
            <a:endParaRPr b="1"/>
          </a:p>
          <a:p>
            <a:pPr marL="457200" lvl="0" indent="-304800" algn="l" rtl="0">
              <a:spcBef>
                <a:spcPts val="0"/>
              </a:spcBef>
              <a:spcAft>
                <a:spcPts val="0"/>
              </a:spcAft>
              <a:buSzPts val="1200"/>
              <a:buChar char="-"/>
            </a:pPr>
            <a:r>
              <a:rPr lang="en"/>
              <a:t>Athbah Alshuaibi</a:t>
            </a:r>
            <a:endParaRPr/>
          </a:p>
          <a:p>
            <a:pPr marL="457200" lvl="0" indent="-304800" algn="l" rtl="0">
              <a:spcBef>
                <a:spcPts val="0"/>
              </a:spcBef>
              <a:spcAft>
                <a:spcPts val="0"/>
              </a:spcAft>
              <a:buSzPts val="1200"/>
              <a:buChar char="-"/>
            </a:pPr>
            <a:r>
              <a:rPr lang="en"/>
              <a:t>Fajer Alhumidhan</a:t>
            </a:r>
            <a:endParaRPr/>
          </a:p>
          <a:p>
            <a:pPr marL="457200" lvl="0" indent="-304800" algn="l" rtl="0">
              <a:spcBef>
                <a:spcPts val="0"/>
              </a:spcBef>
              <a:spcAft>
                <a:spcPts val="0"/>
              </a:spcAft>
              <a:buSzPts val="1200"/>
              <a:buChar char="-"/>
            </a:pPr>
            <a:r>
              <a:rPr lang="en"/>
              <a:t>Zahra Alsaad</a:t>
            </a:r>
            <a:endParaRPr/>
          </a:p>
        </p:txBody>
      </p:sp>
      <p:sp>
        <p:nvSpPr>
          <p:cNvPr id="658" name="Google Shape;658;p25"/>
          <p:cNvSpPr/>
          <p:nvPr/>
        </p:nvSpPr>
        <p:spPr>
          <a:xfrm rot="-5400000">
            <a:off x="689075" y="22155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25"/>
          <p:cNvGrpSpPr/>
          <p:nvPr/>
        </p:nvGrpSpPr>
        <p:grpSpPr>
          <a:xfrm>
            <a:off x="6777434" y="2296620"/>
            <a:ext cx="1033834" cy="3360485"/>
            <a:chOff x="6777434" y="2296620"/>
            <a:chExt cx="1033834" cy="3360485"/>
          </a:xfrm>
        </p:grpSpPr>
        <p:grpSp>
          <p:nvGrpSpPr>
            <p:cNvPr id="660" name="Google Shape;660;p25"/>
            <p:cNvGrpSpPr/>
            <p:nvPr/>
          </p:nvGrpSpPr>
          <p:grpSpPr>
            <a:xfrm rot="10800000">
              <a:off x="6777434" y="2296620"/>
              <a:ext cx="681217" cy="3360485"/>
              <a:chOff x="1337800" y="-2525590"/>
              <a:chExt cx="1498167" cy="7390555"/>
            </a:xfrm>
          </p:grpSpPr>
          <p:cxnSp>
            <p:nvCxnSpPr>
              <p:cNvPr id="661" name="Google Shape;661;p25"/>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2" name="Google Shape;662;p25"/>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3" name="Google Shape;663;p25"/>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25"/>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5"/>
          <p:cNvGrpSpPr/>
          <p:nvPr/>
        </p:nvGrpSpPr>
        <p:grpSpPr>
          <a:xfrm>
            <a:off x="6262859" y="-2197955"/>
            <a:ext cx="681217" cy="3360485"/>
            <a:chOff x="1337800" y="-2525590"/>
            <a:chExt cx="1498167" cy="7390555"/>
          </a:xfrm>
        </p:grpSpPr>
        <p:cxnSp>
          <p:nvCxnSpPr>
            <p:cNvPr id="668" name="Google Shape;668;p25"/>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69" name="Google Shape;669;p25"/>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0" name="Google Shape;670;p25"/>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25"/>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5"/>
          <p:cNvGrpSpPr/>
          <p:nvPr/>
        </p:nvGrpSpPr>
        <p:grpSpPr>
          <a:xfrm rot="10800000" flipH="1">
            <a:off x="-2068288" y="305430"/>
            <a:ext cx="4791669" cy="923822"/>
            <a:chOff x="-78438" y="3775205"/>
            <a:chExt cx="4791669" cy="923822"/>
          </a:xfrm>
        </p:grpSpPr>
        <p:cxnSp>
          <p:nvCxnSpPr>
            <p:cNvPr id="673" name="Google Shape;673;p25"/>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74" name="Google Shape;674;p25"/>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75" name="Google Shape;675;p25"/>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5"/>
          <p:cNvGrpSpPr/>
          <p:nvPr/>
        </p:nvGrpSpPr>
        <p:grpSpPr>
          <a:xfrm>
            <a:off x="3329300" y="-3035953"/>
            <a:ext cx="6471825" cy="4623428"/>
            <a:chOff x="3329300" y="-3035953"/>
            <a:chExt cx="6471825" cy="4623428"/>
          </a:xfrm>
        </p:grpSpPr>
        <p:grpSp>
          <p:nvGrpSpPr>
            <p:cNvPr id="677" name="Google Shape;677;p25"/>
            <p:cNvGrpSpPr/>
            <p:nvPr/>
          </p:nvGrpSpPr>
          <p:grpSpPr>
            <a:xfrm rot="5400000">
              <a:off x="2802525" y="-1414050"/>
              <a:ext cx="3859204" cy="615399"/>
              <a:chOff x="-6675" y="307100"/>
              <a:chExt cx="9140700" cy="4634025"/>
            </a:xfrm>
          </p:grpSpPr>
          <p:cxnSp>
            <p:nvCxnSpPr>
              <p:cNvPr id="678" name="Google Shape;678;p25"/>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79" name="Google Shape;679;p25"/>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5"/>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25"/>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25"/>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2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2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88" name="Google Shape;688;p25"/>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Why we use sigmoid</a:t>
            </a:r>
            <a:r>
              <a:rPr lang="en" b="1">
                <a:latin typeface="Arial"/>
                <a:ea typeface="Arial"/>
                <a:cs typeface="Arial"/>
                <a:sym typeface="Arial"/>
              </a:rPr>
              <a:t> </a:t>
            </a:r>
            <a:endParaRPr/>
          </a:p>
        </p:txBody>
      </p:sp>
      <p:sp>
        <p:nvSpPr>
          <p:cNvPr id="778" name="Google Shape;778;p34"/>
          <p:cNvSpPr txBox="1"/>
          <p:nvPr/>
        </p:nvSpPr>
        <p:spPr>
          <a:xfrm>
            <a:off x="720000" y="1744200"/>
            <a:ext cx="70962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rPr>
              <a:t>The sigmoid activation function is used in the output layer of the autoencoder because it outputs values between 0 and 1, which matches the normalized pixel values of the MNIST images. This helps the model accurately rebuild the original images. Since the loss function used is mean squared error (MSE), which measures how close the predictions are to the actual values, having the output in the same range makes it easier for the model to learn and improve its performance in image reconstruction.</a:t>
            </a:r>
            <a:endParaRPr sz="1300">
              <a:solidFill>
                <a:schemeClr val="dk1"/>
              </a:solidFill>
            </a:endParaRPr>
          </a:p>
        </p:txBody>
      </p:sp>
      <p:sp>
        <p:nvSpPr>
          <p:cNvPr id="779" name="Google Shape;779;p34"/>
          <p:cNvSpPr/>
          <p:nvPr/>
        </p:nvSpPr>
        <p:spPr>
          <a:xfrm rot="-5400000">
            <a:off x="664200" y="1919625"/>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6">
          <a:extLst>
            <a:ext uri="{FF2B5EF4-FFF2-40B4-BE49-F238E27FC236}">
              <a16:creationId xmlns:a16="http://schemas.microsoft.com/office/drawing/2014/main" id="{05916923-D761-12FA-773F-D6AEA4628F9B}"/>
            </a:ext>
          </a:extLst>
        </p:cNvPr>
        <p:cNvGrpSpPr/>
        <p:nvPr/>
      </p:nvGrpSpPr>
      <p:grpSpPr>
        <a:xfrm>
          <a:off x="0" y="0"/>
          <a:ext cx="0" cy="0"/>
          <a:chOff x="0" y="0"/>
          <a:chExt cx="0" cy="0"/>
        </a:xfrm>
      </p:grpSpPr>
      <p:sp>
        <p:nvSpPr>
          <p:cNvPr id="777" name="Google Shape;777;p34">
            <a:extLst>
              <a:ext uri="{FF2B5EF4-FFF2-40B4-BE49-F238E27FC236}">
                <a16:creationId xmlns:a16="http://schemas.microsoft.com/office/drawing/2014/main" id="{29F26EA5-E3C6-FFCF-4057-405A6795FFB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 The final results </a:t>
            </a:r>
            <a:endParaRPr dirty="0"/>
          </a:p>
        </p:txBody>
      </p:sp>
      <p:sp>
        <p:nvSpPr>
          <p:cNvPr id="778" name="Google Shape;778;p34">
            <a:extLst>
              <a:ext uri="{FF2B5EF4-FFF2-40B4-BE49-F238E27FC236}">
                <a16:creationId xmlns:a16="http://schemas.microsoft.com/office/drawing/2014/main" id="{458E8FC7-C74C-42DB-D1D5-599EB479D8F5}"/>
              </a:ext>
            </a:extLst>
          </p:cNvPr>
          <p:cNvSpPr txBox="1"/>
          <p:nvPr/>
        </p:nvSpPr>
        <p:spPr>
          <a:xfrm>
            <a:off x="720000" y="1744200"/>
            <a:ext cx="7096200" cy="13849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solidFill>
                  <a:schemeClr val="dk1"/>
                </a:solidFill>
              </a:rPr>
              <a:t>Now let’s look at the output of our code where the training progress shows that the model is effectively learning, as both training and validation loss values are steadily decreasing. The first image shows the training loss consistently decreasing from around 0.825 to approximately 0.812, suggesting that the model is successfully improving its performance on the training data. This trend, along with the good performance in distinguishing normal from anomalous data highlighted by the average reconstruction loss metrics, points to a positive outcome. </a:t>
            </a:r>
            <a:endParaRPr sz="1300" dirty="0">
              <a:solidFill>
                <a:schemeClr val="dk1"/>
              </a:solidFill>
            </a:endParaRPr>
          </a:p>
        </p:txBody>
      </p:sp>
      <p:sp>
        <p:nvSpPr>
          <p:cNvPr id="779" name="Google Shape;779;p34">
            <a:extLst>
              <a:ext uri="{FF2B5EF4-FFF2-40B4-BE49-F238E27FC236}">
                <a16:creationId xmlns:a16="http://schemas.microsoft.com/office/drawing/2014/main" id="{FC3006F3-F8DC-FC7C-8907-00FAF3A2FBCE}"/>
              </a:ext>
            </a:extLst>
          </p:cNvPr>
          <p:cNvSpPr/>
          <p:nvPr/>
        </p:nvSpPr>
        <p:spPr>
          <a:xfrm rot="-5400000">
            <a:off x="664200" y="1919625"/>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13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6">
          <a:extLst>
            <a:ext uri="{FF2B5EF4-FFF2-40B4-BE49-F238E27FC236}">
              <a16:creationId xmlns:a16="http://schemas.microsoft.com/office/drawing/2014/main" id="{D4741300-1AC2-A4A4-A71C-6B9987879A85}"/>
            </a:ext>
          </a:extLst>
        </p:cNvPr>
        <p:cNvGrpSpPr/>
        <p:nvPr/>
      </p:nvGrpSpPr>
      <p:grpSpPr>
        <a:xfrm>
          <a:off x="0" y="0"/>
          <a:ext cx="0" cy="0"/>
          <a:chOff x="0" y="0"/>
          <a:chExt cx="0" cy="0"/>
        </a:xfrm>
      </p:grpSpPr>
      <p:sp>
        <p:nvSpPr>
          <p:cNvPr id="777" name="Google Shape;777;p34">
            <a:extLst>
              <a:ext uri="{FF2B5EF4-FFF2-40B4-BE49-F238E27FC236}">
                <a16:creationId xmlns:a16="http://schemas.microsoft.com/office/drawing/2014/main" id="{CA449529-CA34-3082-B119-505B0CC2E4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 The final results </a:t>
            </a:r>
            <a:endParaRPr dirty="0"/>
          </a:p>
        </p:txBody>
      </p:sp>
      <p:sp>
        <p:nvSpPr>
          <p:cNvPr id="779" name="Google Shape;779;p34">
            <a:extLst>
              <a:ext uri="{FF2B5EF4-FFF2-40B4-BE49-F238E27FC236}">
                <a16:creationId xmlns:a16="http://schemas.microsoft.com/office/drawing/2014/main" id="{B1CAE910-9CD4-CCC0-6655-4A10AFA7485D}"/>
              </a:ext>
            </a:extLst>
          </p:cNvPr>
          <p:cNvSpPr/>
          <p:nvPr/>
        </p:nvSpPr>
        <p:spPr>
          <a:xfrm rot="-5400000">
            <a:off x="664200" y="1919625"/>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F9ECB56D-1B26-6AB7-CA8B-103A2FA4FDD5}"/>
              </a:ext>
            </a:extLst>
          </p:cNvPr>
          <p:cNvPicPr>
            <a:picLocks noChangeAspect="1"/>
          </p:cNvPicPr>
          <p:nvPr/>
        </p:nvPicPr>
        <p:blipFill>
          <a:blip r:embed="rId3"/>
          <a:stretch>
            <a:fillRect/>
          </a:stretch>
        </p:blipFill>
        <p:spPr>
          <a:xfrm>
            <a:off x="1425844" y="1345204"/>
            <a:ext cx="6292312" cy="2733223"/>
          </a:xfrm>
          <a:prstGeom prst="rect">
            <a:avLst/>
          </a:prstGeom>
        </p:spPr>
      </p:pic>
    </p:spTree>
    <p:extLst>
      <p:ext uri="{BB962C8B-B14F-4D97-AF65-F5344CB8AC3E}">
        <p14:creationId xmlns:p14="http://schemas.microsoft.com/office/powerpoint/2010/main" val="314016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6">
          <a:extLst>
            <a:ext uri="{FF2B5EF4-FFF2-40B4-BE49-F238E27FC236}">
              <a16:creationId xmlns:a16="http://schemas.microsoft.com/office/drawing/2014/main" id="{B6ABCF18-7577-37DE-4A39-481792E09254}"/>
            </a:ext>
          </a:extLst>
        </p:cNvPr>
        <p:cNvGrpSpPr/>
        <p:nvPr/>
      </p:nvGrpSpPr>
      <p:grpSpPr>
        <a:xfrm>
          <a:off x="0" y="0"/>
          <a:ext cx="0" cy="0"/>
          <a:chOff x="0" y="0"/>
          <a:chExt cx="0" cy="0"/>
        </a:xfrm>
      </p:grpSpPr>
      <p:sp>
        <p:nvSpPr>
          <p:cNvPr id="777" name="Google Shape;777;p34">
            <a:extLst>
              <a:ext uri="{FF2B5EF4-FFF2-40B4-BE49-F238E27FC236}">
                <a16:creationId xmlns:a16="http://schemas.microsoft.com/office/drawing/2014/main" id="{72878259-EA3A-CA6D-0252-65111B6D7EB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 The final results </a:t>
            </a:r>
            <a:endParaRPr dirty="0"/>
          </a:p>
        </p:txBody>
      </p:sp>
      <p:sp>
        <p:nvSpPr>
          <p:cNvPr id="779" name="Google Shape;779;p34">
            <a:extLst>
              <a:ext uri="{FF2B5EF4-FFF2-40B4-BE49-F238E27FC236}">
                <a16:creationId xmlns:a16="http://schemas.microsoft.com/office/drawing/2014/main" id="{4EEBA174-7A7C-A715-9A1C-4807071C56E4}"/>
              </a:ext>
            </a:extLst>
          </p:cNvPr>
          <p:cNvSpPr/>
          <p:nvPr/>
        </p:nvSpPr>
        <p:spPr>
          <a:xfrm rot="-5400000">
            <a:off x="664200" y="1919625"/>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DF68B30-C001-EEBE-9890-8D01C26DD946}"/>
              </a:ext>
            </a:extLst>
          </p:cNvPr>
          <p:cNvPicPr>
            <a:picLocks noChangeAspect="1"/>
          </p:cNvPicPr>
          <p:nvPr/>
        </p:nvPicPr>
        <p:blipFill>
          <a:blip r:embed="rId3"/>
          <a:stretch>
            <a:fillRect/>
          </a:stretch>
        </p:blipFill>
        <p:spPr>
          <a:xfrm>
            <a:off x="1424543" y="1224245"/>
            <a:ext cx="6294913" cy="2695010"/>
          </a:xfrm>
          <a:prstGeom prst="rect">
            <a:avLst/>
          </a:prstGeom>
        </p:spPr>
      </p:pic>
    </p:spTree>
    <p:extLst>
      <p:ext uri="{BB962C8B-B14F-4D97-AF65-F5344CB8AC3E}">
        <p14:creationId xmlns:p14="http://schemas.microsoft.com/office/powerpoint/2010/main" val="2509295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6">
          <a:extLst>
            <a:ext uri="{FF2B5EF4-FFF2-40B4-BE49-F238E27FC236}">
              <a16:creationId xmlns:a16="http://schemas.microsoft.com/office/drawing/2014/main" id="{10551A89-EAC1-DE18-9337-47E9FE9A121B}"/>
            </a:ext>
          </a:extLst>
        </p:cNvPr>
        <p:cNvGrpSpPr/>
        <p:nvPr/>
      </p:nvGrpSpPr>
      <p:grpSpPr>
        <a:xfrm>
          <a:off x="0" y="0"/>
          <a:ext cx="0" cy="0"/>
          <a:chOff x="0" y="0"/>
          <a:chExt cx="0" cy="0"/>
        </a:xfrm>
      </p:grpSpPr>
      <p:sp>
        <p:nvSpPr>
          <p:cNvPr id="777" name="Google Shape;777;p34">
            <a:extLst>
              <a:ext uri="{FF2B5EF4-FFF2-40B4-BE49-F238E27FC236}">
                <a16:creationId xmlns:a16="http://schemas.microsoft.com/office/drawing/2014/main" id="{37036A11-0947-B6F9-795C-53691C70E74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 The final results </a:t>
            </a:r>
            <a:endParaRPr dirty="0"/>
          </a:p>
        </p:txBody>
      </p:sp>
      <p:sp>
        <p:nvSpPr>
          <p:cNvPr id="779" name="Google Shape;779;p34">
            <a:extLst>
              <a:ext uri="{FF2B5EF4-FFF2-40B4-BE49-F238E27FC236}">
                <a16:creationId xmlns:a16="http://schemas.microsoft.com/office/drawing/2014/main" id="{B5CD2ED8-B862-2063-8F81-AD0829BA0115}"/>
              </a:ext>
            </a:extLst>
          </p:cNvPr>
          <p:cNvSpPr/>
          <p:nvPr/>
        </p:nvSpPr>
        <p:spPr>
          <a:xfrm rot="-5400000">
            <a:off x="664200" y="1919625"/>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16059CE7-1221-FA0D-363F-0777646EEE88}"/>
              </a:ext>
            </a:extLst>
          </p:cNvPr>
          <p:cNvPicPr>
            <a:picLocks noChangeAspect="1"/>
          </p:cNvPicPr>
          <p:nvPr/>
        </p:nvPicPr>
        <p:blipFill>
          <a:blip r:embed="rId3"/>
          <a:stretch>
            <a:fillRect/>
          </a:stretch>
        </p:blipFill>
        <p:spPr>
          <a:xfrm>
            <a:off x="1053327" y="1140278"/>
            <a:ext cx="6641582" cy="2862944"/>
          </a:xfrm>
          <a:prstGeom prst="rect">
            <a:avLst/>
          </a:prstGeom>
        </p:spPr>
      </p:pic>
      <p:sp>
        <p:nvSpPr>
          <p:cNvPr id="5" name="Google Shape;778;p34">
            <a:extLst>
              <a:ext uri="{FF2B5EF4-FFF2-40B4-BE49-F238E27FC236}">
                <a16:creationId xmlns:a16="http://schemas.microsoft.com/office/drawing/2014/main" id="{1347BD65-4042-2077-5FC3-189FBA7C5456}"/>
              </a:ext>
            </a:extLst>
          </p:cNvPr>
          <p:cNvSpPr txBox="1"/>
          <p:nvPr/>
        </p:nvSpPr>
        <p:spPr>
          <a:xfrm>
            <a:off x="1124639" y="4113730"/>
            <a:ext cx="709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solidFill>
                  <a:schemeClr val="dk1"/>
                </a:solidFill>
              </a:rPr>
              <a:t>Here we can see the average of reconstruction of loss data , where we can decide if it normal data or not </a:t>
            </a:r>
            <a:endParaRPr sz="1300" dirty="0">
              <a:solidFill>
                <a:schemeClr val="dk1"/>
              </a:solidFill>
            </a:endParaRPr>
          </a:p>
        </p:txBody>
      </p:sp>
    </p:spTree>
    <p:extLst>
      <p:ext uri="{BB962C8B-B14F-4D97-AF65-F5344CB8AC3E}">
        <p14:creationId xmlns:p14="http://schemas.microsoft.com/office/powerpoint/2010/main" val="2685275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5"/>
          <p:cNvSpPr txBox="1">
            <a:spLocks noGrp="1"/>
          </p:cNvSpPr>
          <p:nvPr>
            <p:ph type="title"/>
          </p:nvPr>
        </p:nvSpPr>
        <p:spPr>
          <a:xfrm>
            <a:off x="872400" y="216425"/>
            <a:ext cx="3859200" cy="218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t>Thanks </a:t>
            </a:r>
            <a:endParaRPr sz="5000"/>
          </a:p>
          <a:p>
            <a:pPr marL="0" lvl="0" indent="0" algn="l" rtl="0">
              <a:spcBef>
                <a:spcPts val="0"/>
              </a:spcBef>
              <a:spcAft>
                <a:spcPts val="0"/>
              </a:spcAft>
              <a:buNone/>
            </a:pPr>
            <a:r>
              <a:rPr lang="en" sz="5000"/>
              <a:t>For </a:t>
            </a:r>
            <a:endParaRPr sz="5000"/>
          </a:p>
          <a:p>
            <a:pPr marL="0" lvl="0" indent="0" algn="l" rtl="0">
              <a:spcBef>
                <a:spcPts val="0"/>
              </a:spcBef>
              <a:spcAft>
                <a:spcPts val="0"/>
              </a:spcAft>
              <a:buNone/>
            </a:pPr>
            <a:r>
              <a:rPr lang="en" sz="5000"/>
              <a:t>Listening!</a:t>
            </a:r>
            <a:endParaRPr sz="5000"/>
          </a:p>
        </p:txBody>
      </p:sp>
      <p:sp>
        <p:nvSpPr>
          <p:cNvPr id="785" name="Google Shape;785;p35"/>
          <p:cNvSpPr txBox="1">
            <a:spLocks noGrp="1"/>
          </p:cNvSpPr>
          <p:nvPr>
            <p:ph type="subTitle" idx="1"/>
          </p:nvPr>
        </p:nvSpPr>
        <p:spPr>
          <a:xfrm>
            <a:off x="937725" y="2564050"/>
            <a:ext cx="2577000" cy="418500"/>
          </a:xfrm>
          <a:prstGeom prst="rect">
            <a:avLst/>
          </a:prstGeom>
        </p:spPr>
        <p:txBody>
          <a:bodyPr spcFirstLastPara="1" wrap="square" lIns="91425" tIns="91425" rIns="91425" bIns="91425" anchor="t" anchorCtr="0">
            <a:noAutofit/>
          </a:bodyPr>
          <a:lstStyle/>
          <a:p>
            <a:pPr marL="241300" lvl="0" indent="0" algn="l" rtl="0">
              <a:spcBef>
                <a:spcPts val="300"/>
              </a:spcBef>
              <a:spcAft>
                <a:spcPts val="0"/>
              </a:spcAft>
              <a:buNone/>
            </a:pPr>
            <a:r>
              <a:rPr lang="en"/>
              <a:t>Feel free to ask any question!</a:t>
            </a:r>
            <a:endParaRPr>
              <a:latin typeface="Hanken Grotesk"/>
              <a:ea typeface="Hanken Grotesk"/>
              <a:cs typeface="Hanken Grotesk"/>
              <a:sym typeface="Hanken Grotesk"/>
            </a:endParaRPr>
          </a:p>
        </p:txBody>
      </p:sp>
      <p:sp>
        <p:nvSpPr>
          <p:cNvPr id="786" name="Google Shape;786;p35"/>
          <p:cNvSpPr/>
          <p:nvPr/>
        </p:nvSpPr>
        <p:spPr>
          <a:xfrm rot="5400000">
            <a:off x="5960295" y="4190447"/>
            <a:ext cx="2997102" cy="353913"/>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nvGrpSpPr>
          <p:cNvPr id="787" name="Google Shape;787;p35"/>
          <p:cNvGrpSpPr/>
          <p:nvPr/>
        </p:nvGrpSpPr>
        <p:grpSpPr>
          <a:xfrm rot="10800000">
            <a:off x="7281900" y="4129800"/>
            <a:ext cx="3859204" cy="615399"/>
            <a:chOff x="-6675" y="307100"/>
            <a:chExt cx="9140700" cy="4634025"/>
          </a:xfrm>
        </p:grpSpPr>
        <p:cxnSp>
          <p:nvCxnSpPr>
            <p:cNvPr id="788" name="Google Shape;788;p35"/>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89" name="Google Shape;789;p35"/>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90" name="Google Shape;790;p35"/>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91" name="Google Shape;791;p35"/>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92" name="Google Shape;792;p35"/>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93" name="Google Shape;793;p3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94" name="Google Shape;794;p3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95" name="Google Shape;795;p3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96" name="Google Shape;796;p3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97" name="Google Shape;797;p3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798" name="Google Shape;798;p35"/>
          <p:cNvGrpSpPr/>
          <p:nvPr/>
        </p:nvGrpSpPr>
        <p:grpSpPr>
          <a:xfrm>
            <a:off x="6075858" y="1340741"/>
            <a:ext cx="3360485" cy="1171564"/>
            <a:chOff x="5923458" y="2066691"/>
            <a:chExt cx="3360485" cy="1171564"/>
          </a:xfrm>
        </p:grpSpPr>
        <p:grpSp>
          <p:nvGrpSpPr>
            <p:cNvPr id="799" name="Google Shape;799;p35"/>
            <p:cNvGrpSpPr/>
            <p:nvPr/>
          </p:nvGrpSpPr>
          <p:grpSpPr>
            <a:xfrm rot="-5400000">
              <a:off x="7132284" y="1086595"/>
              <a:ext cx="942834" cy="3360485"/>
              <a:chOff x="6777434" y="2296620"/>
              <a:chExt cx="942834" cy="3360485"/>
            </a:xfrm>
          </p:grpSpPr>
          <p:grpSp>
            <p:nvGrpSpPr>
              <p:cNvPr id="800" name="Google Shape;800;p35"/>
              <p:cNvGrpSpPr/>
              <p:nvPr/>
            </p:nvGrpSpPr>
            <p:grpSpPr>
              <a:xfrm rot="10800000">
                <a:off x="6777434" y="2296620"/>
                <a:ext cx="681217" cy="3360485"/>
                <a:chOff x="1337800" y="-2525590"/>
                <a:chExt cx="1498167" cy="7390555"/>
              </a:xfrm>
            </p:grpSpPr>
            <p:cxnSp>
              <p:nvCxnSpPr>
                <p:cNvPr id="801" name="Google Shape;801;p35"/>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802" name="Google Shape;802;p35"/>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803" name="Google Shape;803;p35"/>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4" name="Google Shape;804;p35"/>
              <p:cNvSpPr/>
              <p:nvPr/>
            </p:nvSpPr>
            <p:spPr>
              <a:xfrm>
                <a:off x="7680212" y="3999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5"/>
            <p:cNvGrpSpPr/>
            <p:nvPr/>
          </p:nvGrpSpPr>
          <p:grpSpPr>
            <a:xfrm rot="5400000">
              <a:off x="7005414" y="2134696"/>
              <a:ext cx="493321" cy="357312"/>
              <a:chOff x="1722354" y="229144"/>
              <a:chExt cx="1748744" cy="1266614"/>
            </a:xfrm>
          </p:grpSpPr>
          <p:sp>
            <p:nvSpPr>
              <p:cNvPr id="808" name="Google Shape;808;p35"/>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26"/>
          <p:cNvSpPr txBox="1">
            <a:spLocks noGrp="1"/>
          </p:cNvSpPr>
          <p:nvPr>
            <p:ph type="subTitle" idx="4"/>
          </p:nvPr>
        </p:nvSpPr>
        <p:spPr>
          <a:xfrm>
            <a:off x="3671475" y="1901800"/>
            <a:ext cx="2391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Applications of anomaly detection</a:t>
            </a:r>
            <a:endParaRPr/>
          </a:p>
        </p:txBody>
      </p:sp>
      <p:sp>
        <p:nvSpPr>
          <p:cNvPr id="694" name="Google Shape;69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a:t>
            </a:r>
            <a:endParaRPr/>
          </a:p>
        </p:txBody>
      </p:sp>
      <p:sp>
        <p:nvSpPr>
          <p:cNvPr id="695" name="Google Shape;695;p26"/>
          <p:cNvSpPr txBox="1">
            <a:spLocks noGrp="1"/>
          </p:cNvSpPr>
          <p:nvPr>
            <p:ph type="subTitle" idx="2"/>
          </p:nvPr>
        </p:nvSpPr>
        <p:spPr>
          <a:xfrm>
            <a:off x="1082475" y="2375625"/>
            <a:ext cx="2125500" cy="927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The process of finding patterns in data that do not conform to a model of normal behavior. </a:t>
            </a:r>
            <a:endParaRPr/>
          </a:p>
        </p:txBody>
      </p:sp>
      <p:sp>
        <p:nvSpPr>
          <p:cNvPr id="696" name="Google Shape;696;p26"/>
          <p:cNvSpPr txBox="1">
            <a:spLocks noGrp="1"/>
          </p:cNvSpPr>
          <p:nvPr>
            <p:ph type="subTitle" idx="3"/>
          </p:nvPr>
        </p:nvSpPr>
        <p:spPr>
          <a:xfrm>
            <a:off x="1099625" y="1877650"/>
            <a:ext cx="22191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of anomaly detection</a:t>
            </a:r>
            <a:endParaRPr/>
          </a:p>
        </p:txBody>
      </p:sp>
      <p:sp>
        <p:nvSpPr>
          <p:cNvPr id="697" name="Google Shape;697;p26"/>
          <p:cNvSpPr/>
          <p:nvPr/>
        </p:nvSpPr>
        <p:spPr>
          <a:xfrm rot="-5400000">
            <a:off x="991000" y="198470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rot="-5400000">
            <a:off x="3505600" y="198470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txBox="1">
            <a:spLocks noGrp="1"/>
          </p:cNvSpPr>
          <p:nvPr>
            <p:ph type="subTitle" idx="4"/>
          </p:nvPr>
        </p:nvSpPr>
        <p:spPr>
          <a:xfrm>
            <a:off x="6262275" y="1901800"/>
            <a:ext cx="212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Methods for anomaly detection</a:t>
            </a:r>
            <a:endParaRPr/>
          </a:p>
        </p:txBody>
      </p:sp>
      <p:sp>
        <p:nvSpPr>
          <p:cNvPr id="700" name="Google Shape;700;p26"/>
          <p:cNvSpPr/>
          <p:nvPr/>
        </p:nvSpPr>
        <p:spPr>
          <a:xfrm rot="-5400000">
            <a:off x="6096400" y="198470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txBox="1">
            <a:spLocks noGrp="1"/>
          </p:cNvSpPr>
          <p:nvPr>
            <p:ph type="subTitle" idx="2"/>
          </p:nvPr>
        </p:nvSpPr>
        <p:spPr>
          <a:xfrm>
            <a:off x="6111675" y="2407650"/>
            <a:ext cx="2571300" cy="9270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rgbClr val="00CADA"/>
              </a:buClr>
              <a:buSzPts val="1200"/>
              <a:buChar char="●"/>
            </a:pPr>
            <a:r>
              <a:rPr lang="en"/>
              <a:t>Statistical approaches</a:t>
            </a:r>
            <a:endParaRPr/>
          </a:p>
          <a:p>
            <a:pPr marL="457200" lvl="0" indent="-304800" algn="just" rtl="0">
              <a:spcBef>
                <a:spcPts val="0"/>
              </a:spcBef>
              <a:spcAft>
                <a:spcPts val="0"/>
              </a:spcAft>
              <a:buClr>
                <a:srgbClr val="00CADA"/>
              </a:buClr>
              <a:buSzPts val="1200"/>
              <a:buChar char="●"/>
            </a:pPr>
            <a:r>
              <a:rPr lang="en"/>
              <a:t>Clustering algorithms</a:t>
            </a:r>
            <a:endParaRPr/>
          </a:p>
          <a:p>
            <a:pPr marL="457200" lvl="0" indent="-304800" algn="just" rtl="0">
              <a:spcBef>
                <a:spcPts val="0"/>
              </a:spcBef>
              <a:spcAft>
                <a:spcPts val="0"/>
              </a:spcAft>
              <a:buClr>
                <a:srgbClr val="00CADA"/>
              </a:buClr>
              <a:buSzPts val="1200"/>
              <a:buChar char="●"/>
            </a:pPr>
            <a:r>
              <a:rPr lang="en"/>
              <a:t>Deep learning models </a:t>
            </a:r>
            <a:endParaRPr/>
          </a:p>
          <a:p>
            <a:pPr marL="914400" lvl="1" indent="-304800" algn="just" rtl="0">
              <a:spcBef>
                <a:spcPts val="0"/>
              </a:spcBef>
              <a:spcAft>
                <a:spcPts val="0"/>
              </a:spcAft>
              <a:buClr>
                <a:srgbClr val="FFF2CC"/>
              </a:buClr>
              <a:buSzPts val="1200"/>
              <a:buChar char="○"/>
            </a:pPr>
            <a:r>
              <a:rPr lang="en"/>
              <a:t>Autoencoders</a:t>
            </a:r>
            <a:endParaRPr/>
          </a:p>
        </p:txBody>
      </p:sp>
      <p:sp>
        <p:nvSpPr>
          <p:cNvPr id="702" name="Google Shape;702;p26"/>
          <p:cNvSpPr txBox="1">
            <a:spLocks noGrp="1"/>
          </p:cNvSpPr>
          <p:nvPr>
            <p:ph type="subTitle" idx="2"/>
          </p:nvPr>
        </p:nvSpPr>
        <p:spPr>
          <a:xfrm>
            <a:off x="3597075" y="2375625"/>
            <a:ext cx="2125500" cy="927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Anomaly detection can be applied to a wide range of domains.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27"/>
          <p:cNvSpPr txBox="1">
            <a:spLocks noGrp="1"/>
          </p:cNvSpPr>
          <p:nvPr>
            <p:ph type="title"/>
          </p:nvPr>
        </p:nvSpPr>
        <p:spPr>
          <a:xfrm>
            <a:off x="720000" y="445025"/>
            <a:ext cx="8109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 learning models: AutoEncoders</a:t>
            </a:r>
            <a:endParaRPr/>
          </a:p>
        </p:txBody>
      </p:sp>
      <p:sp>
        <p:nvSpPr>
          <p:cNvPr id="708" name="Google Shape;708;p27"/>
          <p:cNvSpPr txBox="1">
            <a:spLocks noGrp="1"/>
          </p:cNvSpPr>
          <p:nvPr>
            <p:ph type="subTitle" idx="4"/>
          </p:nvPr>
        </p:nvSpPr>
        <p:spPr>
          <a:xfrm>
            <a:off x="1328225" y="1237625"/>
            <a:ext cx="38859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of AutoEncoder</a:t>
            </a:r>
            <a:endParaRPr/>
          </a:p>
        </p:txBody>
      </p:sp>
      <p:sp>
        <p:nvSpPr>
          <p:cNvPr id="709" name="Google Shape;709;p27"/>
          <p:cNvSpPr/>
          <p:nvPr/>
        </p:nvSpPr>
        <p:spPr>
          <a:xfrm rot="-5400000">
            <a:off x="1219600" y="160370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txBox="1">
            <a:spLocks noGrp="1"/>
          </p:cNvSpPr>
          <p:nvPr>
            <p:ph type="subTitle" idx="4"/>
          </p:nvPr>
        </p:nvSpPr>
        <p:spPr>
          <a:xfrm>
            <a:off x="1328225" y="2795475"/>
            <a:ext cx="3885900" cy="43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Uses of AutoEncoder</a:t>
            </a:r>
            <a:endParaRPr/>
          </a:p>
        </p:txBody>
      </p:sp>
      <p:sp>
        <p:nvSpPr>
          <p:cNvPr id="711" name="Google Shape;711;p27"/>
          <p:cNvSpPr/>
          <p:nvPr/>
        </p:nvSpPr>
        <p:spPr>
          <a:xfrm rot="-5400000">
            <a:off x="1219600" y="296735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txBox="1">
            <a:spLocks noGrp="1"/>
          </p:cNvSpPr>
          <p:nvPr>
            <p:ph type="subTitle" idx="4294967295"/>
          </p:nvPr>
        </p:nvSpPr>
        <p:spPr>
          <a:xfrm>
            <a:off x="1434550" y="3111025"/>
            <a:ext cx="2571300" cy="7293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rgbClr val="00CADA"/>
              </a:buClr>
              <a:buSzPts val="1200"/>
              <a:buChar char="●"/>
            </a:pPr>
            <a:r>
              <a:rPr lang="en"/>
              <a:t>Unsupervised Learning</a:t>
            </a:r>
            <a:endParaRPr/>
          </a:p>
          <a:p>
            <a:pPr marL="457200" lvl="0" indent="-304800" algn="just" rtl="0">
              <a:spcBef>
                <a:spcPts val="0"/>
              </a:spcBef>
              <a:spcAft>
                <a:spcPts val="0"/>
              </a:spcAft>
              <a:buClr>
                <a:srgbClr val="00CADA"/>
              </a:buClr>
              <a:buSzPts val="1200"/>
              <a:buChar char="●"/>
            </a:pPr>
            <a:r>
              <a:rPr lang="en"/>
              <a:t>Dimensionality Reduction</a:t>
            </a:r>
            <a:endParaRPr/>
          </a:p>
          <a:p>
            <a:pPr marL="457200" lvl="0" indent="-304800" algn="just" rtl="0">
              <a:spcBef>
                <a:spcPts val="0"/>
              </a:spcBef>
              <a:spcAft>
                <a:spcPts val="0"/>
              </a:spcAft>
              <a:buClr>
                <a:srgbClr val="00CADA"/>
              </a:buClr>
              <a:buSzPts val="1200"/>
              <a:buChar char="●"/>
            </a:pPr>
            <a:r>
              <a:rPr lang="en"/>
              <a:t>Anomaly Detection</a:t>
            </a:r>
            <a:endParaRPr/>
          </a:p>
        </p:txBody>
      </p:sp>
      <p:sp>
        <p:nvSpPr>
          <p:cNvPr id="713" name="Google Shape;713;p27"/>
          <p:cNvSpPr txBox="1">
            <a:spLocks noGrp="1"/>
          </p:cNvSpPr>
          <p:nvPr>
            <p:ph type="subTitle" idx="4"/>
          </p:nvPr>
        </p:nvSpPr>
        <p:spPr>
          <a:xfrm>
            <a:off x="4626575" y="2795475"/>
            <a:ext cx="3885900" cy="43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Components of Autoencoders</a:t>
            </a:r>
            <a:endParaRPr/>
          </a:p>
        </p:txBody>
      </p:sp>
      <p:sp>
        <p:nvSpPr>
          <p:cNvPr id="714" name="Google Shape;714;p27"/>
          <p:cNvSpPr/>
          <p:nvPr/>
        </p:nvSpPr>
        <p:spPr>
          <a:xfrm rot="-5400000">
            <a:off x="4517950" y="296735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txBox="1">
            <a:spLocks noGrp="1"/>
          </p:cNvSpPr>
          <p:nvPr>
            <p:ph type="subTitle" idx="4294967295"/>
          </p:nvPr>
        </p:nvSpPr>
        <p:spPr>
          <a:xfrm>
            <a:off x="4732900" y="3111025"/>
            <a:ext cx="2571300" cy="9270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AutoNum type="arabicPeriod"/>
            </a:pPr>
            <a:r>
              <a:rPr lang="en"/>
              <a:t>Encoder</a:t>
            </a:r>
            <a:endParaRPr/>
          </a:p>
          <a:p>
            <a:pPr marL="457200" lvl="0" indent="-304800" algn="just" rtl="0">
              <a:spcBef>
                <a:spcPts val="0"/>
              </a:spcBef>
              <a:spcAft>
                <a:spcPts val="0"/>
              </a:spcAft>
              <a:buSzPts val="1200"/>
              <a:buAutoNum type="arabicPeriod"/>
            </a:pPr>
            <a:r>
              <a:rPr lang="en"/>
              <a:t>Hidden Layer (Code)</a:t>
            </a:r>
            <a:endParaRPr/>
          </a:p>
          <a:p>
            <a:pPr marL="457200" lvl="0" indent="-304800" algn="just" rtl="0">
              <a:spcBef>
                <a:spcPts val="0"/>
              </a:spcBef>
              <a:spcAft>
                <a:spcPts val="0"/>
              </a:spcAft>
              <a:buSzPts val="1200"/>
              <a:buAutoNum type="arabicPeriod"/>
            </a:pPr>
            <a:r>
              <a:rPr lang="en"/>
              <a:t>Decoder</a:t>
            </a:r>
            <a:endParaRPr/>
          </a:p>
        </p:txBody>
      </p:sp>
      <p:sp>
        <p:nvSpPr>
          <p:cNvPr id="716" name="Google Shape;716;p27"/>
          <p:cNvSpPr txBox="1">
            <a:spLocks noGrp="1"/>
          </p:cNvSpPr>
          <p:nvPr>
            <p:ph type="subTitle" idx="4294967295"/>
          </p:nvPr>
        </p:nvSpPr>
        <p:spPr>
          <a:xfrm>
            <a:off x="694150" y="1712325"/>
            <a:ext cx="6237900" cy="8493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r>
              <a:rPr lang="en"/>
              <a:t>Autoencoders are a type of neural network architecture.</a:t>
            </a:r>
            <a:endParaRPr/>
          </a:p>
          <a:p>
            <a:pPr marL="457200" lvl="0" indent="0" algn="just" rtl="0">
              <a:spcBef>
                <a:spcPts val="0"/>
              </a:spcBef>
              <a:spcAft>
                <a:spcPts val="0"/>
              </a:spcAft>
              <a:buNone/>
            </a:pPr>
            <a:r>
              <a:rPr lang="en"/>
              <a:t>The goal of an autoencoder is to learn a compressed representation of the input data by encoding the input into a lower-dimensional representation, and then decoding the representation back into the original input.</a:t>
            </a:r>
            <a:endParaRPr/>
          </a:p>
          <a:p>
            <a:pPr marL="457200" lvl="0" indent="0" algn="just"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AutoEncoders for Anomaly Detection</a:t>
            </a:r>
            <a:endParaRPr/>
          </a:p>
        </p:txBody>
      </p:sp>
      <p:sp>
        <p:nvSpPr>
          <p:cNvPr id="722" name="Google Shape;722;p28"/>
          <p:cNvSpPr txBox="1">
            <a:spLocks noGrp="1"/>
          </p:cNvSpPr>
          <p:nvPr>
            <p:ph type="subTitle" idx="4"/>
          </p:nvPr>
        </p:nvSpPr>
        <p:spPr>
          <a:xfrm>
            <a:off x="815125" y="1055075"/>
            <a:ext cx="7075800" cy="27030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en"/>
              <a:t>The goal of the autoencoder is to recreate the input data as accurately as possible, but with a smaller, more compact representation, minimizing the difference between the input and the reconstructed output. </a:t>
            </a:r>
            <a:endParaRPr/>
          </a:p>
          <a:p>
            <a:pPr marL="0" lvl="0" indent="0" algn="just" rtl="0">
              <a:spcBef>
                <a:spcPts val="0"/>
              </a:spcBef>
              <a:spcAft>
                <a:spcPts val="0"/>
              </a:spcAft>
              <a:buNone/>
            </a:pPr>
            <a:endParaRPr/>
          </a:p>
          <a:p>
            <a:pPr marL="457200" lvl="0" indent="-304800" algn="just" rtl="0">
              <a:spcBef>
                <a:spcPts val="0"/>
              </a:spcBef>
              <a:spcAft>
                <a:spcPts val="0"/>
              </a:spcAft>
              <a:buSzPts val="1200"/>
              <a:buChar char="-"/>
            </a:pPr>
            <a:r>
              <a:rPr lang="en"/>
              <a:t>This difference, known as reconstruction error, is a key factor in anomaly detection. During training, the autoencoder learns patterns from "normal" data. </a:t>
            </a:r>
            <a:endParaRPr/>
          </a:p>
          <a:p>
            <a:pPr marL="914400" lvl="0" indent="0" algn="just" rtl="0">
              <a:spcBef>
                <a:spcPts val="0"/>
              </a:spcBef>
              <a:spcAft>
                <a:spcPts val="0"/>
              </a:spcAft>
              <a:buNone/>
            </a:pPr>
            <a:r>
              <a:rPr lang="en"/>
              <a:t>- When tested on new data, the autoencoder performs well on data similar to the training set, producing low reconstruction errors. </a:t>
            </a:r>
            <a:endParaRPr/>
          </a:p>
          <a:p>
            <a:pPr marL="914400" lvl="0" indent="0" algn="just" rtl="0">
              <a:spcBef>
                <a:spcPts val="0"/>
              </a:spcBef>
              <a:spcAft>
                <a:spcPts val="0"/>
              </a:spcAft>
              <a:buNone/>
            </a:pPr>
            <a:r>
              <a:rPr lang="en"/>
              <a:t>- For anomalous data the autoencoder struggles to reconstruct them accurately, resulting in a higher reconstruction error. </a:t>
            </a:r>
            <a:endParaRPr/>
          </a:p>
          <a:p>
            <a:pPr marL="914400" lvl="0" indent="0" algn="just" rtl="0">
              <a:spcBef>
                <a:spcPts val="0"/>
              </a:spcBef>
              <a:spcAft>
                <a:spcPts val="0"/>
              </a:spcAft>
              <a:buNone/>
            </a:pPr>
            <a:endParaRPr/>
          </a:p>
          <a:p>
            <a:pPr marL="457200" lvl="0" indent="-304800" algn="just" rtl="0">
              <a:spcBef>
                <a:spcPts val="0"/>
              </a:spcBef>
              <a:spcAft>
                <a:spcPts val="0"/>
              </a:spcAft>
              <a:buSzPts val="1200"/>
              <a:buChar char="-"/>
            </a:pPr>
            <a:r>
              <a:rPr lang="en"/>
              <a:t>By setting a threshold for reconstruction error based on the normal data, we can detect anomalies: if the error exceeds the threshold, the input is flagged as an anomaly.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dataset: MNIST Dataset</a:t>
            </a:r>
            <a:endParaRPr/>
          </a:p>
        </p:txBody>
      </p:sp>
      <p:sp>
        <p:nvSpPr>
          <p:cNvPr id="728" name="Google Shape;728;p29"/>
          <p:cNvSpPr txBox="1">
            <a:spLocks noGrp="1"/>
          </p:cNvSpPr>
          <p:nvPr>
            <p:ph type="subTitle" idx="4"/>
          </p:nvPr>
        </p:nvSpPr>
        <p:spPr>
          <a:xfrm>
            <a:off x="870075" y="1275525"/>
            <a:ext cx="7497900" cy="446400"/>
          </a:xfrm>
          <a:prstGeom prst="rect">
            <a:avLst/>
          </a:prstGeom>
          <a:noFill/>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chemeClr val="lt1"/>
                </a:solidFill>
                <a:latin typeface="Raleway Black"/>
                <a:ea typeface="Raleway Black"/>
                <a:cs typeface="Raleway Black"/>
                <a:sym typeface="Raleway Black"/>
              </a:rPr>
              <a:t>Content: </a:t>
            </a:r>
            <a:r>
              <a:rPr lang="en"/>
              <a:t>a collection of 70,000 images of handwritten digits (0-9), with each image being 28x28 pixels.</a:t>
            </a:r>
            <a:endParaRPr sz="400" b="1">
              <a:solidFill>
                <a:schemeClr val="lt1"/>
              </a:solidFill>
            </a:endParaRPr>
          </a:p>
        </p:txBody>
      </p:sp>
      <p:sp>
        <p:nvSpPr>
          <p:cNvPr id="729" name="Google Shape;729;p29"/>
          <p:cNvSpPr txBox="1"/>
          <p:nvPr/>
        </p:nvSpPr>
        <p:spPr>
          <a:xfrm>
            <a:off x="424650" y="1721925"/>
            <a:ext cx="8294700" cy="461700"/>
          </a:xfrm>
          <a:prstGeom prst="rect">
            <a:avLst/>
          </a:prstGeom>
          <a:noFill/>
          <a:ln>
            <a:noFill/>
          </a:ln>
        </p:spPr>
        <p:txBody>
          <a:bodyPr spcFirstLastPara="1" wrap="square" lIns="91425" tIns="91425" rIns="91425" bIns="91425" anchor="t" anchorCtr="0">
            <a:spAutoFit/>
          </a:bodyPr>
          <a:lstStyle/>
          <a:p>
            <a:pPr marL="457200" lvl="0" indent="0" algn="l" rtl="0">
              <a:lnSpc>
                <a:spcPct val="158000"/>
              </a:lnSpc>
              <a:spcBef>
                <a:spcPts val="0"/>
              </a:spcBef>
              <a:spcAft>
                <a:spcPts val="1800"/>
              </a:spcAft>
              <a:buNone/>
            </a:pPr>
            <a:r>
              <a:rPr lang="en" sz="1800">
                <a:solidFill>
                  <a:schemeClr val="lt1"/>
                </a:solidFill>
                <a:latin typeface="Raleway Black"/>
                <a:ea typeface="Raleway Black"/>
                <a:cs typeface="Raleway Black"/>
                <a:sym typeface="Raleway Black"/>
              </a:rPr>
              <a:t>The dataset is divided into two main subsets:</a:t>
            </a:r>
            <a:endParaRPr sz="1800">
              <a:solidFill>
                <a:schemeClr val="lt1"/>
              </a:solidFill>
              <a:latin typeface="Raleway Black"/>
              <a:ea typeface="Raleway Black"/>
              <a:cs typeface="Raleway Black"/>
              <a:sym typeface="Raleway Black"/>
            </a:endParaRPr>
          </a:p>
        </p:txBody>
      </p:sp>
      <p:sp>
        <p:nvSpPr>
          <p:cNvPr id="730" name="Google Shape;730;p29"/>
          <p:cNvSpPr txBox="1"/>
          <p:nvPr/>
        </p:nvSpPr>
        <p:spPr>
          <a:xfrm>
            <a:off x="852675" y="2122925"/>
            <a:ext cx="2078100" cy="461700"/>
          </a:xfrm>
          <a:prstGeom prst="rect">
            <a:avLst/>
          </a:prstGeom>
          <a:noFill/>
          <a:ln>
            <a:noFill/>
          </a:ln>
        </p:spPr>
        <p:txBody>
          <a:bodyPr spcFirstLastPara="1" wrap="square" lIns="91425" tIns="91425" rIns="91425" bIns="91425" anchor="t" anchorCtr="0">
            <a:spAutoFit/>
          </a:bodyPr>
          <a:lstStyle/>
          <a:p>
            <a:pPr marL="0" lvl="0" indent="0" algn="l" rtl="0">
              <a:lnSpc>
                <a:spcPct val="158000"/>
              </a:lnSpc>
              <a:spcBef>
                <a:spcPts val="0"/>
              </a:spcBef>
              <a:spcAft>
                <a:spcPts val="3600"/>
              </a:spcAft>
              <a:buNone/>
            </a:pPr>
            <a:r>
              <a:rPr lang="en" sz="1800">
                <a:solidFill>
                  <a:schemeClr val="lt1"/>
                </a:solidFill>
                <a:latin typeface="Raleway Black"/>
                <a:ea typeface="Raleway Black"/>
                <a:cs typeface="Raleway Black"/>
                <a:sym typeface="Raleway Black"/>
              </a:rPr>
              <a:t> Training Set</a:t>
            </a:r>
            <a:endParaRPr/>
          </a:p>
        </p:txBody>
      </p:sp>
      <p:sp>
        <p:nvSpPr>
          <p:cNvPr id="731" name="Google Shape;731;p29"/>
          <p:cNvSpPr txBox="1"/>
          <p:nvPr/>
        </p:nvSpPr>
        <p:spPr>
          <a:xfrm>
            <a:off x="4352450" y="2122925"/>
            <a:ext cx="1653600" cy="461700"/>
          </a:xfrm>
          <a:prstGeom prst="rect">
            <a:avLst/>
          </a:prstGeom>
          <a:noFill/>
          <a:ln>
            <a:noFill/>
          </a:ln>
        </p:spPr>
        <p:txBody>
          <a:bodyPr spcFirstLastPara="1" wrap="square" lIns="91425" tIns="91425" rIns="91425" bIns="91425" anchor="t" anchorCtr="0">
            <a:spAutoFit/>
          </a:bodyPr>
          <a:lstStyle/>
          <a:p>
            <a:pPr marL="0" lvl="0" indent="0" algn="l" rtl="0">
              <a:lnSpc>
                <a:spcPct val="158000"/>
              </a:lnSpc>
              <a:spcBef>
                <a:spcPts val="0"/>
              </a:spcBef>
              <a:spcAft>
                <a:spcPts val="3600"/>
              </a:spcAft>
              <a:buNone/>
            </a:pPr>
            <a:r>
              <a:rPr lang="en" sz="1800">
                <a:solidFill>
                  <a:schemeClr val="lt1"/>
                </a:solidFill>
                <a:latin typeface="Raleway Black"/>
                <a:ea typeface="Raleway Black"/>
                <a:cs typeface="Raleway Black"/>
                <a:sym typeface="Raleway Black"/>
              </a:rPr>
              <a:t>Test Set </a:t>
            </a:r>
            <a:endParaRPr/>
          </a:p>
        </p:txBody>
      </p:sp>
      <p:sp>
        <p:nvSpPr>
          <p:cNvPr id="732" name="Google Shape;732;p29"/>
          <p:cNvSpPr txBox="1"/>
          <p:nvPr/>
        </p:nvSpPr>
        <p:spPr>
          <a:xfrm>
            <a:off x="4352450" y="2422050"/>
            <a:ext cx="3657300" cy="953100"/>
          </a:xfrm>
          <a:prstGeom prst="rect">
            <a:avLst/>
          </a:prstGeom>
          <a:noFill/>
          <a:ln>
            <a:noFill/>
          </a:ln>
        </p:spPr>
        <p:txBody>
          <a:bodyPr spcFirstLastPara="1" wrap="square" lIns="91425" tIns="91425" rIns="91425" bIns="91425" anchor="t" anchorCtr="0">
            <a:spAutoFit/>
          </a:bodyPr>
          <a:lstStyle/>
          <a:p>
            <a:pPr marL="0" lvl="0" indent="0" algn="just" rtl="0">
              <a:lnSpc>
                <a:spcPct val="158000"/>
              </a:lnSpc>
              <a:spcBef>
                <a:spcPts val="0"/>
              </a:spcBef>
              <a:spcAft>
                <a:spcPts val="3600"/>
              </a:spcAft>
              <a:buNone/>
            </a:pPr>
            <a:r>
              <a:rPr lang="en" sz="1200">
                <a:solidFill>
                  <a:schemeClr val="dk1"/>
                </a:solidFill>
                <a:latin typeface="Hanken Grotesk"/>
                <a:ea typeface="Hanken Grotesk"/>
                <a:cs typeface="Hanken Grotesk"/>
                <a:sym typeface="Hanken Grotesk"/>
              </a:rPr>
              <a:t>Contains 10,000 images with their corresponding labels, used for evaluating the performance of trained models.</a:t>
            </a:r>
            <a:endParaRPr/>
          </a:p>
        </p:txBody>
      </p:sp>
      <p:sp>
        <p:nvSpPr>
          <p:cNvPr id="733" name="Google Shape;733;p29"/>
          <p:cNvSpPr txBox="1"/>
          <p:nvPr/>
        </p:nvSpPr>
        <p:spPr>
          <a:xfrm>
            <a:off x="928875" y="2422050"/>
            <a:ext cx="3229800" cy="953100"/>
          </a:xfrm>
          <a:prstGeom prst="rect">
            <a:avLst/>
          </a:prstGeom>
          <a:noFill/>
          <a:ln>
            <a:noFill/>
          </a:ln>
        </p:spPr>
        <p:txBody>
          <a:bodyPr spcFirstLastPara="1" wrap="square" lIns="91425" tIns="91425" rIns="91425" bIns="91425" anchor="t" anchorCtr="0">
            <a:spAutoFit/>
          </a:bodyPr>
          <a:lstStyle/>
          <a:p>
            <a:pPr marL="0" lvl="0" indent="0" algn="just" rtl="0">
              <a:lnSpc>
                <a:spcPct val="158000"/>
              </a:lnSpc>
              <a:spcBef>
                <a:spcPts val="0"/>
              </a:spcBef>
              <a:spcAft>
                <a:spcPts val="3600"/>
              </a:spcAft>
              <a:buNone/>
            </a:pPr>
            <a:r>
              <a:rPr lang="en" sz="1200">
                <a:solidFill>
                  <a:schemeClr val="dk1"/>
                </a:solidFill>
                <a:latin typeface="Hanken Grotesk"/>
                <a:ea typeface="Hanken Grotesk"/>
                <a:cs typeface="Hanken Grotesk"/>
                <a:sym typeface="Hanken Grotesk"/>
              </a:rPr>
              <a:t>Consists of 60,000 images along with their labels, commonly used for training machine learning models.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AutoEncoders for MNSIT?</a:t>
            </a:r>
            <a:endParaRPr/>
          </a:p>
        </p:txBody>
      </p:sp>
      <p:sp>
        <p:nvSpPr>
          <p:cNvPr id="739" name="Google Shape;739;p30"/>
          <p:cNvSpPr txBox="1">
            <a:spLocks noGrp="1"/>
          </p:cNvSpPr>
          <p:nvPr>
            <p:ph type="subTitle" idx="4"/>
          </p:nvPr>
        </p:nvSpPr>
        <p:spPr>
          <a:xfrm>
            <a:off x="815125" y="1055075"/>
            <a:ext cx="6306900" cy="3027600"/>
          </a:xfrm>
          <a:prstGeom prst="rect">
            <a:avLst/>
          </a:prstGeom>
        </p:spPr>
        <p:txBody>
          <a:bodyPr spcFirstLastPara="1" wrap="square" lIns="91425" tIns="91425" rIns="91425" bIns="91425" anchor="t" anchorCtr="0">
            <a:noAutofit/>
          </a:bodyPr>
          <a:lstStyle/>
          <a:p>
            <a:pPr marL="0" lvl="0" indent="0" algn="just" rtl="1">
              <a:spcBef>
                <a:spcPts val="0"/>
              </a:spcBef>
              <a:spcAft>
                <a:spcPts val="0"/>
              </a:spcAft>
              <a:buNone/>
            </a:pPr>
            <a:endParaRPr/>
          </a:p>
          <a:p>
            <a:pPr marL="457200" lvl="0" indent="-304800" algn="just" rtl="0">
              <a:spcBef>
                <a:spcPts val="0"/>
              </a:spcBef>
              <a:spcAft>
                <a:spcPts val="0"/>
              </a:spcAft>
              <a:buSzPts val="1200"/>
              <a:buChar char="-"/>
            </a:pPr>
            <a:r>
              <a:rPr lang="en">
                <a:solidFill>
                  <a:schemeClr val="lt1"/>
                </a:solidFill>
              </a:rPr>
              <a:t>Handling High-Dimensional Data: </a:t>
            </a:r>
            <a:r>
              <a:rPr lang="en"/>
              <a:t>The MNIST dataset contains images (28x28 pixels), which are high-dimensional compared to simple tabular data.</a:t>
            </a:r>
            <a:endParaRPr/>
          </a:p>
          <a:p>
            <a:pPr marL="0" lvl="0" indent="0" algn="just" rtl="0">
              <a:spcBef>
                <a:spcPts val="0"/>
              </a:spcBef>
              <a:spcAft>
                <a:spcPts val="0"/>
              </a:spcAft>
              <a:buNone/>
            </a:pPr>
            <a:endParaRPr/>
          </a:p>
          <a:p>
            <a:pPr marL="457200" lvl="0" indent="-304800" algn="just" rtl="0">
              <a:spcBef>
                <a:spcPts val="0"/>
              </a:spcBef>
              <a:spcAft>
                <a:spcPts val="0"/>
              </a:spcAft>
              <a:buSzPts val="1200"/>
              <a:buChar char="-"/>
            </a:pPr>
            <a:r>
              <a:rPr lang="en">
                <a:solidFill>
                  <a:schemeClr val="lt1"/>
                </a:solidFill>
              </a:rPr>
              <a:t>Simplicity and the ease of Implementation</a:t>
            </a:r>
            <a:endParaRPr>
              <a:solidFill>
                <a:schemeClr val="lt1"/>
              </a:solidFill>
            </a:endParaRPr>
          </a:p>
          <a:p>
            <a:pPr marL="457200" lvl="0" indent="0" algn="just" rtl="0">
              <a:spcBef>
                <a:spcPts val="0"/>
              </a:spcBef>
              <a:spcAft>
                <a:spcPts val="0"/>
              </a:spcAft>
              <a:buNone/>
            </a:pPr>
            <a:endParaRPr/>
          </a:p>
          <a:p>
            <a:pPr marL="457200" lvl="0" indent="-304800" algn="just" rtl="0">
              <a:spcBef>
                <a:spcPts val="0"/>
              </a:spcBef>
              <a:spcAft>
                <a:spcPts val="0"/>
              </a:spcAft>
              <a:buSzPts val="1200"/>
              <a:buChar char="-"/>
            </a:pPr>
            <a:r>
              <a:rPr lang="en" b="1">
                <a:solidFill>
                  <a:schemeClr val="lt1"/>
                </a:solidFill>
              </a:rPr>
              <a:t>Computational Efficiency:</a:t>
            </a:r>
            <a:r>
              <a:rPr lang="en"/>
              <a:t> Autoencoders typically use simple feedforward networks with a clear encoder-decoder structure, making them computationally lightweight compared to more complex models like GANs or RNNs.</a:t>
            </a:r>
            <a:endParaRPr/>
          </a:p>
          <a:p>
            <a:pPr marL="457200" lvl="0" indent="0" algn="just" rtl="0">
              <a:spcBef>
                <a:spcPts val="0"/>
              </a:spcBef>
              <a:spcAft>
                <a:spcPts val="0"/>
              </a:spcAft>
              <a:buNone/>
            </a:pPr>
            <a:endParaRPr/>
          </a:p>
          <a:p>
            <a:pPr marL="457200" lvl="0" indent="-304800" algn="just" rtl="0">
              <a:spcBef>
                <a:spcPts val="0"/>
              </a:spcBef>
              <a:spcAft>
                <a:spcPts val="0"/>
              </a:spcAft>
              <a:buSzPts val="1200"/>
              <a:buChar char="-"/>
            </a:pPr>
            <a:r>
              <a:rPr lang="en">
                <a:solidFill>
                  <a:schemeClr val="lt1"/>
                </a:solidFill>
              </a:rPr>
              <a:t>Since MNIST consists of static, non-sequential grayscale images, Autoencoders are perfectly suited for this data type without the need for the sequential processing capabilities of RNNs or the adversarial complexity of GANs. </a:t>
            </a:r>
            <a:endParaRPr>
              <a:solidFill>
                <a:schemeClr val="lt1"/>
              </a:solidFill>
            </a:endParaRPr>
          </a:p>
          <a:p>
            <a:pPr marL="457200" lvl="0" indent="0" algn="just"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1"/>
          <p:cNvSpPr txBox="1">
            <a:spLocks noGrp="1"/>
          </p:cNvSpPr>
          <p:nvPr>
            <p:ph type="title"/>
          </p:nvPr>
        </p:nvSpPr>
        <p:spPr>
          <a:xfrm>
            <a:off x="720000" y="445025"/>
            <a:ext cx="4610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goal </a:t>
            </a:r>
            <a:endParaRPr/>
          </a:p>
        </p:txBody>
      </p:sp>
      <p:sp>
        <p:nvSpPr>
          <p:cNvPr id="745" name="Google Shape;745;p31"/>
          <p:cNvSpPr txBox="1">
            <a:spLocks noGrp="1"/>
          </p:cNvSpPr>
          <p:nvPr>
            <p:ph type="subTitle" idx="4294967295"/>
          </p:nvPr>
        </p:nvSpPr>
        <p:spPr>
          <a:xfrm>
            <a:off x="720000" y="1017725"/>
            <a:ext cx="70758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The goal behind this implementation is to show that the Autoencoder (AE) can be used for anomaly detection based on reconstruction error.</a:t>
            </a:r>
            <a:endParaRPr/>
          </a:p>
        </p:txBody>
      </p:sp>
      <p:sp>
        <p:nvSpPr>
          <p:cNvPr id="746" name="Google Shape;746;p31"/>
          <p:cNvSpPr txBox="1">
            <a:spLocks noGrp="1"/>
          </p:cNvSpPr>
          <p:nvPr>
            <p:ph type="subTitle" idx="4294967295"/>
          </p:nvPr>
        </p:nvSpPr>
        <p:spPr>
          <a:xfrm>
            <a:off x="3554375" y="2620675"/>
            <a:ext cx="239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lt1"/>
                </a:solidFill>
                <a:latin typeface="Arial"/>
                <a:ea typeface="Arial"/>
                <a:cs typeface="Arial"/>
                <a:sym typeface="Arial"/>
              </a:rPr>
              <a:t>Process</a:t>
            </a:r>
            <a:endParaRPr>
              <a:solidFill>
                <a:schemeClr val="lt1"/>
              </a:solidFill>
            </a:endParaRPr>
          </a:p>
        </p:txBody>
      </p:sp>
      <p:sp>
        <p:nvSpPr>
          <p:cNvPr id="747" name="Google Shape;747;p31"/>
          <p:cNvSpPr txBox="1">
            <a:spLocks noGrp="1"/>
          </p:cNvSpPr>
          <p:nvPr>
            <p:ph type="subTitle" idx="4294967295"/>
          </p:nvPr>
        </p:nvSpPr>
        <p:spPr>
          <a:xfrm>
            <a:off x="1405800" y="2011600"/>
            <a:ext cx="161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Arial"/>
                <a:ea typeface="Arial"/>
                <a:cs typeface="Arial"/>
                <a:sym typeface="Arial"/>
              </a:rPr>
              <a:t>Images from the </a:t>
            </a:r>
            <a:r>
              <a:rPr lang="en" sz="1100" b="1">
                <a:latin typeface="Arial"/>
                <a:ea typeface="Arial"/>
                <a:cs typeface="Arial"/>
                <a:sym typeface="Arial"/>
              </a:rPr>
              <a:t>MNIST dataset</a:t>
            </a:r>
            <a:endParaRPr/>
          </a:p>
        </p:txBody>
      </p:sp>
      <p:sp>
        <p:nvSpPr>
          <p:cNvPr id="748" name="Google Shape;748;p31"/>
          <p:cNvSpPr txBox="1">
            <a:spLocks noGrp="1"/>
          </p:cNvSpPr>
          <p:nvPr>
            <p:ph type="subTitle" idx="4294967295"/>
          </p:nvPr>
        </p:nvSpPr>
        <p:spPr>
          <a:xfrm>
            <a:off x="1721475" y="1701100"/>
            <a:ext cx="2219100" cy="6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lt1"/>
                </a:solidFill>
                <a:latin typeface="Arial"/>
                <a:ea typeface="Arial"/>
                <a:cs typeface="Arial"/>
                <a:sym typeface="Arial"/>
              </a:rPr>
              <a:t>Input</a:t>
            </a:r>
            <a:endParaRPr>
              <a:solidFill>
                <a:schemeClr val="lt1"/>
              </a:solidFill>
            </a:endParaRPr>
          </a:p>
        </p:txBody>
      </p:sp>
      <p:sp>
        <p:nvSpPr>
          <p:cNvPr id="749" name="Google Shape;749;p31"/>
          <p:cNvSpPr/>
          <p:nvPr/>
        </p:nvSpPr>
        <p:spPr>
          <a:xfrm rot="-5400000">
            <a:off x="3392525" y="2751875"/>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txBox="1">
            <a:spLocks noGrp="1"/>
          </p:cNvSpPr>
          <p:nvPr>
            <p:ph type="subTitle" idx="4294967295"/>
          </p:nvPr>
        </p:nvSpPr>
        <p:spPr>
          <a:xfrm>
            <a:off x="6105850" y="1622463"/>
            <a:ext cx="2125500" cy="3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lt1"/>
                </a:solidFill>
                <a:latin typeface="Arial"/>
                <a:ea typeface="Arial"/>
                <a:cs typeface="Arial"/>
                <a:sym typeface="Arial"/>
              </a:rPr>
              <a:t>Output</a:t>
            </a:r>
            <a:endParaRPr>
              <a:solidFill>
                <a:schemeClr val="lt1"/>
              </a:solidFill>
            </a:endParaRPr>
          </a:p>
        </p:txBody>
      </p:sp>
      <p:sp>
        <p:nvSpPr>
          <p:cNvPr id="751" name="Google Shape;751;p31"/>
          <p:cNvSpPr/>
          <p:nvPr/>
        </p:nvSpPr>
        <p:spPr>
          <a:xfrm rot="-5400000">
            <a:off x="5944000" y="175610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txBox="1">
            <a:spLocks noGrp="1"/>
          </p:cNvSpPr>
          <p:nvPr>
            <p:ph type="subTitle" idx="4294967295"/>
          </p:nvPr>
        </p:nvSpPr>
        <p:spPr>
          <a:xfrm>
            <a:off x="5906050" y="1957650"/>
            <a:ext cx="2571300" cy="9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Arial"/>
                <a:ea typeface="Arial"/>
                <a:cs typeface="Arial"/>
                <a:sym typeface="Arial"/>
              </a:rPr>
              <a:t>The </a:t>
            </a:r>
            <a:r>
              <a:rPr lang="en" sz="1100" b="1">
                <a:latin typeface="Arial"/>
                <a:ea typeface="Arial"/>
                <a:cs typeface="Arial"/>
                <a:sym typeface="Arial"/>
              </a:rPr>
              <a:t>reconstruction loss</a:t>
            </a:r>
            <a:r>
              <a:rPr lang="en" sz="1100">
                <a:latin typeface="Arial"/>
                <a:ea typeface="Arial"/>
                <a:cs typeface="Arial"/>
                <a:sym typeface="Arial"/>
              </a:rPr>
              <a:t> for both</a:t>
            </a:r>
            <a:endParaRPr/>
          </a:p>
          <a:p>
            <a:pPr marL="457200" lvl="0" indent="-304800" algn="just" rtl="0">
              <a:spcBef>
                <a:spcPts val="0"/>
              </a:spcBef>
              <a:spcAft>
                <a:spcPts val="0"/>
              </a:spcAft>
              <a:buClr>
                <a:srgbClr val="00CADA"/>
              </a:buClr>
              <a:buSzPts val="1200"/>
              <a:buChar char="●"/>
            </a:pPr>
            <a:r>
              <a:rPr lang="en" sz="1100">
                <a:latin typeface="Arial"/>
                <a:ea typeface="Arial"/>
                <a:cs typeface="Arial"/>
                <a:sym typeface="Arial"/>
              </a:rPr>
              <a:t>Anomalous image </a:t>
            </a:r>
            <a:endParaRPr/>
          </a:p>
          <a:p>
            <a:pPr marL="457200" lvl="0" indent="-304800" algn="just" rtl="0">
              <a:spcBef>
                <a:spcPts val="0"/>
              </a:spcBef>
              <a:spcAft>
                <a:spcPts val="0"/>
              </a:spcAft>
              <a:buClr>
                <a:srgbClr val="00CADA"/>
              </a:buClr>
              <a:buSzPts val="1200"/>
              <a:buChar char="●"/>
            </a:pPr>
            <a:r>
              <a:rPr lang="en"/>
              <a:t>Normal images</a:t>
            </a:r>
            <a:endParaRPr/>
          </a:p>
        </p:txBody>
      </p:sp>
      <p:sp>
        <p:nvSpPr>
          <p:cNvPr id="753" name="Google Shape;753;p31"/>
          <p:cNvSpPr txBox="1">
            <a:spLocks noGrp="1"/>
          </p:cNvSpPr>
          <p:nvPr>
            <p:ph type="subTitle" idx="4294967295"/>
          </p:nvPr>
        </p:nvSpPr>
        <p:spPr>
          <a:xfrm>
            <a:off x="3310800" y="2853075"/>
            <a:ext cx="2125500" cy="927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a:t>
            </a:r>
            <a:r>
              <a:rPr lang="en" sz="1100">
                <a:latin typeface="Arial"/>
                <a:ea typeface="Arial"/>
                <a:cs typeface="Arial"/>
                <a:sym typeface="Arial"/>
              </a:rPr>
              <a:t>he Autoencoder is trained to reconstruct the MNIST images, and we introduce an </a:t>
            </a:r>
            <a:r>
              <a:rPr lang="en" sz="1100" b="1">
                <a:latin typeface="Arial"/>
                <a:ea typeface="Arial"/>
                <a:cs typeface="Arial"/>
                <a:sym typeface="Arial"/>
              </a:rPr>
              <a:t>anomalous image</a:t>
            </a:r>
            <a:r>
              <a:rPr lang="en" sz="1100">
                <a:latin typeface="Arial"/>
                <a:ea typeface="Arial"/>
                <a:cs typeface="Arial"/>
                <a:sym typeface="Arial"/>
              </a:rPr>
              <a:t> to evaluate the model's performance.</a:t>
            </a:r>
            <a:endParaRPr/>
          </a:p>
        </p:txBody>
      </p:sp>
      <p:sp>
        <p:nvSpPr>
          <p:cNvPr id="754" name="Google Shape;754;p31"/>
          <p:cNvSpPr/>
          <p:nvPr/>
        </p:nvSpPr>
        <p:spPr>
          <a:xfrm rot="-5400000">
            <a:off x="1524400" y="183230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Activation Function</a:t>
            </a:r>
            <a:endParaRPr/>
          </a:p>
        </p:txBody>
      </p:sp>
      <p:sp>
        <p:nvSpPr>
          <p:cNvPr id="760" name="Google Shape;760;p32"/>
          <p:cNvSpPr txBox="1"/>
          <p:nvPr/>
        </p:nvSpPr>
        <p:spPr>
          <a:xfrm>
            <a:off x="595325" y="1203850"/>
            <a:ext cx="69276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rPr>
              <a:t>An activation function</a:t>
            </a:r>
            <a:r>
              <a:rPr lang="en" sz="1200" b="1">
                <a:solidFill>
                  <a:schemeClr val="dk1"/>
                </a:solidFill>
              </a:rPr>
              <a:t> is a mathematical function applied to the output of a neuron. The activation function decides whether a neuron should be activated by calculating the weighted sum of inputs and adding a bias term. This helps the model make complex decisions and predictions by introducing non-linearities to the output of each neuron [1].</a:t>
            </a:r>
            <a:endParaRPr sz="1200">
              <a:solidFill>
                <a:schemeClr val="dk1"/>
              </a:solidFill>
            </a:endParaRPr>
          </a:p>
        </p:txBody>
      </p:sp>
      <p:sp>
        <p:nvSpPr>
          <p:cNvPr id="761" name="Google Shape;761;p32"/>
          <p:cNvSpPr txBox="1"/>
          <p:nvPr/>
        </p:nvSpPr>
        <p:spPr>
          <a:xfrm>
            <a:off x="1004700" y="4035300"/>
            <a:ext cx="6428400" cy="1108200"/>
          </a:xfrm>
          <a:prstGeom prst="rect">
            <a:avLst/>
          </a:prstGeom>
          <a:noFill/>
          <a:ln>
            <a:noFill/>
          </a:ln>
        </p:spPr>
        <p:txBody>
          <a:bodyPr spcFirstLastPara="1" wrap="square" lIns="91425" tIns="91425" rIns="91425" bIns="91425" anchor="t" anchorCtr="0">
            <a:spAutoFit/>
          </a:bodyPr>
          <a:lstStyle/>
          <a:p>
            <a:pPr marL="0" lvl="0" indent="-457200" algn="l" rtl="0">
              <a:lnSpc>
                <a:spcPct val="200000"/>
              </a:lnSpc>
              <a:spcBef>
                <a:spcPts val="0"/>
              </a:spcBef>
              <a:spcAft>
                <a:spcPts val="0"/>
              </a:spcAft>
              <a:buNone/>
            </a:pPr>
            <a:r>
              <a:rPr lang="en" sz="1200" b="1">
                <a:solidFill>
                  <a:schemeClr val="dk1"/>
                </a:solidFill>
                <a:latin typeface="Times New Roman"/>
                <a:ea typeface="Times New Roman"/>
                <a:cs typeface="Times New Roman"/>
                <a:sym typeface="Times New Roman"/>
              </a:rPr>
              <a:t>[1] GeeksforGeeks. (2024b, November 19). </a:t>
            </a:r>
            <a:r>
              <a:rPr lang="en" sz="1200" b="1" i="1">
                <a:solidFill>
                  <a:schemeClr val="dk1"/>
                </a:solidFill>
                <a:latin typeface="Times New Roman"/>
                <a:ea typeface="Times New Roman"/>
                <a:cs typeface="Times New Roman"/>
                <a:sym typeface="Times New Roman"/>
              </a:rPr>
              <a:t>Activation functions in Neural Networks</a:t>
            </a:r>
            <a:r>
              <a:rPr lang="en" sz="1200" b="1">
                <a:solidFill>
                  <a:schemeClr val="dk1"/>
                </a:solidFill>
                <a:latin typeface="Times New Roman"/>
                <a:ea typeface="Times New Roman"/>
                <a:cs typeface="Times New Roman"/>
                <a:sym typeface="Times New Roman"/>
              </a:rPr>
              <a:t>. GeeksforGeeks. </a:t>
            </a:r>
            <a:r>
              <a:rPr lang="en" sz="1200" b="1" u="sng">
                <a:solidFill>
                  <a:schemeClr val="hlink"/>
                </a:solidFill>
                <a:latin typeface="Times New Roman"/>
                <a:ea typeface="Times New Roman"/>
                <a:cs typeface="Times New Roman"/>
                <a:sym typeface="Times New Roman"/>
                <a:hlinkClick r:id="rId3"/>
              </a:rPr>
              <a:t>https://www.geeksforgeeks.org/activation-functions-neural-networks/</a:t>
            </a:r>
            <a:endParaRPr sz="1200" b="1">
              <a:solidFill>
                <a:schemeClr val="dk1"/>
              </a:solidFill>
              <a:latin typeface="Times New Roman"/>
              <a:ea typeface="Times New Roman"/>
              <a:cs typeface="Times New Roman"/>
              <a:sym typeface="Times New Roman"/>
            </a:endParaRPr>
          </a:p>
          <a:p>
            <a:pPr marL="0" lvl="0" indent="-457200" algn="l" rtl="0">
              <a:lnSpc>
                <a:spcPct val="200000"/>
              </a:lnSpc>
              <a:spcBef>
                <a:spcPts val="0"/>
              </a:spcBef>
              <a:spcAft>
                <a:spcPts val="0"/>
              </a:spcAft>
              <a:buNone/>
            </a:pPr>
            <a:endParaRPr sz="1200" b="1">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Types of Activation Functions in Deep</a:t>
            </a:r>
            <a:r>
              <a:rPr lang="en" b="1">
                <a:latin typeface="Nunito"/>
                <a:ea typeface="Nunito"/>
                <a:cs typeface="Nunito"/>
                <a:sym typeface="Nunito"/>
              </a:rPr>
              <a:t> </a:t>
            </a:r>
            <a:r>
              <a:rPr lang="en"/>
              <a:t>Learning</a:t>
            </a:r>
            <a:endParaRPr/>
          </a:p>
        </p:txBody>
      </p:sp>
      <p:sp>
        <p:nvSpPr>
          <p:cNvPr id="767" name="Google Shape;767;p33"/>
          <p:cNvSpPr txBox="1"/>
          <p:nvPr/>
        </p:nvSpPr>
        <p:spPr>
          <a:xfrm>
            <a:off x="906700" y="1781900"/>
            <a:ext cx="3377700" cy="206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lt1"/>
                </a:solidFill>
              </a:rPr>
              <a:t>Sigmoid (sigmd):</a:t>
            </a:r>
            <a:endParaRPr sz="1300" b="1">
              <a:solidFill>
                <a:schemeClr val="lt1"/>
              </a:solidFill>
            </a:endParaRPr>
          </a:p>
          <a:p>
            <a:pPr marL="0" lvl="0" indent="0" algn="l" rtl="0">
              <a:spcBef>
                <a:spcPts val="0"/>
              </a:spcBef>
              <a:spcAft>
                <a:spcPts val="0"/>
              </a:spcAft>
              <a:buNone/>
            </a:pPr>
            <a:r>
              <a:rPr lang="en" sz="1200" b="1">
                <a:solidFill>
                  <a:schemeClr val="dk1"/>
                </a:solidFill>
              </a:rPr>
              <a:t>The sigmoid function maps any real-valued number to a value between 0 and 1. This makes it useful for binary classification problems, as it can represent probabilities.</a:t>
            </a: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en" sz="1300" b="1">
                <a:solidFill>
                  <a:schemeClr val="lt1"/>
                </a:solidFill>
              </a:rPr>
              <a:t>ReLU (Rectified Linear Unit):</a:t>
            </a:r>
            <a:endParaRPr sz="1300" b="1">
              <a:solidFill>
                <a:schemeClr val="lt1"/>
              </a:solidFill>
            </a:endParaRPr>
          </a:p>
          <a:p>
            <a:pPr marL="0" lvl="0" indent="0" algn="l" rtl="0">
              <a:spcBef>
                <a:spcPts val="0"/>
              </a:spcBef>
              <a:spcAft>
                <a:spcPts val="0"/>
              </a:spcAft>
              <a:buNone/>
            </a:pPr>
            <a:r>
              <a:rPr lang="en" sz="1200" b="1">
                <a:solidFill>
                  <a:schemeClr val="dk1"/>
                </a:solidFill>
              </a:rPr>
              <a:t>ReLU outputs the input directly if it is positive; otherwise, it outputs zero.</a:t>
            </a:r>
            <a:endParaRPr sz="1200" b="1">
              <a:solidFill>
                <a:schemeClr val="dk1"/>
              </a:solidFill>
            </a:endParaRPr>
          </a:p>
        </p:txBody>
      </p:sp>
      <p:sp>
        <p:nvSpPr>
          <p:cNvPr id="768" name="Google Shape;768;p33"/>
          <p:cNvSpPr txBox="1"/>
          <p:nvPr/>
        </p:nvSpPr>
        <p:spPr>
          <a:xfrm>
            <a:off x="5280100" y="1781900"/>
            <a:ext cx="3000000" cy="244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lt1"/>
                </a:solidFill>
              </a:rPr>
              <a:t>Tanh (Hyperbolic Tangent):</a:t>
            </a:r>
            <a:endParaRPr sz="1300" b="1">
              <a:solidFill>
                <a:schemeClr val="lt1"/>
              </a:solidFill>
            </a:endParaRPr>
          </a:p>
          <a:p>
            <a:pPr marL="0" lvl="0" indent="0" algn="l" rtl="0">
              <a:spcBef>
                <a:spcPts val="0"/>
              </a:spcBef>
              <a:spcAft>
                <a:spcPts val="0"/>
              </a:spcAft>
              <a:buNone/>
            </a:pPr>
            <a:r>
              <a:rPr lang="en" sz="1200" b="1">
                <a:solidFill>
                  <a:schemeClr val="dk1"/>
                </a:solidFill>
              </a:rPr>
              <a:t>The tanh function is similar to the sigmoid but outputs values between -1 and 1. This centering around zero can make optimization easier and faster.</a:t>
            </a:r>
            <a:endParaRPr sz="1200" b="1">
              <a:solidFill>
                <a:schemeClr val="dk1"/>
              </a:solidFill>
            </a:endParaRPr>
          </a:p>
          <a:p>
            <a:pPr marL="0" lvl="0" indent="0" algn="l" rtl="0">
              <a:spcBef>
                <a:spcPts val="0"/>
              </a:spcBef>
              <a:spcAft>
                <a:spcPts val="0"/>
              </a:spcAft>
              <a:buNone/>
            </a:pPr>
            <a:endParaRPr sz="1300" b="1">
              <a:solidFill>
                <a:schemeClr val="lt1"/>
              </a:solidFill>
            </a:endParaRPr>
          </a:p>
          <a:p>
            <a:pPr marL="0" lvl="0" indent="0" algn="l" rtl="0">
              <a:spcBef>
                <a:spcPts val="0"/>
              </a:spcBef>
              <a:spcAft>
                <a:spcPts val="0"/>
              </a:spcAft>
              <a:buNone/>
            </a:pPr>
            <a:r>
              <a:rPr lang="en" sz="1300" b="1">
                <a:solidFill>
                  <a:schemeClr val="lt1"/>
                </a:solidFill>
              </a:rPr>
              <a:t>Softmax</a:t>
            </a:r>
            <a:endParaRPr sz="1300" b="1">
              <a:solidFill>
                <a:schemeClr val="lt1"/>
              </a:solidFill>
            </a:endParaRPr>
          </a:p>
          <a:p>
            <a:pPr marL="0" lvl="0" indent="0" algn="l" rtl="0">
              <a:spcBef>
                <a:spcPts val="0"/>
              </a:spcBef>
              <a:spcAft>
                <a:spcPts val="0"/>
              </a:spcAft>
              <a:buNone/>
            </a:pPr>
            <a:r>
              <a:rPr lang="en" sz="1200" b="1">
                <a:solidFill>
                  <a:schemeClr val="dk1"/>
                </a:solidFill>
              </a:rPr>
              <a:t>Softmax is typically used in the output layer of multi-class classification problems. It converts raw scores from the model into probabilities for each class.</a:t>
            </a:r>
            <a:endParaRPr sz="1200" b="1">
              <a:solidFill>
                <a:schemeClr val="dk1"/>
              </a:solidFill>
            </a:endParaRPr>
          </a:p>
        </p:txBody>
      </p:sp>
      <p:sp>
        <p:nvSpPr>
          <p:cNvPr id="769" name="Google Shape;769;p33"/>
          <p:cNvSpPr/>
          <p:nvPr/>
        </p:nvSpPr>
        <p:spPr>
          <a:xfrm rot="-5400000">
            <a:off x="836475" y="192975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rot="-5400000">
            <a:off x="836475" y="339945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rot="-5400000">
            <a:off x="5216600" y="192975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rot="-5400000">
            <a:off x="5216600" y="3226000"/>
            <a:ext cx="123900" cy="93350"/>
          </a:xfrm>
          <a:prstGeom prst="flowChartMerge">
            <a:avLst/>
          </a:prstGeom>
          <a:solidFill>
            <a:srgbClr val="00C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On-screen Show (16:9)</PresentationFormat>
  <Paragraphs>126</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Nunito</vt:lpstr>
      <vt:lpstr>Nunito Light</vt:lpstr>
      <vt:lpstr>Raleway ExtraBold</vt:lpstr>
      <vt:lpstr>Times New Roman</vt:lpstr>
      <vt:lpstr>Raleway Black</vt:lpstr>
      <vt:lpstr>Cambria</vt:lpstr>
      <vt:lpstr>Hanken Grotesk</vt:lpstr>
      <vt:lpstr>Arial</vt:lpstr>
      <vt:lpstr>Technology Market Research Pitch Deck by Slidesgo</vt:lpstr>
      <vt:lpstr>AutoEncoders for Anomaly Detection</vt:lpstr>
      <vt:lpstr>Review</vt:lpstr>
      <vt:lpstr>Deep learning models: AutoEncoders</vt:lpstr>
      <vt:lpstr>AutoEncoders for Anomaly Detection</vt:lpstr>
      <vt:lpstr>Used dataset: MNIST Dataset</vt:lpstr>
      <vt:lpstr>Why AutoEncoders for MNSIT?</vt:lpstr>
      <vt:lpstr>Implementation goal </vt:lpstr>
      <vt:lpstr>Activation Function</vt:lpstr>
      <vt:lpstr>Types of Activation Functions in Deep Learning</vt:lpstr>
      <vt:lpstr>Why we use sigmoid </vt:lpstr>
      <vt:lpstr> The final results </vt:lpstr>
      <vt:lpstr> The final results </vt:lpstr>
      <vt:lpstr> The final results </vt:lpstr>
      <vt:lpstr> The final results </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Athbah Alshuaibi</cp:lastModifiedBy>
  <cp:revision>1</cp:revision>
  <dcterms:modified xsi:type="dcterms:W3CDTF">2024-12-14T23:55:42Z</dcterms:modified>
</cp:coreProperties>
</file>