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55195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125519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75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1578183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7156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968673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3138876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343401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19988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A03EF-1EE8-4F3D-94D7-77156E3460E8}"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145277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A03EF-1EE8-4F3D-94D7-77156E3460E8}"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125766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A03EF-1EE8-4F3D-94D7-77156E3460E8}" type="datetimeFigureOut">
              <a:rPr lang="en-CA" smtClean="0"/>
              <a:t>2019-10-20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298221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A03EF-1EE8-4F3D-94D7-77156E3460E8}"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97385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A03EF-1EE8-4F3D-94D7-77156E3460E8}" type="datetimeFigureOut">
              <a:rPr lang="en-CA" smtClean="0"/>
              <a:t>2019-10-20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1737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A03EF-1EE8-4F3D-94D7-77156E3460E8}"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196531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A03EF-1EE8-4F3D-94D7-77156E3460E8}"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196CB0-0218-478C-B2C4-C6E455773ED7}" type="slidenum">
              <a:rPr lang="en-CA" smtClean="0"/>
              <a:t>‹#›</a:t>
            </a:fld>
            <a:endParaRPr lang="en-CA"/>
          </a:p>
        </p:txBody>
      </p:sp>
    </p:spTree>
    <p:extLst>
      <p:ext uri="{BB962C8B-B14F-4D97-AF65-F5344CB8AC3E}">
        <p14:creationId xmlns:p14="http://schemas.microsoft.com/office/powerpoint/2010/main" val="111445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7A03EF-1EE8-4F3D-94D7-77156E3460E8}" type="datetimeFigureOut">
              <a:rPr lang="en-CA" smtClean="0"/>
              <a:t>2019-10-20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196CB0-0218-478C-B2C4-C6E455773ED7}" type="slidenum">
              <a:rPr lang="en-CA" smtClean="0"/>
              <a:t>‹#›</a:t>
            </a:fld>
            <a:endParaRPr lang="en-CA"/>
          </a:p>
        </p:txBody>
      </p:sp>
    </p:spTree>
    <p:extLst>
      <p:ext uri="{BB962C8B-B14F-4D97-AF65-F5344CB8AC3E}">
        <p14:creationId xmlns:p14="http://schemas.microsoft.com/office/powerpoint/2010/main" val="98962617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0A4A-745F-4316-A714-55CAEF9EEA3E}"/>
              </a:ext>
            </a:extLst>
          </p:cNvPr>
          <p:cNvSpPr>
            <a:spLocks noGrp="1"/>
          </p:cNvSpPr>
          <p:nvPr>
            <p:ph type="ctrTitle"/>
          </p:nvPr>
        </p:nvSpPr>
        <p:spPr/>
        <p:txBody>
          <a:bodyPr>
            <a:normAutofit fontScale="90000"/>
          </a:bodyPr>
          <a:lstStyle/>
          <a:p>
            <a:r>
              <a:rPr lang="en-CA" b="1" dirty="0"/>
              <a:t>Capstone final project- The battle of neighborhood of Paris</a:t>
            </a:r>
            <a:endParaRPr lang="en-CA" dirty="0"/>
          </a:p>
        </p:txBody>
      </p:sp>
      <p:sp>
        <p:nvSpPr>
          <p:cNvPr id="3" name="Subtitle 2">
            <a:extLst>
              <a:ext uri="{FF2B5EF4-FFF2-40B4-BE49-F238E27FC236}">
                <a16:creationId xmlns:a16="http://schemas.microsoft.com/office/drawing/2014/main" id="{F13FFDBF-62A4-4B86-9EFC-C59DCAB6112C}"/>
              </a:ext>
            </a:extLst>
          </p:cNvPr>
          <p:cNvSpPr>
            <a:spLocks noGrp="1"/>
          </p:cNvSpPr>
          <p:nvPr>
            <p:ph type="subTitle" idx="1"/>
          </p:nvPr>
        </p:nvSpPr>
        <p:spPr/>
        <p:txBody>
          <a:bodyPr>
            <a:normAutofit lnSpcReduction="10000"/>
          </a:bodyPr>
          <a:lstStyle/>
          <a:p>
            <a:r>
              <a:rPr lang="fr-CA" sz="3200" b="1" dirty="0"/>
              <a:t>Coursera IBM Data Science Certification</a:t>
            </a:r>
          </a:p>
          <a:p>
            <a:r>
              <a:rPr lang="fr-CA" sz="3200" b="1" dirty="0" err="1"/>
              <a:t>Z.Mekharbeche</a:t>
            </a:r>
            <a:endParaRPr lang="en-CA" sz="3200" b="1" dirty="0"/>
          </a:p>
        </p:txBody>
      </p:sp>
    </p:spTree>
    <p:extLst>
      <p:ext uri="{BB962C8B-B14F-4D97-AF65-F5344CB8AC3E}">
        <p14:creationId xmlns:p14="http://schemas.microsoft.com/office/powerpoint/2010/main" val="228285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3B6F-2CB3-4899-B06E-636521AE88A2}"/>
              </a:ext>
            </a:extLst>
          </p:cNvPr>
          <p:cNvSpPr>
            <a:spLocks noGrp="1"/>
          </p:cNvSpPr>
          <p:nvPr>
            <p:ph type="title"/>
          </p:nvPr>
        </p:nvSpPr>
        <p:spPr>
          <a:xfrm>
            <a:off x="838200" y="723578"/>
            <a:ext cx="4595071" cy="1645501"/>
          </a:xfrm>
        </p:spPr>
        <p:txBody>
          <a:bodyPr>
            <a:normAutofit fontScale="90000"/>
          </a:bodyPr>
          <a:lstStyle/>
          <a:p>
            <a:r>
              <a:rPr lang="en-CA" sz="3700" b="1">
                <a:latin typeface="+mn-lt"/>
              </a:rPr>
              <a:t>Analyze Each Neighborhood</a:t>
            </a:r>
            <a:br>
              <a:rPr lang="en-CA" sz="3700"/>
            </a:br>
            <a:endParaRPr lang="en-CA" sz="3700"/>
          </a:p>
        </p:txBody>
      </p:sp>
      <p:sp>
        <p:nvSpPr>
          <p:cNvPr id="3" name="Content Placeholder 2">
            <a:extLst>
              <a:ext uri="{FF2B5EF4-FFF2-40B4-BE49-F238E27FC236}">
                <a16:creationId xmlns:a16="http://schemas.microsoft.com/office/drawing/2014/main" id="{365D1FC6-9695-4E18-A212-ED7FB625FEBA}"/>
              </a:ext>
            </a:extLst>
          </p:cNvPr>
          <p:cNvSpPr>
            <a:spLocks noGrp="1"/>
          </p:cNvSpPr>
          <p:nvPr>
            <p:ph idx="1"/>
          </p:nvPr>
        </p:nvSpPr>
        <p:spPr>
          <a:xfrm>
            <a:off x="838200" y="2548467"/>
            <a:ext cx="4595071" cy="3628495"/>
          </a:xfrm>
        </p:spPr>
        <p:txBody>
          <a:bodyPr>
            <a:normAutofit/>
          </a:bodyPr>
          <a:lstStyle/>
          <a:p>
            <a:r>
              <a:rPr lang="en-CA" sz="2000"/>
              <a:t>We cluster avenue for category Sushi restaurant.</a:t>
            </a:r>
          </a:p>
          <a:p>
            <a:endParaRPr lang="en-CA" sz="2000"/>
          </a:p>
        </p:txBody>
      </p:sp>
      <p:pic>
        <p:nvPicPr>
          <p:cNvPr id="6" name="Picture 5">
            <a:extLst>
              <a:ext uri="{FF2B5EF4-FFF2-40B4-BE49-F238E27FC236}">
                <a16:creationId xmlns:a16="http://schemas.microsoft.com/office/drawing/2014/main" id="{4BCF6DF6-95BE-4019-A10C-EECCE204E4A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20908" y="1280128"/>
            <a:ext cx="2364317" cy="823026"/>
          </a:xfrm>
          <a:prstGeom prst="rect">
            <a:avLst/>
          </a:prstGeom>
          <a:noFill/>
        </p:spPr>
      </p:pic>
      <p:pic>
        <p:nvPicPr>
          <p:cNvPr id="5" name="Picture 4">
            <a:extLst>
              <a:ext uri="{FF2B5EF4-FFF2-40B4-BE49-F238E27FC236}">
                <a16:creationId xmlns:a16="http://schemas.microsoft.com/office/drawing/2014/main" id="{C77CC176-2FE2-47AA-9362-C746D4E66CB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502775" y="1381324"/>
            <a:ext cx="2364317" cy="620633"/>
          </a:xfrm>
          <a:prstGeom prst="rect">
            <a:avLst/>
          </a:prstGeom>
          <a:noFill/>
        </p:spPr>
      </p:pic>
      <p:pic>
        <p:nvPicPr>
          <p:cNvPr id="4" name="Picture 3">
            <a:extLst>
              <a:ext uri="{FF2B5EF4-FFF2-40B4-BE49-F238E27FC236}">
                <a16:creationId xmlns:a16="http://schemas.microsoft.com/office/drawing/2014/main" id="{1B08419E-20BD-4047-9A15-C140328DE4C9}"/>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420908" y="4443282"/>
            <a:ext cx="5446184" cy="1266238"/>
          </a:xfrm>
          <a:prstGeom prst="rect">
            <a:avLst/>
          </a:prstGeom>
          <a:noFill/>
        </p:spPr>
      </p:pic>
    </p:spTree>
    <p:extLst>
      <p:ext uri="{BB962C8B-B14F-4D97-AF65-F5344CB8AC3E}">
        <p14:creationId xmlns:p14="http://schemas.microsoft.com/office/powerpoint/2010/main" val="14413581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7AA4-5AE9-42C3-BA88-7F793BE4017B}"/>
              </a:ext>
            </a:extLst>
          </p:cNvPr>
          <p:cNvSpPr>
            <a:spLocks noGrp="1"/>
          </p:cNvSpPr>
          <p:nvPr>
            <p:ph type="title"/>
          </p:nvPr>
        </p:nvSpPr>
        <p:spPr/>
        <p:txBody>
          <a:bodyPr>
            <a:normAutofit/>
          </a:bodyPr>
          <a:lstStyle/>
          <a:p>
            <a:r>
              <a:rPr lang="fr-CA" sz="2800" dirty="0" err="1">
                <a:latin typeface="+mn-lt"/>
              </a:rPr>
              <a:t>Map</a:t>
            </a:r>
            <a:r>
              <a:rPr lang="fr-CA" sz="2800" dirty="0">
                <a:latin typeface="+mn-lt"/>
              </a:rPr>
              <a:t> of Paris </a:t>
            </a:r>
            <a:r>
              <a:rPr lang="fr-CA" sz="2800" dirty="0" err="1">
                <a:latin typeface="+mn-lt"/>
              </a:rPr>
              <a:t>neighborhoods</a:t>
            </a:r>
            <a:r>
              <a:rPr lang="fr-CA" sz="2800" dirty="0">
                <a:latin typeface="+mn-lt"/>
              </a:rPr>
              <a:t> </a:t>
            </a:r>
            <a:r>
              <a:rPr lang="fr-CA" sz="2800" dirty="0" err="1">
                <a:latin typeface="+mn-lt"/>
              </a:rPr>
              <a:t>with</a:t>
            </a:r>
            <a:r>
              <a:rPr lang="fr-CA" sz="2800" dirty="0">
                <a:latin typeface="+mn-lt"/>
              </a:rPr>
              <a:t> clustering</a:t>
            </a:r>
            <a:endParaRPr lang="en-CA" sz="2800" dirty="0">
              <a:latin typeface="+mn-lt"/>
            </a:endParaRPr>
          </a:p>
        </p:txBody>
      </p:sp>
      <p:pic>
        <p:nvPicPr>
          <p:cNvPr id="4" name="Content Placeholder 3" descr="A picture containing text, map&#10;&#10;Description automatically generated">
            <a:extLst>
              <a:ext uri="{FF2B5EF4-FFF2-40B4-BE49-F238E27FC236}">
                <a16:creationId xmlns:a16="http://schemas.microsoft.com/office/drawing/2014/main" id="{3F0605D3-DA62-45BA-83AF-386E16136F7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9930" y="1690688"/>
            <a:ext cx="9912627" cy="5167312"/>
          </a:xfrm>
          <a:prstGeom prst="rect">
            <a:avLst/>
          </a:prstGeom>
        </p:spPr>
      </p:pic>
    </p:spTree>
    <p:extLst>
      <p:ext uri="{BB962C8B-B14F-4D97-AF65-F5344CB8AC3E}">
        <p14:creationId xmlns:p14="http://schemas.microsoft.com/office/powerpoint/2010/main" val="15572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62DA-95BD-417F-89EB-AB46309218A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F9D0146-21C5-445F-88C6-D95AA5948F6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7151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2EB6-3F0B-4644-A6C9-EF4D6C6FC422}"/>
              </a:ext>
            </a:extLst>
          </p:cNvPr>
          <p:cNvSpPr>
            <a:spLocks noGrp="1"/>
          </p:cNvSpPr>
          <p:nvPr>
            <p:ph type="title"/>
          </p:nvPr>
        </p:nvSpPr>
        <p:spPr/>
        <p:txBody>
          <a:bodyPr/>
          <a:lstStyle/>
          <a:p>
            <a:pPr algn="ctr"/>
            <a:r>
              <a:rPr lang="en-CA" b="1" dirty="0"/>
              <a:t>3.Results Section</a:t>
            </a:r>
            <a:br>
              <a:rPr lang="en-CA" dirty="0"/>
            </a:br>
            <a:endParaRPr lang="en-CA" dirty="0"/>
          </a:p>
        </p:txBody>
      </p:sp>
      <p:sp>
        <p:nvSpPr>
          <p:cNvPr id="3" name="Content Placeholder 2">
            <a:extLst>
              <a:ext uri="{FF2B5EF4-FFF2-40B4-BE49-F238E27FC236}">
                <a16:creationId xmlns:a16="http://schemas.microsoft.com/office/drawing/2014/main" id="{73219CB9-7FB2-416A-AC58-2DC56E1AD355}"/>
              </a:ext>
            </a:extLst>
          </p:cNvPr>
          <p:cNvSpPr>
            <a:spLocks noGrp="1"/>
          </p:cNvSpPr>
          <p:nvPr>
            <p:ph idx="1"/>
          </p:nvPr>
        </p:nvSpPr>
        <p:spPr/>
        <p:txBody>
          <a:bodyPr/>
          <a:lstStyle/>
          <a:p>
            <a:r>
              <a:rPr lang="en-CA" dirty="0"/>
              <a:t>We followed the methodology that way described above and came to the conclusion that most neighborhood of Paris represent a good opportunity to lunch the new concept of Sushi Restaurant since the was less competition in most of the areas.</a:t>
            </a:r>
          </a:p>
          <a:p>
            <a:endParaRPr lang="en-CA" dirty="0"/>
          </a:p>
        </p:txBody>
      </p:sp>
    </p:spTree>
    <p:extLst>
      <p:ext uri="{BB962C8B-B14F-4D97-AF65-F5344CB8AC3E}">
        <p14:creationId xmlns:p14="http://schemas.microsoft.com/office/powerpoint/2010/main" val="428708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5E9-6D91-435F-A277-26CFDF84C0B2}"/>
              </a:ext>
            </a:extLst>
          </p:cNvPr>
          <p:cNvSpPr>
            <a:spLocks noGrp="1"/>
          </p:cNvSpPr>
          <p:nvPr>
            <p:ph type="title"/>
          </p:nvPr>
        </p:nvSpPr>
        <p:spPr/>
        <p:txBody>
          <a:bodyPr/>
          <a:lstStyle/>
          <a:p>
            <a:pPr algn="ctr"/>
            <a:r>
              <a:rPr lang="en-CA" b="1" dirty="0"/>
              <a:t>4.Discussion Section</a:t>
            </a:r>
            <a:br>
              <a:rPr lang="en-CA" dirty="0"/>
            </a:br>
            <a:endParaRPr lang="en-CA" dirty="0"/>
          </a:p>
        </p:txBody>
      </p:sp>
      <p:sp>
        <p:nvSpPr>
          <p:cNvPr id="3" name="Content Placeholder 2">
            <a:extLst>
              <a:ext uri="{FF2B5EF4-FFF2-40B4-BE49-F238E27FC236}">
                <a16:creationId xmlns:a16="http://schemas.microsoft.com/office/drawing/2014/main" id="{208E1769-D237-48CD-B4B8-548D80A8B727}"/>
              </a:ext>
            </a:extLst>
          </p:cNvPr>
          <p:cNvSpPr>
            <a:spLocks noGrp="1"/>
          </p:cNvSpPr>
          <p:nvPr>
            <p:ph idx="1"/>
          </p:nvPr>
        </p:nvSpPr>
        <p:spPr/>
        <p:txBody>
          <a:bodyPr/>
          <a:lstStyle/>
          <a:p>
            <a:r>
              <a:rPr lang="en-CA" dirty="0"/>
              <a:t>Observations that I made during this analysis were that Paris has many areas and neighborhoods where we can start a new concept Sushi Restaurant . Knowing that people in Paris are very open to Asian food that will encourage us to invest in this type of restaurants.</a:t>
            </a:r>
          </a:p>
          <a:p>
            <a:endParaRPr lang="en-CA" dirty="0"/>
          </a:p>
        </p:txBody>
      </p:sp>
    </p:spTree>
    <p:extLst>
      <p:ext uri="{BB962C8B-B14F-4D97-AF65-F5344CB8AC3E}">
        <p14:creationId xmlns:p14="http://schemas.microsoft.com/office/powerpoint/2010/main" val="1279221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B5D6-7191-48CD-96FC-4444AEE23669}"/>
              </a:ext>
            </a:extLst>
          </p:cNvPr>
          <p:cNvSpPr>
            <a:spLocks noGrp="1"/>
          </p:cNvSpPr>
          <p:nvPr>
            <p:ph type="title"/>
          </p:nvPr>
        </p:nvSpPr>
        <p:spPr/>
        <p:txBody>
          <a:bodyPr>
            <a:normAutofit/>
          </a:bodyPr>
          <a:lstStyle/>
          <a:p>
            <a:pPr algn="ctr"/>
            <a:r>
              <a:rPr lang="en-CA" sz="4000" b="1" dirty="0">
                <a:latin typeface="+mn-lt"/>
              </a:rPr>
              <a:t>5.Conclusion Section</a:t>
            </a:r>
          </a:p>
        </p:txBody>
      </p:sp>
      <p:sp>
        <p:nvSpPr>
          <p:cNvPr id="3" name="Content Placeholder 2">
            <a:extLst>
              <a:ext uri="{FF2B5EF4-FFF2-40B4-BE49-F238E27FC236}">
                <a16:creationId xmlns:a16="http://schemas.microsoft.com/office/drawing/2014/main" id="{00E6C99E-FA6B-40D8-A5C6-818A008D7091}"/>
              </a:ext>
            </a:extLst>
          </p:cNvPr>
          <p:cNvSpPr>
            <a:spLocks noGrp="1"/>
          </p:cNvSpPr>
          <p:nvPr>
            <p:ph idx="1"/>
          </p:nvPr>
        </p:nvSpPr>
        <p:spPr/>
        <p:txBody>
          <a:bodyPr/>
          <a:lstStyle/>
          <a:p>
            <a:r>
              <a:rPr lang="en-CA" dirty="0"/>
              <a:t>In conclusion, we have shown that k-means clustering combined with Foursquare API data can be used to make business recommendations. We were able to cluster area in a specific neighborhood that optimizes our chances for success.</a:t>
            </a:r>
          </a:p>
          <a:p>
            <a:endParaRPr lang="en-CA" dirty="0"/>
          </a:p>
        </p:txBody>
      </p:sp>
    </p:spTree>
    <p:extLst>
      <p:ext uri="{BB962C8B-B14F-4D97-AF65-F5344CB8AC3E}">
        <p14:creationId xmlns:p14="http://schemas.microsoft.com/office/powerpoint/2010/main" val="270482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D2EB-7729-40D5-9083-830495FA45F2}"/>
              </a:ext>
            </a:extLst>
          </p:cNvPr>
          <p:cNvSpPr>
            <a:spLocks noGrp="1"/>
          </p:cNvSpPr>
          <p:nvPr>
            <p:ph type="title"/>
          </p:nvPr>
        </p:nvSpPr>
        <p:spPr/>
        <p:txBody>
          <a:bodyPr/>
          <a:lstStyle/>
          <a:p>
            <a:r>
              <a:rPr lang="fr-CA" b="1" dirty="0"/>
              <a:t>Report content</a:t>
            </a:r>
            <a:endParaRPr lang="en-CA" b="1" dirty="0"/>
          </a:p>
        </p:txBody>
      </p:sp>
      <p:sp>
        <p:nvSpPr>
          <p:cNvPr id="3" name="Content Placeholder 2">
            <a:extLst>
              <a:ext uri="{FF2B5EF4-FFF2-40B4-BE49-F238E27FC236}">
                <a16:creationId xmlns:a16="http://schemas.microsoft.com/office/drawing/2014/main" id="{97AD27A7-3F47-4A8F-BA74-9931EC0166FD}"/>
              </a:ext>
            </a:extLst>
          </p:cNvPr>
          <p:cNvSpPr>
            <a:spLocks noGrp="1"/>
          </p:cNvSpPr>
          <p:nvPr>
            <p:ph idx="1"/>
          </p:nvPr>
        </p:nvSpPr>
        <p:spPr/>
        <p:txBody>
          <a:bodyPr/>
          <a:lstStyle/>
          <a:p>
            <a:pPr marL="0" indent="0">
              <a:buNone/>
            </a:pPr>
            <a:r>
              <a:rPr lang="en-CA" b="1" dirty="0"/>
              <a:t>1.PURPOSE</a:t>
            </a:r>
          </a:p>
          <a:p>
            <a:pPr marL="0" indent="0">
              <a:buNone/>
            </a:pPr>
            <a:r>
              <a:rPr lang="en-CA" b="1" dirty="0"/>
              <a:t>2.INTRODUCTION</a:t>
            </a:r>
          </a:p>
          <a:p>
            <a:pPr marL="0" indent="0">
              <a:buNone/>
            </a:pPr>
            <a:r>
              <a:rPr lang="en-CA" b="1" dirty="0"/>
              <a:t>3.OBJECTIVES</a:t>
            </a:r>
          </a:p>
          <a:p>
            <a:pPr marL="0" indent="0">
              <a:buNone/>
            </a:pPr>
            <a:r>
              <a:rPr lang="en-CA" b="1" dirty="0"/>
              <a:t>4.METHODOLOGY</a:t>
            </a:r>
          </a:p>
          <a:p>
            <a:pPr marL="0" indent="0">
              <a:buNone/>
            </a:pPr>
            <a:r>
              <a:rPr lang="en-CA" b="1" dirty="0"/>
              <a:t>5.RESULTATS SECTION</a:t>
            </a:r>
          </a:p>
          <a:p>
            <a:pPr marL="0" indent="0">
              <a:buNone/>
            </a:pPr>
            <a:r>
              <a:rPr lang="en-CA" b="1" dirty="0"/>
              <a:t>6.DESCUSSION SECTION</a:t>
            </a:r>
          </a:p>
          <a:p>
            <a:pPr marL="0" indent="0">
              <a:buNone/>
            </a:pPr>
            <a:r>
              <a:rPr lang="en-CA" b="1" dirty="0"/>
              <a:t>7.CONCLUSION</a:t>
            </a:r>
            <a:endParaRPr lang="en-CA" dirty="0"/>
          </a:p>
          <a:p>
            <a:endParaRPr lang="en-CA" dirty="0"/>
          </a:p>
        </p:txBody>
      </p:sp>
    </p:spTree>
    <p:extLst>
      <p:ext uri="{BB962C8B-B14F-4D97-AF65-F5344CB8AC3E}">
        <p14:creationId xmlns:p14="http://schemas.microsoft.com/office/powerpoint/2010/main" val="330279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21F1-96BA-49D6-8FC1-123581C3BC89}"/>
              </a:ext>
            </a:extLst>
          </p:cNvPr>
          <p:cNvSpPr>
            <a:spLocks noGrp="1"/>
          </p:cNvSpPr>
          <p:nvPr>
            <p:ph type="title"/>
          </p:nvPr>
        </p:nvSpPr>
        <p:spPr/>
        <p:txBody>
          <a:bodyPr/>
          <a:lstStyle/>
          <a:p>
            <a:pPr algn="ctr"/>
            <a:r>
              <a:rPr lang="en-CA" b="1" dirty="0">
                <a:latin typeface="+mn-lt"/>
              </a:rPr>
              <a:t>1.PURPOSE</a:t>
            </a:r>
            <a:br>
              <a:rPr lang="en-CA" b="1" dirty="0"/>
            </a:br>
            <a:endParaRPr lang="en-CA" dirty="0"/>
          </a:p>
        </p:txBody>
      </p:sp>
      <p:sp>
        <p:nvSpPr>
          <p:cNvPr id="3" name="Content Placeholder 2">
            <a:extLst>
              <a:ext uri="{FF2B5EF4-FFF2-40B4-BE49-F238E27FC236}">
                <a16:creationId xmlns:a16="http://schemas.microsoft.com/office/drawing/2014/main" id="{95799758-4054-4D30-ADC0-10A37D0299CF}"/>
              </a:ext>
            </a:extLst>
          </p:cNvPr>
          <p:cNvSpPr>
            <a:spLocks noGrp="1"/>
          </p:cNvSpPr>
          <p:nvPr>
            <p:ph idx="1"/>
          </p:nvPr>
        </p:nvSpPr>
        <p:spPr/>
        <p:txBody>
          <a:bodyPr/>
          <a:lstStyle/>
          <a:p>
            <a:r>
              <a:rPr lang="en-CA" dirty="0"/>
              <a:t>This document provides the report of my final capstone project  for the IBM Data Science Professional Certificate.</a:t>
            </a:r>
          </a:p>
        </p:txBody>
      </p:sp>
    </p:spTree>
    <p:extLst>
      <p:ext uri="{BB962C8B-B14F-4D97-AF65-F5344CB8AC3E}">
        <p14:creationId xmlns:p14="http://schemas.microsoft.com/office/powerpoint/2010/main" val="280688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DFF8-1072-46D1-8363-61C180371E12}"/>
              </a:ext>
            </a:extLst>
          </p:cNvPr>
          <p:cNvSpPr>
            <a:spLocks noGrp="1"/>
          </p:cNvSpPr>
          <p:nvPr>
            <p:ph type="title"/>
          </p:nvPr>
        </p:nvSpPr>
        <p:spPr/>
        <p:txBody>
          <a:bodyPr/>
          <a:lstStyle/>
          <a:p>
            <a:pPr algn="ctr"/>
            <a:r>
              <a:rPr lang="en-CA" b="1" dirty="0">
                <a:latin typeface="+mn-lt"/>
              </a:rPr>
              <a:t>2.INTRODUCTION</a:t>
            </a:r>
            <a:br>
              <a:rPr lang="en-CA" b="1" dirty="0"/>
            </a:br>
            <a:endParaRPr lang="en-CA" dirty="0"/>
          </a:p>
        </p:txBody>
      </p:sp>
      <p:sp>
        <p:nvSpPr>
          <p:cNvPr id="3" name="Content Placeholder 2">
            <a:extLst>
              <a:ext uri="{FF2B5EF4-FFF2-40B4-BE49-F238E27FC236}">
                <a16:creationId xmlns:a16="http://schemas.microsoft.com/office/drawing/2014/main" id="{F43C7F59-8851-4225-A6B4-00B393906FD0}"/>
              </a:ext>
            </a:extLst>
          </p:cNvPr>
          <p:cNvSpPr>
            <a:spLocks noGrp="1"/>
          </p:cNvSpPr>
          <p:nvPr>
            <p:ph idx="1"/>
          </p:nvPr>
        </p:nvSpPr>
        <p:spPr/>
        <p:txBody>
          <a:bodyPr/>
          <a:lstStyle/>
          <a:p>
            <a:r>
              <a:rPr lang="en-CA" dirty="0"/>
              <a:t>My dream project is to open a franchise of Japanese restaurants. It's a new concept of restaurant without waitress. Food moves on a conveyor to the customer and the customer chooses what he wants to eat. I expect that this concept will be very successful because people here in France love Japanese food. The idea is to open a first franchise of this restaurant in a strategic location in Paris, deploy the necessary efforts for it's success and then open other franchises in the various boroughs of Paris and in the other cities.</a:t>
            </a:r>
          </a:p>
          <a:p>
            <a:endParaRPr lang="en-CA" dirty="0"/>
          </a:p>
        </p:txBody>
      </p:sp>
    </p:spTree>
    <p:extLst>
      <p:ext uri="{BB962C8B-B14F-4D97-AF65-F5344CB8AC3E}">
        <p14:creationId xmlns:p14="http://schemas.microsoft.com/office/powerpoint/2010/main" val="133977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426D-6488-4330-A5A8-FFFC42BC48CF}"/>
              </a:ext>
            </a:extLst>
          </p:cNvPr>
          <p:cNvSpPr>
            <a:spLocks noGrp="1"/>
          </p:cNvSpPr>
          <p:nvPr>
            <p:ph type="title"/>
          </p:nvPr>
        </p:nvSpPr>
        <p:spPr/>
        <p:txBody>
          <a:bodyPr/>
          <a:lstStyle/>
          <a:p>
            <a:pPr algn="ctr"/>
            <a:r>
              <a:rPr lang="en-CA" b="1" dirty="0">
                <a:latin typeface="+mn-lt"/>
              </a:rPr>
              <a:t>3.OBJECTIVES</a:t>
            </a:r>
            <a:br>
              <a:rPr lang="en-CA" b="1" dirty="0"/>
            </a:br>
            <a:endParaRPr lang="en-CA" b="1" dirty="0">
              <a:latin typeface="+mn-lt"/>
            </a:endParaRPr>
          </a:p>
        </p:txBody>
      </p:sp>
      <p:sp>
        <p:nvSpPr>
          <p:cNvPr id="3" name="Content Placeholder 2">
            <a:extLst>
              <a:ext uri="{FF2B5EF4-FFF2-40B4-BE49-F238E27FC236}">
                <a16:creationId xmlns:a16="http://schemas.microsoft.com/office/drawing/2014/main" id="{E255D8C4-9B9A-4D3A-A59D-BC010BF3FF98}"/>
              </a:ext>
            </a:extLst>
          </p:cNvPr>
          <p:cNvSpPr>
            <a:spLocks noGrp="1"/>
          </p:cNvSpPr>
          <p:nvPr>
            <p:ph idx="1"/>
          </p:nvPr>
        </p:nvSpPr>
        <p:spPr/>
        <p:txBody>
          <a:bodyPr>
            <a:normAutofit/>
          </a:bodyPr>
          <a:lstStyle/>
          <a:p>
            <a:r>
              <a:rPr lang="en-CA" dirty="0"/>
              <a:t>In this project, we will study the areas of Paris order to determine which neighborhoods have the highest concentration of sushi restaurant in order to solve our business problem.</a:t>
            </a:r>
          </a:p>
          <a:p>
            <a:r>
              <a:rPr lang="en-CA" b="1" dirty="0"/>
              <a:t>A description of the problem and discussion of the background</a:t>
            </a:r>
            <a:endParaRPr lang="en-CA" dirty="0"/>
          </a:p>
          <a:p>
            <a:r>
              <a:rPr lang="en-CA" dirty="0"/>
              <a:t>The challenge to resolve is being able to find a place in Paris to open my new restaurant with the following conditions:  - located in place with less competition.</a:t>
            </a:r>
          </a:p>
          <a:p>
            <a:r>
              <a:rPr lang="en-CA" b="1" dirty="0"/>
              <a:t>Interested Audience</a:t>
            </a:r>
            <a:endParaRPr lang="en-CA" dirty="0"/>
          </a:p>
          <a:p>
            <a:r>
              <a:rPr lang="en-CA" dirty="0"/>
              <a:t>I believe this is a relevant project for any person how want to open a restaurant in any city, it will be very interesting for franchises companies. The approach and methodologies used are applicable for all cases.</a:t>
            </a:r>
          </a:p>
          <a:p>
            <a:endParaRPr lang="en-CA" dirty="0"/>
          </a:p>
          <a:p>
            <a:endParaRPr lang="en-CA" dirty="0"/>
          </a:p>
        </p:txBody>
      </p:sp>
    </p:spTree>
    <p:extLst>
      <p:ext uri="{BB962C8B-B14F-4D97-AF65-F5344CB8AC3E}">
        <p14:creationId xmlns:p14="http://schemas.microsoft.com/office/powerpoint/2010/main" val="36790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68F-EF80-422D-B9AF-5D91D1CC37D7}"/>
              </a:ext>
            </a:extLst>
          </p:cNvPr>
          <p:cNvSpPr>
            <a:spLocks noGrp="1"/>
          </p:cNvSpPr>
          <p:nvPr>
            <p:ph type="title"/>
          </p:nvPr>
        </p:nvSpPr>
        <p:spPr>
          <a:xfrm>
            <a:off x="655320" y="365125"/>
            <a:ext cx="5120114" cy="1692794"/>
          </a:xfrm>
        </p:spPr>
        <p:txBody>
          <a:bodyPr>
            <a:normAutofit/>
          </a:bodyPr>
          <a:lstStyle/>
          <a:p>
            <a:r>
              <a:rPr lang="en-CA" sz="4400" b="1">
                <a:latin typeface="+mn-lt"/>
              </a:rPr>
              <a:t>4.METHODOLOGY</a:t>
            </a:r>
            <a:br>
              <a:rPr lang="en-CA" sz="4400" b="1"/>
            </a:br>
            <a:endParaRPr lang="en-CA" sz="4400">
              <a:latin typeface="+mn-lt"/>
            </a:endParaRPr>
          </a:p>
        </p:txBody>
      </p:sp>
      <p:sp>
        <p:nvSpPr>
          <p:cNvPr id="3" name="Content Placeholder 2">
            <a:extLst>
              <a:ext uri="{FF2B5EF4-FFF2-40B4-BE49-F238E27FC236}">
                <a16:creationId xmlns:a16="http://schemas.microsoft.com/office/drawing/2014/main" id="{DDAEB69C-DEAE-4466-9CA8-4175222BD70F}"/>
              </a:ext>
            </a:extLst>
          </p:cNvPr>
          <p:cNvSpPr>
            <a:spLocks noGrp="1"/>
          </p:cNvSpPr>
          <p:nvPr>
            <p:ph idx="1"/>
          </p:nvPr>
        </p:nvSpPr>
        <p:spPr>
          <a:xfrm>
            <a:off x="655321" y="2575034"/>
            <a:ext cx="5120113" cy="3462228"/>
          </a:xfrm>
        </p:spPr>
        <p:txBody>
          <a:bodyPr>
            <a:normAutofit/>
          </a:bodyPr>
          <a:lstStyle/>
          <a:p>
            <a:r>
              <a:rPr lang="en-CA" sz="1800" b="1"/>
              <a:t>Data Required to resolve the problem</a:t>
            </a:r>
            <a:endParaRPr lang="en-CA" sz="1800"/>
          </a:p>
          <a:p>
            <a:r>
              <a:rPr lang="en-CA" sz="1800"/>
              <a:t>To do that, we will use the Foursquare API to explore neighborhoods in Paris. We will use the explore function to get the most common venue categories in each neighborhood, and then use this feature to group the neighborhoods into clusters. We will use the k-means clustering algorithm to complete this task</a:t>
            </a:r>
          </a:p>
          <a:p>
            <a:endParaRPr lang="en-CA" sz="1800"/>
          </a:p>
        </p:txBody>
      </p:sp>
      <p:pic>
        <p:nvPicPr>
          <p:cNvPr id="4" name="Picture 3">
            <a:extLst>
              <a:ext uri="{FF2B5EF4-FFF2-40B4-BE49-F238E27FC236}">
                <a16:creationId xmlns:a16="http://schemas.microsoft.com/office/drawing/2014/main" id="{860668DD-4F83-4862-8F11-B9C3110C798F}"/>
              </a:ext>
            </a:extLst>
          </p:cNvPr>
          <p:cNvPicPr/>
          <p:nvPr/>
        </p:nvPicPr>
        <p:blipFill rotWithShape="1">
          <a:blip r:embed="rId2">
            <a:extLst>
              <a:ext uri="{28A0092B-C50C-407E-A947-70E740481C1C}">
                <a14:useLocalDpi xmlns:a14="http://schemas.microsoft.com/office/drawing/2010/main" val="0"/>
              </a:ext>
            </a:extLst>
          </a:blip>
          <a:srcRect t="6839" r="-2" b="8002"/>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p:spPr>
      </p:pic>
    </p:spTree>
    <p:extLst>
      <p:ext uri="{BB962C8B-B14F-4D97-AF65-F5344CB8AC3E}">
        <p14:creationId xmlns:p14="http://schemas.microsoft.com/office/powerpoint/2010/main" val="66979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04680F-A957-42BE-816C-25FFF2FA5185}"/>
              </a:ext>
            </a:extLst>
          </p:cNvPr>
          <p:cNvPicPr/>
          <p:nvPr/>
        </p:nvPicPr>
        <p:blipFill rotWithShape="1">
          <a:blip r:embed="rId2">
            <a:extLst>
              <a:ext uri="{28A0092B-C50C-407E-A947-70E740481C1C}">
                <a14:useLocalDpi xmlns:a14="http://schemas.microsoft.com/office/drawing/2010/main" val="0"/>
              </a:ext>
            </a:extLst>
          </a:blip>
          <a:srcRect r="7029" b="-2"/>
          <a:stretch/>
        </p:blipFill>
        <p:spPr bwMode="auto">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a:noFill/>
        </p:spPr>
      </p:pic>
      <p:pic>
        <p:nvPicPr>
          <p:cNvPr id="4" name="Picture 3">
            <a:extLst>
              <a:ext uri="{FF2B5EF4-FFF2-40B4-BE49-F238E27FC236}">
                <a16:creationId xmlns:a16="http://schemas.microsoft.com/office/drawing/2014/main" id="{109BCE9C-C80F-4225-87FC-C3C0FAAB2701}"/>
              </a:ext>
            </a:extLst>
          </p:cNvPr>
          <p:cNvPicPr/>
          <p:nvPr/>
        </p:nvPicPr>
        <p:blipFill rotWithShape="1">
          <a:blip r:embed="rId3">
            <a:extLst>
              <a:ext uri="{28A0092B-C50C-407E-A947-70E740481C1C}">
                <a14:useLocalDpi xmlns:a14="http://schemas.microsoft.com/office/drawing/2010/main" val="0"/>
              </a:ext>
            </a:extLst>
          </a:blip>
          <a:srcRect l="549" r="29167"/>
          <a:stretch/>
        </p:blipFill>
        <p:spPr bwMode="auto">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a:noFill/>
        </p:spPr>
      </p:pic>
      <p:sp>
        <p:nvSpPr>
          <p:cNvPr id="2" name="Title 1">
            <a:extLst>
              <a:ext uri="{FF2B5EF4-FFF2-40B4-BE49-F238E27FC236}">
                <a16:creationId xmlns:a16="http://schemas.microsoft.com/office/drawing/2014/main" id="{5EBFEE6C-0FBB-4E6A-83D1-2F93B0A66533}"/>
              </a:ext>
            </a:extLst>
          </p:cNvPr>
          <p:cNvSpPr>
            <a:spLocks noGrp="1"/>
          </p:cNvSpPr>
          <p:nvPr>
            <p:ph type="title"/>
          </p:nvPr>
        </p:nvSpPr>
        <p:spPr>
          <a:prstGeom prst="ellipse">
            <a:avLst/>
          </a:prstGeom>
        </p:spPr>
        <p:txBody>
          <a:bodyPr>
            <a:normAutofit fontScale="90000"/>
          </a:bodyPr>
          <a:lstStyle/>
          <a:p>
            <a:r>
              <a:rPr lang="en-CA" sz="2800" b="1">
                <a:solidFill>
                  <a:schemeClr val="bg1"/>
                </a:solidFill>
              </a:rPr>
              <a:t>Segmenting and Clustering Neighborhoods</a:t>
            </a:r>
            <a:br>
              <a:rPr lang="en-CA" sz="2800">
                <a:solidFill>
                  <a:schemeClr val="bg1"/>
                </a:solidFill>
              </a:rPr>
            </a:br>
            <a:endParaRPr lang="en-CA" sz="2800">
              <a:solidFill>
                <a:schemeClr val="bg1"/>
              </a:solidFill>
            </a:endParaRPr>
          </a:p>
        </p:txBody>
      </p:sp>
      <p:sp>
        <p:nvSpPr>
          <p:cNvPr id="3" name="Content Placeholder 2">
            <a:extLst>
              <a:ext uri="{FF2B5EF4-FFF2-40B4-BE49-F238E27FC236}">
                <a16:creationId xmlns:a16="http://schemas.microsoft.com/office/drawing/2014/main" id="{D6BAD114-8DA3-432F-86FF-219F1B9B8FB4}"/>
              </a:ext>
            </a:extLst>
          </p:cNvPr>
          <p:cNvSpPr>
            <a:spLocks noGrp="1"/>
          </p:cNvSpPr>
          <p:nvPr>
            <p:ph idx="1"/>
          </p:nvPr>
        </p:nvSpPr>
        <p:spPr>
          <a:xfrm>
            <a:off x="838200" y="2015406"/>
            <a:ext cx="5097779" cy="4065986"/>
          </a:xfrm>
        </p:spPr>
        <p:txBody>
          <a:bodyPr anchor="t">
            <a:normAutofit/>
          </a:bodyPr>
          <a:lstStyle/>
          <a:p>
            <a:r>
              <a:rPr lang="en-CA" sz="2000"/>
              <a:t>We used Foursquare API to explore avenues of Paris neighborhoods.</a:t>
            </a:r>
          </a:p>
          <a:p>
            <a:endParaRPr lang="en-CA" sz="2000"/>
          </a:p>
        </p:txBody>
      </p:sp>
    </p:spTree>
    <p:extLst>
      <p:ext uri="{BB962C8B-B14F-4D97-AF65-F5344CB8AC3E}">
        <p14:creationId xmlns:p14="http://schemas.microsoft.com/office/powerpoint/2010/main" val="29225648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9151-E484-4F19-8864-47555A47924D}"/>
              </a:ext>
            </a:extLst>
          </p:cNvPr>
          <p:cNvSpPr>
            <a:spLocks noGrp="1"/>
          </p:cNvSpPr>
          <p:nvPr>
            <p:ph type="title"/>
          </p:nvPr>
        </p:nvSpPr>
        <p:spPr/>
        <p:txBody>
          <a:bodyPr>
            <a:normAutofit/>
          </a:bodyPr>
          <a:lstStyle/>
          <a:p>
            <a:pPr algn="ctr"/>
            <a:r>
              <a:rPr lang="en-CA" sz="3600" b="1" dirty="0"/>
              <a:t>Map of Paris neighborhoods</a:t>
            </a:r>
            <a:br>
              <a:rPr lang="en-CA" dirty="0"/>
            </a:br>
            <a:endParaRPr lang="en-CA" sz="2000" dirty="0">
              <a:latin typeface="+mn-lt"/>
            </a:endParaRPr>
          </a:p>
        </p:txBody>
      </p:sp>
      <p:pic>
        <p:nvPicPr>
          <p:cNvPr id="4" name="Content Placeholder 3" descr="A picture containing text, map&#10;&#10;Description automatically generated">
            <a:extLst>
              <a:ext uri="{FF2B5EF4-FFF2-40B4-BE49-F238E27FC236}">
                <a16:creationId xmlns:a16="http://schemas.microsoft.com/office/drawing/2014/main" id="{783BEA32-3ECE-4AB4-B79F-45FB05BEC5E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4738" y="1828800"/>
            <a:ext cx="10002130" cy="4375051"/>
          </a:xfrm>
          <a:prstGeom prst="rect">
            <a:avLst/>
          </a:prstGeom>
        </p:spPr>
      </p:pic>
    </p:spTree>
    <p:extLst>
      <p:ext uri="{BB962C8B-B14F-4D97-AF65-F5344CB8AC3E}">
        <p14:creationId xmlns:p14="http://schemas.microsoft.com/office/powerpoint/2010/main" val="395463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5C20-09AC-41F3-9E32-31D023CC0AD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CA" sz="2200" b="1" dirty="0">
                <a:solidFill>
                  <a:srgbClr val="FFFFFF"/>
                </a:solidFill>
              </a:rPr>
              <a:t>Explore Neighborhoods of Paris</a:t>
            </a:r>
            <a:endParaRPr lang="en-CA" sz="2200" dirty="0">
              <a:solidFill>
                <a:srgbClr val="FFFFFF"/>
              </a:solidFill>
            </a:endParaRPr>
          </a:p>
        </p:txBody>
      </p:sp>
      <p:sp>
        <p:nvSpPr>
          <p:cNvPr id="3" name="Content Placeholder 2">
            <a:extLst>
              <a:ext uri="{FF2B5EF4-FFF2-40B4-BE49-F238E27FC236}">
                <a16:creationId xmlns:a16="http://schemas.microsoft.com/office/drawing/2014/main" id="{99462BA1-8654-49AC-BF26-A9E37B57DB34}"/>
              </a:ext>
            </a:extLst>
          </p:cNvPr>
          <p:cNvSpPr>
            <a:spLocks noGrp="1"/>
          </p:cNvSpPr>
          <p:nvPr>
            <p:ph idx="1"/>
          </p:nvPr>
        </p:nvSpPr>
        <p:spPr>
          <a:xfrm>
            <a:off x="4038600" y="4884873"/>
            <a:ext cx="7188199" cy="1292090"/>
          </a:xfrm>
        </p:spPr>
        <p:txBody>
          <a:bodyPr>
            <a:normAutofit/>
          </a:bodyPr>
          <a:lstStyle/>
          <a:p>
            <a:r>
              <a:rPr lang="en-CA" sz="1800"/>
              <a:t>We used Foursquare API to explore avenues of Paris neighborhoods</a:t>
            </a:r>
          </a:p>
          <a:p>
            <a:endParaRPr lang="en-CA" sz="1800"/>
          </a:p>
        </p:txBody>
      </p:sp>
      <p:pic>
        <p:nvPicPr>
          <p:cNvPr id="4" name="Picture 3">
            <a:extLst>
              <a:ext uri="{FF2B5EF4-FFF2-40B4-BE49-F238E27FC236}">
                <a16:creationId xmlns:a16="http://schemas.microsoft.com/office/drawing/2014/main" id="{97269173-4F0B-4DDE-8F7B-7584FF3544E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2005274"/>
            <a:ext cx="7188199" cy="1707196"/>
          </a:xfrm>
          <a:prstGeom prst="rect">
            <a:avLst/>
          </a:prstGeom>
          <a:noFill/>
        </p:spPr>
      </p:pic>
    </p:spTree>
    <p:extLst>
      <p:ext uri="{BB962C8B-B14F-4D97-AF65-F5344CB8AC3E}">
        <p14:creationId xmlns:p14="http://schemas.microsoft.com/office/powerpoint/2010/main" val="7877707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TotalTime>
  <Words>537</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Capstone final project- The battle of neighborhood of Paris</vt:lpstr>
      <vt:lpstr>Report content</vt:lpstr>
      <vt:lpstr>1.PURPOSE </vt:lpstr>
      <vt:lpstr>2.INTRODUCTION </vt:lpstr>
      <vt:lpstr>3.OBJECTIVES </vt:lpstr>
      <vt:lpstr>4.METHODOLOGY </vt:lpstr>
      <vt:lpstr>Segmenting and Clustering Neighborhoods </vt:lpstr>
      <vt:lpstr>Map of Paris neighborhoods </vt:lpstr>
      <vt:lpstr>Explore Neighborhoods of Paris</vt:lpstr>
      <vt:lpstr>Analyze Each Neighborhood </vt:lpstr>
      <vt:lpstr>Map of Paris neighborhoods with clustering</vt:lpstr>
      <vt:lpstr>PowerPoint Presentation</vt:lpstr>
      <vt:lpstr>3.Results Section </vt:lpstr>
      <vt:lpstr>4.Discussion Section </vt:lpstr>
      <vt:lpstr>5.Conclusion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The battle of neighborhood of Paris</dc:title>
  <dc:creator>cerinemek@outlook.com</dc:creator>
  <cp:lastModifiedBy>cerinemek@outlook.com</cp:lastModifiedBy>
  <cp:revision>4</cp:revision>
  <dcterms:created xsi:type="dcterms:W3CDTF">2019-10-20T20:47:12Z</dcterms:created>
  <dcterms:modified xsi:type="dcterms:W3CDTF">2019-10-20T21:03:29Z</dcterms:modified>
</cp:coreProperties>
</file>