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57" r:id="rId5"/>
    <p:sldId id="260" r:id="rId6"/>
    <p:sldId id="261" r:id="rId7"/>
    <p:sldId id="262" r:id="rId8"/>
    <p:sldId id="263" r:id="rId9"/>
    <p:sldId id="264" r:id="rId10"/>
    <p:sldId id="266" r:id="rId11"/>
    <p:sldId id="268" r:id="rId12"/>
    <p:sldId id="265" r:id="rId13"/>
    <p:sldId id="267"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0862D1-17B1-4C38-9977-5253D850F8C6}" type="datetimeFigureOut">
              <a:rPr lang="es-ES" smtClean="0"/>
              <a:t>18/11/2016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615700-AF95-44FE-B9BD-5FD0C840AD36}" type="slidenum">
              <a:rPr lang="es-ES" smtClean="0"/>
              <a:t>‹Nº›</a:t>
            </a:fld>
            <a:endParaRPr lang="es-ES"/>
          </a:p>
        </p:txBody>
      </p:sp>
    </p:spTree>
    <p:extLst>
      <p:ext uri="{BB962C8B-B14F-4D97-AF65-F5344CB8AC3E}">
        <p14:creationId xmlns:p14="http://schemas.microsoft.com/office/powerpoint/2010/main" val="1365686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so</a:t>
            </a:r>
            <a:endParaRPr lang="es-ES" dirty="0"/>
          </a:p>
        </p:txBody>
      </p:sp>
      <p:sp>
        <p:nvSpPr>
          <p:cNvPr id="4" name="3 Marcador de número de diapositiva"/>
          <p:cNvSpPr>
            <a:spLocks noGrp="1"/>
          </p:cNvSpPr>
          <p:nvPr>
            <p:ph type="sldNum" sz="quarter" idx="10"/>
          </p:nvPr>
        </p:nvSpPr>
        <p:spPr/>
        <p:txBody>
          <a:bodyPr/>
          <a:lstStyle/>
          <a:p>
            <a:fld id="{C4615700-AF95-44FE-B9BD-5FD0C840AD36}" type="slidenum">
              <a:rPr lang="es-ES" smtClean="0"/>
              <a:t>3</a:t>
            </a:fld>
            <a:endParaRPr lang="es-ES"/>
          </a:p>
        </p:txBody>
      </p:sp>
    </p:spTree>
    <p:extLst>
      <p:ext uri="{BB962C8B-B14F-4D97-AF65-F5344CB8AC3E}">
        <p14:creationId xmlns:p14="http://schemas.microsoft.com/office/powerpoint/2010/main" val="1673304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18/11/2016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18/11/2016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18/11/2016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18/11/2016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18/11/2016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t>18/11/2016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18/11/2016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t>18/11/2016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18/11/2016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18/11/2016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18/11/2016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18/11/2016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4000" dirty="0" smtClean="0">
                <a:latin typeface="Times New Roman" pitchFamily="18" charset="0"/>
                <a:cs typeface="Times New Roman" pitchFamily="18" charset="0"/>
              </a:rPr>
              <a:t>Estándares de Código</a:t>
            </a:r>
            <a:br>
              <a:rPr lang="es-ES" sz="4000" dirty="0" smtClean="0">
                <a:latin typeface="Times New Roman" pitchFamily="18" charset="0"/>
                <a:cs typeface="Times New Roman" pitchFamily="18" charset="0"/>
              </a:rPr>
            </a:br>
            <a:r>
              <a:rPr lang="es-ES" sz="4000" dirty="0" smtClean="0">
                <a:latin typeface="Times New Roman" pitchFamily="18" charset="0"/>
                <a:cs typeface="Times New Roman" pitchFamily="18" charset="0"/>
              </a:rPr>
              <a:t>(Buenas Practicas)</a:t>
            </a:r>
            <a:endParaRPr lang="es-ES" sz="4000" dirty="0">
              <a:latin typeface="Times New Roman" pitchFamily="18" charset="0"/>
              <a:cs typeface="Times New Roman" pitchFamily="18" charset="0"/>
            </a:endParaRPr>
          </a:p>
        </p:txBody>
      </p:sp>
      <p:sp>
        <p:nvSpPr>
          <p:cNvPr id="3" name="2 Subtítulo"/>
          <p:cNvSpPr>
            <a:spLocks noGrp="1"/>
          </p:cNvSpPr>
          <p:nvPr>
            <p:ph type="subTitle" idx="1"/>
          </p:nvPr>
        </p:nvSpPr>
        <p:spPr/>
        <p:txBody>
          <a:bodyPr>
            <a:normAutofit/>
          </a:bodyPr>
          <a:lstStyle/>
          <a:p>
            <a:r>
              <a:rPr lang="es-ES" sz="2400" dirty="0" smtClean="0"/>
              <a:t>Asignatura: Electivo II </a:t>
            </a:r>
          </a:p>
          <a:p>
            <a:r>
              <a:rPr lang="es-ES" sz="2400" dirty="0" smtClean="0"/>
              <a:t>Profesor: Andrés Alfaro</a:t>
            </a:r>
            <a:endParaRPr lang="es-ES" sz="24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9608" y="44624"/>
            <a:ext cx="968896" cy="968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44624"/>
            <a:ext cx="1132668" cy="1107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11227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dirty="0" smtClean="0">
                <a:latin typeface="Times New Roman" pitchFamily="18" charset="0"/>
                <a:cs typeface="Times New Roman" pitchFamily="18" charset="0"/>
              </a:rPr>
              <a:t>Visual Basic</a:t>
            </a:r>
            <a:endParaRPr lang="es-ES" sz="4000" dirty="0">
              <a:latin typeface="Times New Roman" pitchFamily="18" charset="0"/>
              <a:cs typeface="Times New Roman" pitchFamily="18" charset="0"/>
            </a:endParaRPr>
          </a:p>
        </p:txBody>
      </p:sp>
      <p:sp>
        <p:nvSpPr>
          <p:cNvPr id="3" name="2 Marcador de contenido"/>
          <p:cNvSpPr>
            <a:spLocks noGrp="1"/>
          </p:cNvSpPr>
          <p:nvPr>
            <p:ph idx="1"/>
          </p:nvPr>
        </p:nvSpPr>
        <p:spPr/>
        <p:txBody>
          <a:bodyPr>
            <a:noAutofit/>
          </a:bodyPr>
          <a:lstStyle/>
          <a:p>
            <a:pPr marL="0" indent="0" algn="just">
              <a:buNone/>
            </a:pPr>
            <a:r>
              <a:rPr lang="es-ES" sz="2000" b="1" dirty="0" smtClean="0">
                <a:latin typeface="Times New Roman" pitchFamily="18" charset="0"/>
                <a:cs typeface="Times New Roman" pitchFamily="18" charset="0"/>
              </a:rPr>
              <a:t>Nombres </a:t>
            </a:r>
          </a:p>
          <a:p>
            <a:pPr marL="0" indent="0" algn="just">
              <a:buNone/>
            </a:pPr>
            <a:endParaRPr lang="es-ES" sz="2000" b="1" dirty="0" smtClean="0">
              <a:latin typeface="Times New Roman" pitchFamily="18" charset="0"/>
              <a:cs typeface="Times New Roman" pitchFamily="18" charset="0"/>
            </a:endParaRPr>
          </a:p>
          <a:p>
            <a:pPr algn="just"/>
            <a:r>
              <a:rPr lang="es-ES" sz="2000" dirty="0" smtClean="0">
                <a:latin typeface="Times New Roman" pitchFamily="18" charset="0"/>
                <a:cs typeface="Times New Roman" pitchFamily="18" charset="0"/>
              </a:rPr>
              <a:t>Las </a:t>
            </a:r>
            <a:r>
              <a:rPr lang="es-ES" sz="2000" dirty="0">
                <a:latin typeface="Times New Roman" pitchFamily="18" charset="0"/>
                <a:cs typeface="Times New Roman" pitchFamily="18" charset="0"/>
              </a:rPr>
              <a:t>constantes, si se usan, se implementaron como variables y se diferenciaron de otras variables usando todos los caracteres en mayúsculas. Se separaron varias palabras utilizando el carácter de subrayado (_). </a:t>
            </a:r>
            <a:endParaRPr lang="es-ES" sz="2000" dirty="0" smtClean="0">
              <a:latin typeface="Times New Roman" pitchFamily="18" charset="0"/>
              <a:cs typeface="Times New Roman" pitchFamily="18" charset="0"/>
            </a:endParaRPr>
          </a:p>
          <a:p>
            <a:pPr marL="0" indent="0" algn="just">
              <a:buNone/>
            </a:pPr>
            <a:r>
              <a:rPr lang="es-ES" sz="2000" dirty="0" smtClean="0">
                <a:latin typeface="Times New Roman" pitchFamily="18" charset="0"/>
                <a:cs typeface="Times New Roman" pitchFamily="18" charset="0"/>
              </a:rPr>
              <a:t>      </a:t>
            </a:r>
          </a:p>
          <a:p>
            <a:pPr marL="0" indent="0" algn="just">
              <a:buNone/>
            </a:pPr>
            <a:r>
              <a:rPr lang="es-ES" sz="2000" dirty="0">
                <a:latin typeface="Times New Roman" pitchFamily="18" charset="0"/>
                <a:cs typeface="Times New Roman" pitchFamily="18" charset="0"/>
              </a:rPr>
              <a:t> </a:t>
            </a:r>
            <a:r>
              <a:rPr lang="es-ES" sz="2000" dirty="0" smtClean="0">
                <a:latin typeface="Times New Roman" pitchFamily="18" charset="0"/>
                <a:cs typeface="Times New Roman" pitchFamily="18" charset="0"/>
              </a:rPr>
              <a:t>    Por </a:t>
            </a:r>
            <a:r>
              <a:rPr lang="es-ES" sz="2000" dirty="0">
                <a:latin typeface="Times New Roman" pitchFamily="18" charset="0"/>
                <a:cs typeface="Times New Roman" pitchFamily="18" charset="0"/>
              </a:rPr>
              <a:t>ejemplo: </a:t>
            </a:r>
            <a:endParaRPr lang="es-ES" sz="2000" dirty="0" smtClean="0">
              <a:latin typeface="Times New Roman" pitchFamily="18" charset="0"/>
              <a:cs typeface="Times New Roman" pitchFamily="18" charset="0"/>
            </a:endParaRPr>
          </a:p>
          <a:p>
            <a:pPr marL="0" indent="0" algn="just">
              <a:buNone/>
            </a:pPr>
            <a:r>
              <a:rPr lang="es-ES" sz="2000" dirty="0">
                <a:latin typeface="Times New Roman" pitchFamily="18" charset="0"/>
                <a:cs typeface="Times New Roman" pitchFamily="18" charset="0"/>
              </a:rPr>
              <a:t> </a:t>
            </a:r>
            <a:r>
              <a:rPr lang="es-ES" sz="2000" dirty="0" smtClean="0">
                <a:latin typeface="Times New Roman" pitchFamily="18" charset="0"/>
                <a:cs typeface="Times New Roman" pitchFamily="18" charset="0"/>
              </a:rPr>
              <a:t>    </a:t>
            </a:r>
          </a:p>
          <a:p>
            <a:pPr marL="0" indent="0" algn="just">
              <a:buNone/>
            </a:pPr>
            <a:r>
              <a:rPr lang="es-ES" sz="2000" dirty="0">
                <a:latin typeface="Times New Roman" pitchFamily="18" charset="0"/>
                <a:cs typeface="Times New Roman" pitchFamily="18" charset="0"/>
              </a:rPr>
              <a:t> </a:t>
            </a:r>
            <a:r>
              <a:rPr lang="es-ES" sz="2000" dirty="0" smtClean="0">
                <a:latin typeface="Times New Roman" pitchFamily="18" charset="0"/>
                <a:cs typeface="Times New Roman" pitchFamily="18" charset="0"/>
              </a:rPr>
              <a:t>    USER_LIST_MAX</a:t>
            </a:r>
            <a:endParaRPr lang="es-ES" sz="2000" dirty="0">
              <a:latin typeface="Times New Roman" pitchFamily="18" charset="0"/>
              <a:cs typeface="Times New Roman" pitchFamily="18" charset="0"/>
            </a:endParaRPr>
          </a:p>
          <a:p>
            <a:pPr marL="0" indent="0" algn="just">
              <a:buNone/>
            </a:pPr>
            <a:r>
              <a:rPr lang="es-ES" sz="2000" dirty="0" smtClean="0">
                <a:latin typeface="Times New Roman" pitchFamily="18" charset="0"/>
                <a:cs typeface="Times New Roman" pitchFamily="18" charset="0"/>
              </a:rPr>
              <a:t>     NEW_LINE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5081"/>
            <a:ext cx="1133475"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4534" y="0"/>
            <a:ext cx="969963"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20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dirty="0" smtClean="0">
                <a:latin typeface="Times New Roman" pitchFamily="18" charset="0"/>
                <a:cs typeface="Times New Roman" pitchFamily="18" charset="0"/>
              </a:rPr>
              <a:t>Visual Basic</a:t>
            </a:r>
            <a:endParaRPr lang="es-ES" sz="4000" dirty="0">
              <a:latin typeface="Times New Roman" pitchFamily="18" charset="0"/>
              <a:cs typeface="Times New Roman" pitchFamily="18" charset="0"/>
            </a:endParaRPr>
          </a:p>
        </p:txBody>
      </p:sp>
      <p:sp>
        <p:nvSpPr>
          <p:cNvPr id="3" name="2 Marcador de contenido"/>
          <p:cNvSpPr>
            <a:spLocks noGrp="1"/>
          </p:cNvSpPr>
          <p:nvPr>
            <p:ph idx="1"/>
          </p:nvPr>
        </p:nvSpPr>
        <p:spPr/>
        <p:txBody>
          <a:bodyPr>
            <a:noAutofit/>
          </a:bodyPr>
          <a:lstStyle/>
          <a:p>
            <a:pPr marL="0" indent="0" algn="just">
              <a:buNone/>
            </a:pPr>
            <a:r>
              <a:rPr lang="es-ES" sz="2000" b="1" dirty="0" smtClean="0">
                <a:latin typeface="Times New Roman" pitchFamily="18" charset="0"/>
                <a:cs typeface="Times New Roman" pitchFamily="18" charset="0"/>
              </a:rPr>
              <a:t>Variables</a:t>
            </a:r>
          </a:p>
          <a:p>
            <a:pPr marL="0" indent="0" algn="just">
              <a:buNone/>
            </a:pPr>
            <a:endParaRPr lang="es-ES" sz="2000" b="1" dirty="0">
              <a:latin typeface="Times New Roman" pitchFamily="18" charset="0"/>
              <a:cs typeface="Times New Roman" pitchFamily="18" charset="0"/>
            </a:endParaRPr>
          </a:p>
          <a:p>
            <a:pPr algn="just"/>
            <a:r>
              <a:rPr lang="es-ES" sz="2000" dirty="0">
                <a:latin typeface="Times New Roman" pitchFamily="18" charset="0"/>
                <a:cs typeface="Times New Roman" pitchFamily="18" charset="0"/>
              </a:rPr>
              <a:t>Para mejorar la legibilidad y la coherencia, utilice los siguientes prefijos con nombres descriptivos para variables en su código VBScript.</a:t>
            </a:r>
            <a:endParaRPr lang="es-ES" sz="20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5081"/>
            <a:ext cx="1133475"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4534" y="0"/>
            <a:ext cx="969963"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110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dirty="0" smtClean="0">
                <a:latin typeface="Times New Roman" pitchFamily="18" charset="0"/>
                <a:cs typeface="Times New Roman" pitchFamily="18" charset="0"/>
              </a:rPr>
              <a:t>Visual Basic</a:t>
            </a:r>
            <a:endParaRPr lang="es-ES" sz="4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5081"/>
            <a:ext cx="1133475"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4534" y="0"/>
            <a:ext cx="969963"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467" y="1412776"/>
            <a:ext cx="6192688" cy="486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7655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dirty="0" smtClean="0">
                <a:latin typeface="Times New Roman" pitchFamily="18" charset="0"/>
                <a:cs typeface="Times New Roman" pitchFamily="18" charset="0"/>
              </a:rPr>
              <a:t>Conclusión</a:t>
            </a:r>
            <a:endParaRPr lang="es-ES" sz="4000" dirty="0">
              <a:latin typeface="Times New Roman" pitchFamily="18" charset="0"/>
              <a:cs typeface="Times New Roman" pitchFamily="18" charset="0"/>
            </a:endParaRPr>
          </a:p>
        </p:txBody>
      </p:sp>
      <p:sp>
        <p:nvSpPr>
          <p:cNvPr id="3" name="2 Marcador de contenido"/>
          <p:cNvSpPr>
            <a:spLocks noGrp="1"/>
          </p:cNvSpPr>
          <p:nvPr>
            <p:ph idx="1"/>
          </p:nvPr>
        </p:nvSpPr>
        <p:spPr/>
        <p:txBody>
          <a:bodyPr>
            <a:noAutofit/>
          </a:bodyPr>
          <a:lstStyle/>
          <a:p>
            <a:pPr algn="just"/>
            <a:r>
              <a:rPr lang="es-ES" sz="2000" dirty="0" smtClean="0">
                <a:latin typeface="Times New Roman" pitchFamily="18" charset="0"/>
                <a:cs typeface="Times New Roman" pitchFamily="18" charset="0"/>
              </a:rPr>
              <a:t>Al Usar estándares de codificación y  </a:t>
            </a:r>
            <a:r>
              <a:rPr lang="es-ES" sz="2000" dirty="0">
                <a:latin typeface="Times New Roman" pitchFamily="18" charset="0"/>
                <a:cs typeface="Times New Roman" pitchFamily="18" charset="0"/>
              </a:rPr>
              <a:t>realizar buenas prácticas de programación </a:t>
            </a:r>
            <a:r>
              <a:rPr lang="es-ES" sz="2000" dirty="0" smtClean="0">
                <a:latin typeface="Times New Roman" pitchFamily="18" charset="0"/>
                <a:cs typeface="Times New Roman" pitchFamily="18" charset="0"/>
              </a:rPr>
              <a:t>se logra  </a:t>
            </a:r>
            <a:r>
              <a:rPr lang="es-ES" sz="2000" dirty="0">
                <a:latin typeface="Times New Roman" pitchFamily="18" charset="0"/>
                <a:cs typeface="Times New Roman" pitchFamily="18" charset="0"/>
              </a:rPr>
              <a:t>generar un código de alta calidad </a:t>
            </a:r>
            <a:r>
              <a:rPr lang="es-ES" sz="2000" dirty="0" smtClean="0">
                <a:latin typeface="Times New Roman" pitchFamily="18" charset="0"/>
                <a:cs typeface="Times New Roman" pitchFamily="18" charset="0"/>
              </a:rPr>
              <a:t>y </a:t>
            </a:r>
            <a:r>
              <a:rPr lang="es-ES" sz="2000" dirty="0" smtClean="0">
                <a:latin typeface="Times New Roman" pitchFamily="18" charset="0"/>
                <a:cs typeface="Times New Roman" pitchFamily="18" charset="0"/>
              </a:rPr>
              <a:t>de </a:t>
            </a:r>
            <a:r>
              <a:rPr lang="es-ES" sz="2000" dirty="0">
                <a:latin typeface="Times New Roman" pitchFamily="18" charset="0"/>
                <a:cs typeface="Times New Roman" pitchFamily="18" charset="0"/>
              </a:rPr>
              <a:t>gran importancia para la calidad del software </a:t>
            </a:r>
            <a:r>
              <a:rPr lang="es-ES" sz="2000" dirty="0" smtClean="0">
                <a:latin typeface="Times New Roman" pitchFamily="18" charset="0"/>
                <a:cs typeface="Times New Roman" pitchFamily="18" charset="0"/>
              </a:rPr>
              <a:t> </a:t>
            </a:r>
            <a:r>
              <a:rPr lang="es-ES" sz="2000" dirty="0">
                <a:latin typeface="Times New Roman" pitchFamily="18" charset="0"/>
                <a:cs typeface="Times New Roman" pitchFamily="18" charset="0"/>
              </a:rPr>
              <a:t>para obtener un buen rendimiento</a:t>
            </a:r>
            <a:r>
              <a:rPr lang="es-ES" sz="2000" dirty="0" smtClean="0">
                <a:latin typeface="Times New Roman" pitchFamily="18" charset="0"/>
                <a:cs typeface="Times New Roman" pitchFamily="18" charset="0"/>
              </a:rPr>
              <a:t>.</a:t>
            </a:r>
          </a:p>
          <a:p>
            <a:pPr marL="0" indent="0" algn="just">
              <a:buNone/>
            </a:pPr>
            <a:r>
              <a:rPr lang="es-ES" sz="2000" dirty="0" smtClean="0">
                <a:latin typeface="Times New Roman" pitchFamily="18" charset="0"/>
                <a:cs typeface="Times New Roman" pitchFamily="18" charset="0"/>
              </a:rPr>
              <a:t> </a:t>
            </a:r>
            <a:endParaRPr lang="es-ES" sz="2000" dirty="0" smtClean="0">
              <a:latin typeface="Times New Roman" pitchFamily="18" charset="0"/>
              <a:cs typeface="Times New Roman" pitchFamily="18" charset="0"/>
            </a:endParaRPr>
          </a:p>
          <a:p>
            <a:pPr algn="just"/>
            <a:r>
              <a:rPr lang="es-ES" sz="2000" dirty="0" smtClean="0">
                <a:latin typeface="Times New Roman" pitchFamily="18" charset="0"/>
                <a:cs typeface="Times New Roman" pitchFamily="18" charset="0"/>
              </a:rPr>
              <a:t>También facilita a un programador la modificación de un código fuente aunque no pertenezca al grupo que lo desarrolla.</a:t>
            </a:r>
          </a:p>
          <a:p>
            <a:pPr marL="0" indent="0" algn="just">
              <a:buNone/>
            </a:pPr>
            <a:endParaRPr lang="es-ES" sz="2000" dirty="0">
              <a:latin typeface="Times New Roman" pitchFamily="18" charset="0"/>
              <a:cs typeface="Times New Roman" pitchFamily="18" charset="0"/>
            </a:endParaRPr>
          </a:p>
          <a:p>
            <a:pPr algn="just"/>
            <a:r>
              <a:rPr lang="es-ES" sz="2000" dirty="0" smtClean="0">
                <a:latin typeface="Times New Roman" pitchFamily="18" charset="0"/>
                <a:cs typeface="Times New Roman" pitchFamily="18" charset="0"/>
              </a:rPr>
              <a:t>Otro</a:t>
            </a:r>
            <a:r>
              <a:rPr lang="es-ES" sz="2000" dirty="0" smtClean="0">
                <a:latin typeface="Times New Roman" pitchFamily="18" charset="0"/>
                <a:cs typeface="Times New Roman" pitchFamily="18" charset="0"/>
              </a:rPr>
              <a:t> de los  propósitos </a:t>
            </a:r>
            <a:r>
              <a:rPr lang="es-ES" sz="2000" dirty="0" smtClean="0">
                <a:latin typeface="Times New Roman" pitchFamily="18" charset="0"/>
                <a:cs typeface="Times New Roman" pitchFamily="18" charset="0"/>
              </a:rPr>
              <a:t>es </a:t>
            </a:r>
            <a:r>
              <a:rPr lang="es-ES" sz="2000" dirty="0">
                <a:latin typeface="Times New Roman" pitchFamily="18" charset="0"/>
                <a:cs typeface="Times New Roman" pitchFamily="18" charset="0"/>
              </a:rPr>
              <a:t>localizar defectos </a:t>
            </a:r>
            <a:r>
              <a:rPr lang="es-ES" sz="2000" dirty="0" smtClean="0">
                <a:latin typeface="Times New Roman" pitchFamily="18" charset="0"/>
                <a:cs typeface="Times New Roman" pitchFamily="18" charset="0"/>
              </a:rPr>
              <a:t>o errore</a:t>
            </a:r>
            <a:r>
              <a:rPr lang="es-ES" sz="2000" dirty="0" smtClean="0">
                <a:latin typeface="Times New Roman" pitchFamily="18" charset="0"/>
                <a:cs typeface="Times New Roman" pitchFamily="18" charset="0"/>
              </a:rPr>
              <a:t>s </a:t>
            </a:r>
            <a:r>
              <a:rPr lang="es-ES" sz="2000" dirty="0" smtClean="0">
                <a:latin typeface="Times New Roman" pitchFamily="18" charset="0"/>
                <a:cs typeface="Times New Roman" pitchFamily="18" charset="0"/>
              </a:rPr>
              <a:t>en el código de manera eficiente</a:t>
            </a:r>
            <a:r>
              <a:rPr lang="es-ES" sz="2000" dirty="0" smtClean="0">
                <a:latin typeface="Times New Roman" pitchFamily="18" charset="0"/>
                <a:cs typeface="Times New Roman" pitchFamily="18" charset="0"/>
              </a:rPr>
              <a:t>.</a:t>
            </a:r>
          </a:p>
          <a:p>
            <a:pPr algn="just"/>
            <a:endParaRPr lang="es-ES" sz="2000" dirty="0" smtClean="0">
              <a:latin typeface="Times New Roman" pitchFamily="18" charset="0"/>
              <a:cs typeface="Times New Roman" pitchFamily="18" charset="0"/>
            </a:endParaRPr>
          </a:p>
          <a:p>
            <a:pPr algn="just"/>
            <a:endParaRPr lang="es-ES" sz="20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5081"/>
            <a:ext cx="1133475"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4534" y="0"/>
            <a:ext cx="969963"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1066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9608" y="44624"/>
            <a:ext cx="968896" cy="968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44624"/>
            <a:ext cx="1132668" cy="1107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Título"/>
          <p:cNvSpPr>
            <a:spLocks noGrp="1"/>
          </p:cNvSpPr>
          <p:nvPr>
            <p:ph type="title"/>
          </p:nvPr>
        </p:nvSpPr>
        <p:spPr/>
        <p:txBody>
          <a:bodyPr>
            <a:normAutofit/>
          </a:bodyPr>
          <a:lstStyle/>
          <a:p>
            <a:r>
              <a:rPr lang="es-ES" sz="4000" dirty="0" smtClean="0">
                <a:latin typeface="Times New Roman" pitchFamily="18" charset="0"/>
                <a:cs typeface="Times New Roman" pitchFamily="18" charset="0"/>
              </a:rPr>
              <a:t>Contenido</a:t>
            </a:r>
            <a:endParaRPr lang="es-ES" sz="4000" dirty="0">
              <a:latin typeface="Times New Roman" pitchFamily="18" charset="0"/>
              <a:cs typeface="Times New Roman" pitchFamily="18" charset="0"/>
            </a:endParaRPr>
          </a:p>
        </p:txBody>
      </p:sp>
      <p:sp>
        <p:nvSpPr>
          <p:cNvPr id="7" name="6 Marcador de contenido"/>
          <p:cNvSpPr>
            <a:spLocks noGrp="1"/>
          </p:cNvSpPr>
          <p:nvPr>
            <p:ph idx="1"/>
          </p:nvPr>
        </p:nvSpPr>
        <p:spPr/>
        <p:txBody>
          <a:bodyPr/>
          <a:lstStyle/>
          <a:p>
            <a:r>
              <a:rPr lang="es-ES" dirty="0" smtClean="0">
                <a:latin typeface="Times New Roman" pitchFamily="18" charset="0"/>
                <a:cs typeface="Times New Roman" pitchFamily="18" charset="0"/>
              </a:rPr>
              <a:t>Introducción </a:t>
            </a:r>
          </a:p>
          <a:p>
            <a:pPr marL="0" indent="0">
              <a:buNone/>
            </a:pPr>
            <a:r>
              <a:rPr lang="es-ES" dirty="0">
                <a:latin typeface="Times New Roman" pitchFamily="18" charset="0"/>
                <a:cs typeface="Times New Roman" pitchFamily="18" charset="0"/>
              </a:rPr>
              <a:t> </a:t>
            </a:r>
            <a:r>
              <a:rPr lang="es-ES" dirty="0" smtClean="0">
                <a:latin typeface="Times New Roman" pitchFamily="18" charset="0"/>
                <a:cs typeface="Times New Roman" pitchFamily="18" charset="0"/>
              </a:rPr>
              <a:t>   ¿Qué son los estándares de código?</a:t>
            </a:r>
          </a:p>
          <a:p>
            <a:pPr marL="0" indent="0">
              <a:buNone/>
            </a:pPr>
            <a:r>
              <a:rPr lang="es-ES" dirty="0" smtClean="0">
                <a:latin typeface="Times New Roman" pitchFamily="18" charset="0"/>
                <a:cs typeface="Times New Roman" pitchFamily="18" charset="0"/>
              </a:rPr>
              <a:t>    ¿Qué se entiende por buenas practicas?</a:t>
            </a:r>
          </a:p>
          <a:p>
            <a:r>
              <a:rPr lang="es-ES" dirty="0" smtClean="0">
                <a:latin typeface="Times New Roman" pitchFamily="18" charset="0"/>
                <a:cs typeface="Times New Roman" pitchFamily="18" charset="0"/>
              </a:rPr>
              <a:t>Pascal y Camell</a:t>
            </a:r>
          </a:p>
          <a:p>
            <a:r>
              <a:rPr lang="es-ES" dirty="0" smtClean="0">
                <a:latin typeface="Times New Roman" pitchFamily="18" charset="0"/>
                <a:cs typeface="Times New Roman" pitchFamily="18" charset="0"/>
              </a:rPr>
              <a:t>Java</a:t>
            </a:r>
          </a:p>
          <a:p>
            <a:r>
              <a:rPr lang="es-ES" dirty="0" smtClean="0">
                <a:latin typeface="Times New Roman" pitchFamily="18" charset="0"/>
                <a:cs typeface="Times New Roman" pitchFamily="18" charset="0"/>
              </a:rPr>
              <a:t>Visual Basic</a:t>
            </a:r>
          </a:p>
          <a:p>
            <a:r>
              <a:rPr lang="es-ES" dirty="0" smtClean="0">
                <a:latin typeface="Times New Roman" pitchFamily="18" charset="0"/>
                <a:cs typeface="Times New Roman" pitchFamily="18" charset="0"/>
              </a:rPr>
              <a:t>Conclusión</a:t>
            </a:r>
          </a:p>
          <a:p>
            <a:endParaRPr lang="es-ES" dirty="0">
              <a:latin typeface="Times New Roman" pitchFamily="18" charset="0"/>
              <a:cs typeface="Times New Roman" pitchFamily="18" charset="0"/>
            </a:endParaRPr>
          </a:p>
          <a:p>
            <a:endParaRPr lang="es-ES" dirty="0">
              <a:latin typeface="Times New Roman" pitchFamily="18" charset="0"/>
              <a:cs typeface="Times New Roman" pitchFamily="18" charset="0"/>
            </a:endParaRPr>
          </a:p>
        </p:txBody>
      </p:sp>
    </p:spTree>
    <p:extLst>
      <p:ext uri="{BB962C8B-B14F-4D97-AF65-F5344CB8AC3E}">
        <p14:creationId xmlns:p14="http://schemas.microsoft.com/office/powerpoint/2010/main" val="2050171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368" y="188640"/>
            <a:ext cx="968896" cy="968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17024"/>
            <a:ext cx="1132668" cy="1107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Título"/>
          <p:cNvSpPr>
            <a:spLocks noGrp="1"/>
          </p:cNvSpPr>
          <p:nvPr>
            <p:ph type="title"/>
          </p:nvPr>
        </p:nvSpPr>
        <p:spPr/>
        <p:txBody>
          <a:bodyPr>
            <a:normAutofit/>
          </a:bodyPr>
          <a:lstStyle/>
          <a:p>
            <a:r>
              <a:rPr lang="es-ES" sz="4000" dirty="0" smtClean="0">
                <a:latin typeface="Times New Roman" pitchFamily="18" charset="0"/>
                <a:cs typeface="Times New Roman" pitchFamily="18" charset="0"/>
              </a:rPr>
              <a:t>Introducción</a:t>
            </a:r>
            <a:endParaRPr lang="es-ES" sz="4000" dirty="0">
              <a:latin typeface="Times New Roman" pitchFamily="18" charset="0"/>
              <a:cs typeface="Times New Roman" pitchFamily="18" charset="0"/>
            </a:endParaRPr>
          </a:p>
        </p:txBody>
      </p:sp>
      <p:sp>
        <p:nvSpPr>
          <p:cNvPr id="7" name="6 Marcador de contenido"/>
          <p:cNvSpPr>
            <a:spLocks noGrp="1"/>
          </p:cNvSpPr>
          <p:nvPr>
            <p:ph idx="1"/>
          </p:nvPr>
        </p:nvSpPr>
        <p:spPr/>
        <p:txBody>
          <a:bodyPr/>
          <a:lstStyle/>
          <a:p>
            <a:r>
              <a:rPr lang="es-ES" dirty="0" smtClean="0">
                <a:latin typeface="Times New Roman" pitchFamily="18" charset="0"/>
                <a:cs typeface="Times New Roman" pitchFamily="18" charset="0"/>
              </a:rPr>
              <a:t> ¿Qué son los estándares de código?</a:t>
            </a:r>
          </a:p>
          <a:p>
            <a:pPr marL="0" indent="0" algn="just">
              <a:buNone/>
            </a:pPr>
            <a:r>
              <a:rPr lang="es-ES" sz="2000" dirty="0" smtClean="0">
                <a:latin typeface="Times New Roman" pitchFamily="18" charset="0"/>
                <a:cs typeface="Times New Roman" pitchFamily="18" charset="0"/>
              </a:rPr>
              <a:t>Es una manera de normalizar la programación de forma tal que al trabajar en un proyecto , cualquier persona involucrada con dicho proyecto pueda acceder y comprender el código.</a:t>
            </a:r>
          </a:p>
          <a:p>
            <a:r>
              <a:rPr lang="es-ES" dirty="0" smtClean="0">
                <a:latin typeface="Times New Roman" pitchFamily="18" charset="0"/>
                <a:cs typeface="Times New Roman" pitchFamily="18" charset="0"/>
              </a:rPr>
              <a:t> ¿Qué se entiende por buenas practicas?</a:t>
            </a:r>
          </a:p>
          <a:p>
            <a:pPr marL="0" indent="0">
              <a:buNone/>
            </a:pPr>
            <a:r>
              <a:rPr lang="es-ES" sz="2000" dirty="0" smtClean="0">
                <a:latin typeface="Times New Roman" pitchFamily="18" charset="0"/>
                <a:cs typeface="Times New Roman" pitchFamily="18" charset="0"/>
              </a:rPr>
              <a:t>Conjunto de acciones que han rendido bien </a:t>
            </a:r>
            <a:r>
              <a:rPr lang="es-ES" sz="2000" dirty="0">
                <a:latin typeface="Times New Roman" pitchFamily="18" charset="0"/>
                <a:cs typeface="Times New Roman" pitchFamily="18" charset="0"/>
              </a:rPr>
              <a:t>o incluso </a:t>
            </a:r>
            <a:r>
              <a:rPr lang="es-ES" sz="2000" dirty="0" smtClean="0">
                <a:latin typeface="Times New Roman" pitchFamily="18" charset="0"/>
                <a:cs typeface="Times New Roman" pitchFamily="18" charset="0"/>
              </a:rPr>
              <a:t>excelente dado el </a:t>
            </a:r>
            <a:r>
              <a:rPr lang="es-ES" sz="2000" dirty="0">
                <a:latin typeface="Times New Roman" pitchFamily="18" charset="0"/>
                <a:cs typeface="Times New Roman" pitchFamily="18" charset="0"/>
              </a:rPr>
              <a:t>servicio en un determinado contexto y que se espera que, en contextos similares, rindan similares resultados.</a:t>
            </a:r>
          </a:p>
          <a:p>
            <a:endParaRPr lang="es-ES" dirty="0">
              <a:latin typeface="Times New Roman" pitchFamily="18" charset="0"/>
              <a:cs typeface="Times New Roman" pitchFamily="18" charset="0"/>
            </a:endParaRPr>
          </a:p>
        </p:txBody>
      </p:sp>
    </p:spTree>
    <p:extLst>
      <p:ext uri="{BB962C8B-B14F-4D97-AF65-F5344CB8AC3E}">
        <p14:creationId xmlns:p14="http://schemas.microsoft.com/office/powerpoint/2010/main" val="1694427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dirty="0" smtClean="0">
                <a:latin typeface="Times New Roman" pitchFamily="18" charset="0"/>
                <a:cs typeface="Times New Roman" pitchFamily="18" charset="0"/>
              </a:rPr>
              <a:t>Pascal y </a:t>
            </a:r>
            <a:r>
              <a:rPr lang="es-ES" sz="4000" dirty="0">
                <a:latin typeface="Times New Roman" pitchFamily="18" charset="0"/>
                <a:cs typeface="Times New Roman" pitchFamily="18" charset="0"/>
              </a:rPr>
              <a:t>C</a:t>
            </a:r>
            <a:r>
              <a:rPr lang="es-ES" sz="4000" dirty="0" smtClean="0">
                <a:latin typeface="Times New Roman" pitchFamily="18" charset="0"/>
                <a:cs typeface="Times New Roman" pitchFamily="18" charset="0"/>
              </a:rPr>
              <a:t>amell</a:t>
            </a:r>
            <a:endParaRPr lang="es-ES" sz="4000" dirty="0">
              <a:latin typeface="Times New Roman" pitchFamily="18" charset="0"/>
              <a:cs typeface="Times New Roman" pitchFamily="18" charset="0"/>
            </a:endParaRPr>
          </a:p>
        </p:txBody>
      </p:sp>
      <p:sp>
        <p:nvSpPr>
          <p:cNvPr id="3" name="2 Marcador de contenido"/>
          <p:cNvSpPr>
            <a:spLocks noGrp="1"/>
          </p:cNvSpPr>
          <p:nvPr>
            <p:ph idx="1"/>
          </p:nvPr>
        </p:nvSpPr>
        <p:spPr/>
        <p:txBody>
          <a:bodyPr>
            <a:normAutofit/>
          </a:bodyPr>
          <a:lstStyle/>
          <a:p>
            <a:pPr algn="just"/>
            <a:r>
              <a:rPr lang="es-ES" sz="2000" b="1" dirty="0" smtClean="0">
                <a:latin typeface="Times New Roman" pitchFamily="18" charset="0"/>
                <a:cs typeface="Times New Roman" pitchFamily="18" charset="0"/>
              </a:rPr>
              <a:t>Notación Pascal : </a:t>
            </a:r>
            <a:r>
              <a:rPr lang="es-ES" sz="2000" dirty="0" smtClean="0">
                <a:latin typeface="Times New Roman" pitchFamily="18" charset="0"/>
                <a:cs typeface="Times New Roman" pitchFamily="18" charset="0"/>
              </a:rPr>
              <a:t>El primer carácter de todas las palabras se escribe en Mayúsculas y los otros caracteres en minúsculas.</a:t>
            </a:r>
          </a:p>
          <a:p>
            <a:pPr marL="0" indent="0" algn="just">
              <a:buNone/>
            </a:pPr>
            <a:r>
              <a:rPr lang="es-ES" sz="2000" dirty="0" smtClean="0">
                <a:latin typeface="Times New Roman" pitchFamily="18" charset="0"/>
                <a:cs typeface="Times New Roman" pitchFamily="18" charset="0"/>
              </a:rPr>
              <a:t> </a:t>
            </a:r>
            <a:r>
              <a:rPr lang="es-ES" sz="2000" dirty="0">
                <a:latin typeface="Times New Roman" pitchFamily="18" charset="0"/>
                <a:cs typeface="Times New Roman" pitchFamily="18" charset="0"/>
              </a:rPr>
              <a:t> </a:t>
            </a:r>
            <a:r>
              <a:rPr lang="es-ES" sz="2000" dirty="0" smtClean="0">
                <a:latin typeface="Times New Roman" pitchFamily="18" charset="0"/>
                <a:cs typeface="Times New Roman" pitchFamily="18" charset="0"/>
              </a:rPr>
              <a:t>    </a:t>
            </a:r>
          </a:p>
          <a:p>
            <a:pPr marL="0" indent="0" algn="just">
              <a:buNone/>
            </a:pPr>
            <a:r>
              <a:rPr lang="es-ES" sz="2000" dirty="0">
                <a:latin typeface="Times New Roman" pitchFamily="18" charset="0"/>
                <a:cs typeface="Times New Roman" pitchFamily="18" charset="0"/>
              </a:rPr>
              <a:t> </a:t>
            </a:r>
            <a:r>
              <a:rPr lang="es-ES" sz="2000" dirty="0" smtClean="0">
                <a:latin typeface="Times New Roman" pitchFamily="18" charset="0"/>
                <a:cs typeface="Times New Roman" pitchFamily="18" charset="0"/>
              </a:rPr>
              <a:t>      Ejemplo: ColorDeFondo </a:t>
            </a:r>
          </a:p>
          <a:p>
            <a:pPr algn="just"/>
            <a:endParaRPr lang="es-ES" sz="2000" dirty="0" smtClean="0">
              <a:latin typeface="Times New Roman" pitchFamily="18" charset="0"/>
              <a:cs typeface="Times New Roman" pitchFamily="18" charset="0"/>
            </a:endParaRPr>
          </a:p>
          <a:p>
            <a:pPr algn="just"/>
            <a:r>
              <a:rPr lang="es-ES" sz="2000" b="1" dirty="0" smtClean="0">
                <a:latin typeface="Times New Roman" pitchFamily="18" charset="0"/>
                <a:cs typeface="Times New Roman" pitchFamily="18" charset="0"/>
              </a:rPr>
              <a:t>Notación de Camell : </a:t>
            </a:r>
            <a:r>
              <a:rPr lang="es-ES" sz="2000" dirty="0" smtClean="0">
                <a:latin typeface="Times New Roman" pitchFamily="18" charset="0"/>
                <a:cs typeface="Times New Roman" pitchFamily="18" charset="0"/>
              </a:rPr>
              <a:t>El primer carácter de todas las palabras, excepto de la primera palabra se escribe en Mayúsculas y los otros caracteres en minúsculas.</a:t>
            </a:r>
          </a:p>
          <a:p>
            <a:pPr marL="0" indent="0" algn="just">
              <a:buNone/>
            </a:pPr>
            <a:r>
              <a:rPr lang="es-ES" sz="2000" dirty="0">
                <a:latin typeface="Times New Roman" pitchFamily="18" charset="0"/>
                <a:cs typeface="Times New Roman" pitchFamily="18" charset="0"/>
              </a:rPr>
              <a:t> </a:t>
            </a:r>
            <a:r>
              <a:rPr lang="es-ES" sz="2000" dirty="0" smtClean="0">
                <a:latin typeface="Times New Roman" pitchFamily="18" charset="0"/>
                <a:cs typeface="Times New Roman" pitchFamily="18" charset="0"/>
              </a:rPr>
              <a:t>      </a:t>
            </a:r>
          </a:p>
          <a:p>
            <a:pPr marL="0" indent="0" algn="just">
              <a:buNone/>
            </a:pPr>
            <a:r>
              <a:rPr lang="es-ES" sz="2000" dirty="0">
                <a:latin typeface="Times New Roman" pitchFamily="18" charset="0"/>
                <a:cs typeface="Times New Roman" pitchFamily="18" charset="0"/>
              </a:rPr>
              <a:t> </a:t>
            </a:r>
            <a:r>
              <a:rPr lang="es-ES" sz="2000" dirty="0" smtClean="0">
                <a:latin typeface="Times New Roman" pitchFamily="18" charset="0"/>
                <a:cs typeface="Times New Roman" pitchFamily="18" charset="0"/>
              </a:rPr>
              <a:t>     Ejemplo: colorDeFondo</a:t>
            </a:r>
            <a:endParaRPr lang="es-E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5081"/>
            <a:ext cx="1133475"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4534" y="0"/>
            <a:ext cx="969963"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479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dirty="0" smtClean="0">
                <a:latin typeface="Times New Roman" pitchFamily="18" charset="0"/>
                <a:cs typeface="Times New Roman" pitchFamily="18" charset="0"/>
              </a:rPr>
              <a:t>Pascal y </a:t>
            </a:r>
            <a:r>
              <a:rPr lang="es-ES" sz="4000" dirty="0">
                <a:latin typeface="Times New Roman" pitchFamily="18" charset="0"/>
                <a:cs typeface="Times New Roman" pitchFamily="18" charset="0"/>
              </a:rPr>
              <a:t>C</a:t>
            </a:r>
            <a:r>
              <a:rPr lang="es-ES" sz="4000" dirty="0" smtClean="0">
                <a:latin typeface="Times New Roman" pitchFamily="18" charset="0"/>
                <a:cs typeface="Times New Roman" pitchFamily="18" charset="0"/>
              </a:rPr>
              <a:t>amell</a:t>
            </a:r>
            <a:endParaRPr lang="es-ES" sz="4000" dirty="0">
              <a:latin typeface="Times New Roman" pitchFamily="18" charset="0"/>
              <a:cs typeface="Times New Roman" pitchFamily="18" charset="0"/>
            </a:endParaRPr>
          </a:p>
        </p:txBody>
      </p:sp>
      <p:sp>
        <p:nvSpPr>
          <p:cNvPr id="3" name="2 Marcador de contenido"/>
          <p:cNvSpPr>
            <a:spLocks noGrp="1"/>
          </p:cNvSpPr>
          <p:nvPr>
            <p:ph idx="1"/>
          </p:nvPr>
        </p:nvSpPr>
        <p:spPr/>
        <p:txBody>
          <a:bodyPr>
            <a:noAutofit/>
          </a:bodyPr>
          <a:lstStyle/>
          <a:p>
            <a:pPr algn="just"/>
            <a:r>
              <a:rPr lang="es-ES" sz="2000" dirty="0">
                <a:latin typeface="Times New Roman" pitchFamily="18" charset="0"/>
                <a:cs typeface="Times New Roman" pitchFamily="18" charset="0"/>
              </a:rPr>
              <a:t>Usa palabras entendibles y descriptivas para nombrar a las variables. </a:t>
            </a:r>
            <a:endParaRPr lang="es-ES" sz="2000" dirty="0" smtClean="0">
              <a:latin typeface="Times New Roman" pitchFamily="18" charset="0"/>
              <a:cs typeface="Times New Roman" pitchFamily="18" charset="0"/>
            </a:endParaRPr>
          </a:p>
          <a:p>
            <a:pPr algn="just"/>
            <a:r>
              <a:rPr lang="es-ES" sz="2000" dirty="0" smtClean="0">
                <a:latin typeface="Times New Roman" pitchFamily="18" charset="0"/>
                <a:cs typeface="Times New Roman" pitchFamily="18" charset="0"/>
              </a:rPr>
              <a:t>No </a:t>
            </a:r>
            <a:r>
              <a:rPr lang="es-ES" sz="2000" dirty="0">
                <a:latin typeface="Times New Roman" pitchFamily="18" charset="0"/>
                <a:cs typeface="Times New Roman" pitchFamily="18" charset="0"/>
              </a:rPr>
              <a:t>usar abreviaciones. </a:t>
            </a:r>
          </a:p>
          <a:p>
            <a:pPr marL="0" indent="0" algn="just">
              <a:buNone/>
            </a:pPr>
            <a:r>
              <a:rPr lang="es-ES" sz="2000" dirty="0" smtClean="0">
                <a:latin typeface="Times New Roman" pitchFamily="18" charset="0"/>
                <a:cs typeface="Times New Roman" pitchFamily="18" charset="0"/>
              </a:rPr>
              <a:t>      Correcto</a:t>
            </a:r>
            <a:r>
              <a:rPr lang="es-ES" sz="2000" dirty="0">
                <a:latin typeface="Times New Roman" pitchFamily="18" charset="0"/>
                <a:cs typeface="Times New Roman" pitchFamily="18" charset="0"/>
              </a:rPr>
              <a:t>: string </a:t>
            </a:r>
            <a:r>
              <a:rPr lang="es-ES" sz="2000" dirty="0" smtClean="0">
                <a:latin typeface="Times New Roman" pitchFamily="18" charset="0"/>
                <a:cs typeface="Times New Roman" pitchFamily="18" charset="0"/>
              </a:rPr>
              <a:t>dirección; </a:t>
            </a:r>
            <a:r>
              <a:rPr lang="es-ES" sz="2000" dirty="0">
                <a:latin typeface="Times New Roman" pitchFamily="18" charset="0"/>
                <a:cs typeface="Times New Roman" pitchFamily="18" charset="0"/>
              </a:rPr>
              <a:t>int salario; </a:t>
            </a:r>
            <a:endParaRPr lang="es-ES" sz="2000" dirty="0" smtClean="0">
              <a:latin typeface="Times New Roman" pitchFamily="18" charset="0"/>
              <a:cs typeface="Times New Roman" pitchFamily="18" charset="0"/>
            </a:endParaRPr>
          </a:p>
          <a:p>
            <a:pPr marL="0" indent="0" algn="just">
              <a:buNone/>
            </a:pPr>
            <a:r>
              <a:rPr lang="es-ES" sz="2000" dirty="0" smtClean="0">
                <a:latin typeface="Times New Roman" pitchFamily="18" charset="0"/>
                <a:cs typeface="Times New Roman" pitchFamily="18" charset="0"/>
              </a:rPr>
              <a:t>      Incorrecto: </a:t>
            </a:r>
            <a:r>
              <a:rPr lang="es-ES" sz="2000" dirty="0">
                <a:latin typeface="Times New Roman" pitchFamily="18" charset="0"/>
                <a:cs typeface="Times New Roman" pitchFamily="18" charset="0"/>
              </a:rPr>
              <a:t>string nom; string domic; int sal</a:t>
            </a:r>
            <a:r>
              <a:rPr lang="es-ES" sz="2000" dirty="0" smtClean="0">
                <a:latin typeface="Times New Roman" pitchFamily="18" charset="0"/>
                <a:cs typeface="Times New Roman" pitchFamily="18" charset="0"/>
              </a:rPr>
              <a:t>;</a:t>
            </a:r>
          </a:p>
          <a:p>
            <a:pPr algn="just"/>
            <a:endParaRPr lang="es-ES" sz="2000" dirty="0">
              <a:latin typeface="Times New Roman" pitchFamily="18" charset="0"/>
              <a:cs typeface="Times New Roman" pitchFamily="18" charset="0"/>
            </a:endParaRPr>
          </a:p>
          <a:p>
            <a:pPr algn="just"/>
            <a:r>
              <a:rPr lang="es-ES" sz="2000" dirty="0">
                <a:latin typeface="Times New Roman" pitchFamily="18" charset="0"/>
                <a:cs typeface="Times New Roman" pitchFamily="18" charset="0"/>
              </a:rPr>
              <a:t>Las llaves ({}) deben estar en el mismo nivel que el código fuera de las llaves</a:t>
            </a:r>
            <a:r>
              <a:rPr lang="es-ES" sz="2000" dirty="0" smtClean="0">
                <a:latin typeface="Times New Roman" pitchFamily="18" charset="0"/>
                <a:cs typeface="Times New Roman" pitchFamily="18" charset="0"/>
              </a:rPr>
              <a:t>.</a:t>
            </a:r>
          </a:p>
          <a:p>
            <a:pPr marL="0" indent="0" algn="just">
              <a:buNone/>
            </a:pPr>
            <a:r>
              <a:rPr lang="es-ES" sz="2000" dirty="0">
                <a:latin typeface="Times New Roman" pitchFamily="18" charset="0"/>
                <a:cs typeface="Times New Roman" pitchFamily="18" charset="0"/>
              </a:rPr>
              <a:t> </a:t>
            </a:r>
            <a:r>
              <a:rPr lang="es-ES" sz="2000" dirty="0" smtClean="0">
                <a:latin typeface="Times New Roman" pitchFamily="18" charset="0"/>
                <a:cs typeface="Times New Roman" pitchFamily="18" charset="0"/>
              </a:rPr>
              <a:t>           </a:t>
            </a:r>
            <a:r>
              <a:rPr lang="es-ES" sz="2000" dirty="0">
                <a:latin typeface="Times New Roman" pitchFamily="18" charset="0"/>
                <a:cs typeface="Times New Roman" pitchFamily="18" charset="0"/>
              </a:rPr>
              <a:t>if ( … ) </a:t>
            </a:r>
            <a:endParaRPr lang="es-ES" sz="2000" dirty="0" smtClean="0">
              <a:latin typeface="Times New Roman" pitchFamily="18" charset="0"/>
              <a:cs typeface="Times New Roman" pitchFamily="18" charset="0"/>
            </a:endParaRPr>
          </a:p>
          <a:p>
            <a:pPr marL="0" indent="0" algn="just">
              <a:buNone/>
            </a:pPr>
            <a:r>
              <a:rPr lang="es-ES" sz="2000" dirty="0">
                <a:latin typeface="Times New Roman" pitchFamily="18" charset="0"/>
                <a:cs typeface="Times New Roman" pitchFamily="18" charset="0"/>
              </a:rPr>
              <a:t> </a:t>
            </a:r>
            <a:r>
              <a:rPr lang="es-ES" sz="2000" dirty="0" smtClean="0">
                <a:latin typeface="Times New Roman" pitchFamily="18" charset="0"/>
                <a:cs typeface="Times New Roman" pitchFamily="18" charset="0"/>
              </a:rPr>
              <a:t>           { </a:t>
            </a:r>
            <a:r>
              <a:rPr lang="es-ES" sz="2000" dirty="0">
                <a:latin typeface="Times New Roman" pitchFamily="18" charset="0"/>
                <a:cs typeface="Times New Roman" pitchFamily="18" charset="0"/>
              </a:rPr>
              <a:t>//Haz algo // </a:t>
            </a:r>
            <a:r>
              <a:rPr lang="es-ES" sz="2000" dirty="0" smtClean="0">
                <a:latin typeface="Times New Roman" pitchFamily="18" charset="0"/>
                <a:cs typeface="Times New Roman" pitchFamily="18" charset="0"/>
              </a:rPr>
              <a:t>…</a:t>
            </a:r>
          </a:p>
          <a:p>
            <a:pPr marL="0" indent="0" algn="just">
              <a:buNone/>
            </a:pPr>
            <a:r>
              <a:rPr lang="es-ES" sz="2000" dirty="0">
                <a:latin typeface="Times New Roman" pitchFamily="18" charset="0"/>
                <a:cs typeface="Times New Roman" pitchFamily="18" charset="0"/>
              </a:rPr>
              <a:t> </a:t>
            </a:r>
            <a:r>
              <a:rPr lang="es-ES" sz="2000" dirty="0" smtClean="0">
                <a:latin typeface="Times New Roman" pitchFamily="18" charset="0"/>
                <a:cs typeface="Times New Roman" pitchFamily="18" charset="0"/>
              </a:rPr>
              <a:t>             </a:t>
            </a:r>
            <a:r>
              <a:rPr lang="es-ES" sz="2000" dirty="0">
                <a:latin typeface="Times New Roman" pitchFamily="18" charset="0"/>
                <a:cs typeface="Times New Roman" pitchFamily="18" charset="0"/>
              </a:rPr>
              <a:t>return false</a:t>
            </a:r>
            <a:r>
              <a:rPr lang="es-ES" sz="2000" dirty="0" smtClean="0">
                <a:latin typeface="Times New Roman" pitchFamily="18" charset="0"/>
                <a:cs typeface="Times New Roman" pitchFamily="18" charset="0"/>
              </a:rPr>
              <a:t>;</a:t>
            </a:r>
          </a:p>
          <a:p>
            <a:pPr marL="0" indent="0" algn="just">
              <a:buNone/>
            </a:pPr>
            <a:r>
              <a:rPr lang="es-ES" sz="2000" dirty="0">
                <a:latin typeface="Times New Roman" pitchFamily="18" charset="0"/>
                <a:cs typeface="Times New Roman" pitchFamily="18" charset="0"/>
              </a:rPr>
              <a:t> </a:t>
            </a:r>
            <a:r>
              <a:rPr lang="es-ES" sz="2000" dirty="0" smtClean="0">
                <a:latin typeface="Times New Roman" pitchFamily="18" charset="0"/>
                <a:cs typeface="Times New Roman" pitchFamily="18" charset="0"/>
              </a:rPr>
              <a:t>            }</a:t>
            </a:r>
          </a:p>
          <a:p>
            <a:pPr algn="just"/>
            <a:endParaRPr lang="es-E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5081"/>
            <a:ext cx="1133475"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4534" y="0"/>
            <a:ext cx="969963"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172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dirty="0" smtClean="0">
                <a:latin typeface="Times New Roman" pitchFamily="18" charset="0"/>
                <a:cs typeface="Times New Roman" pitchFamily="18" charset="0"/>
              </a:rPr>
              <a:t>Java</a:t>
            </a:r>
            <a:endParaRPr lang="es-ES" sz="4000" dirty="0">
              <a:latin typeface="Times New Roman" pitchFamily="18" charset="0"/>
              <a:cs typeface="Times New Roman" pitchFamily="18" charset="0"/>
            </a:endParaRPr>
          </a:p>
        </p:txBody>
      </p:sp>
      <p:sp>
        <p:nvSpPr>
          <p:cNvPr id="3" name="2 Marcador de contenido"/>
          <p:cNvSpPr>
            <a:spLocks noGrp="1"/>
          </p:cNvSpPr>
          <p:nvPr>
            <p:ph idx="1"/>
          </p:nvPr>
        </p:nvSpPr>
        <p:spPr/>
        <p:txBody>
          <a:bodyPr>
            <a:noAutofit/>
          </a:bodyPr>
          <a:lstStyle/>
          <a:p>
            <a:pPr marL="0" indent="0" algn="just">
              <a:buNone/>
            </a:pPr>
            <a:r>
              <a:rPr lang="es-ES" sz="2000" b="1" dirty="0" smtClean="0">
                <a:latin typeface="Times New Roman" pitchFamily="18" charset="0"/>
                <a:cs typeface="Times New Roman" pitchFamily="18" charset="0"/>
              </a:rPr>
              <a:t>Nombres Específicos de Gestión</a:t>
            </a:r>
          </a:p>
          <a:p>
            <a:pPr algn="just"/>
            <a:endParaRPr lang="es-ES" sz="2000" dirty="0" smtClean="0">
              <a:latin typeface="Times New Roman" pitchFamily="18" charset="0"/>
              <a:cs typeface="Times New Roman" pitchFamily="18" charset="0"/>
            </a:endParaRPr>
          </a:p>
          <a:p>
            <a:pPr algn="just"/>
            <a:r>
              <a:rPr lang="es-ES" sz="2000" dirty="0" smtClean="0">
                <a:latin typeface="Times New Roman" pitchFamily="18" charset="0"/>
                <a:cs typeface="Times New Roman" pitchFamily="18" charset="0"/>
              </a:rPr>
              <a:t>Cuando se trata de gestionar una entidad determinada (Ej. Usuario) se definen los nombres de clases, demás ficheros implicados con la siguientes reglas:</a:t>
            </a:r>
          </a:p>
          <a:p>
            <a:pPr marL="0" indent="0" algn="just">
              <a:buNone/>
            </a:pPr>
            <a:endParaRPr lang="es-ES" sz="2000" dirty="0">
              <a:latin typeface="Times New Roman" pitchFamily="18" charset="0"/>
              <a:cs typeface="Times New Roman" pitchFamily="18" charset="0"/>
            </a:endParaRPr>
          </a:p>
          <a:p>
            <a:pPr marL="0" indent="0" algn="just">
              <a:buNone/>
            </a:pPr>
            <a:r>
              <a:rPr lang="es-ES" sz="2000" dirty="0" smtClean="0">
                <a:latin typeface="Times New Roman" pitchFamily="18" charset="0"/>
                <a:cs typeface="Times New Roman" pitchFamily="18" charset="0"/>
              </a:rPr>
              <a:t>Clase</a:t>
            </a:r>
            <a:r>
              <a:rPr lang="es-ES" sz="2000" dirty="0">
                <a:latin typeface="Times New Roman" pitchFamily="18" charset="0"/>
                <a:cs typeface="Times New Roman" pitchFamily="18" charset="0"/>
              </a:rPr>
              <a:t>: &lt;&lt;FuncionalidadGenerica&gt;&gt;&lt;&lt;Entidad&gt;&gt;&lt;&lt;Especificación de </a:t>
            </a:r>
            <a:r>
              <a:rPr lang="es-ES" sz="2000" dirty="0" smtClean="0">
                <a:latin typeface="Times New Roman" pitchFamily="18" charset="0"/>
                <a:cs typeface="Times New Roman" pitchFamily="18" charset="0"/>
              </a:rPr>
              <a:t>Clase</a:t>
            </a:r>
            <a:r>
              <a:rPr lang="es-ES" sz="2000" dirty="0">
                <a:latin typeface="Times New Roman" pitchFamily="18" charset="0"/>
                <a:cs typeface="Times New Roman" pitchFamily="18" charset="0"/>
              </a:rPr>
              <a:t>&gt;&gt;</a:t>
            </a:r>
          </a:p>
          <a:p>
            <a:pPr marL="0" indent="0" algn="just">
              <a:buNone/>
            </a:pPr>
            <a:endParaRPr lang="es-ES" sz="2000" dirty="0">
              <a:latin typeface="Times New Roman" pitchFamily="18" charset="0"/>
              <a:cs typeface="Times New Roman" pitchFamily="18" charset="0"/>
            </a:endParaRPr>
          </a:p>
          <a:p>
            <a:pPr marL="0" indent="0" algn="just">
              <a:buNone/>
            </a:pPr>
            <a:r>
              <a:rPr lang="es-ES" sz="2000" dirty="0" smtClean="0">
                <a:latin typeface="Times New Roman" pitchFamily="18" charset="0"/>
                <a:cs typeface="Times New Roman" pitchFamily="18" charset="0"/>
              </a:rPr>
              <a:t>Ejemplo</a:t>
            </a:r>
            <a:r>
              <a:rPr lang="es-ES" sz="2000" dirty="0">
                <a:latin typeface="Times New Roman" pitchFamily="18" charset="0"/>
                <a:cs typeface="Times New Roman" pitchFamily="18" charset="0"/>
              </a:rPr>
              <a:t>:  Usuario</a:t>
            </a:r>
          </a:p>
          <a:p>
            <a:pPr marL="0" indent="0" algn="just">
              <a:buNone/>
            </a:pPr>
            <a:endParaRPr lang="es-ES" sz="2000" dirty="0">
              <a:latin typeface="Times New Roman" pitchFamily="18" charset="0"/>
              <a:cs typeface="Times New Roman" pitchFamily="18" charset="0"/>
            </a:endParaRPr>
          </a:p>
          <a:p>
            <a:pPr marL="0" indent="0" algn="just">
              <a:buNone/>
            </a:pPr>
            <a:r>
              <a:rPr lang="es-ES" sz="2000" dirty="0" smtClean="0">
                <a:latin typeface="Times New Roman" pitchFamily="18" charset="0"/>
                <a:cs typeface="Times New Roman" pitchFamily="18" charset="0"/>
              </a:rPr>
              <a:t>UsuarioAction</a:t>
            </a:r>
            <a:r>
              <a:rPr lang="es-ES" sz="2000" dirty="0">
                <a:latin typeface="Times New Roman" pitchFamily="18" charset="0"/>
                <a:cs typeface="Times New Roman" pitchFamily="18" charset="0"/>
              </a:rPr>
              <a:t>, FindUsuarioAction</a:t>
            </a:r>
            <a:endParaRPr lang="es-ES" sz="20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5081"/>
            <a:ext cx="1133475"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4534" y="0"/>
            <a:ext cx="969963"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3686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dirty="0" smtClean="0">
                <a:latin typeface="Times New Roman" pitchFamily="18" charset="0"/>
                <a:cs typeface="Times New Roman" pitchFamily="18" charset="0"/>
              </a:rPr>
              <a:t>Java</a:t>
            </a:r>
            <a:endParaRPr lang="es-ES" sz="4000" dirty="0">
              <a:latin typeface="Times New Roman" pitchFamily="18" charset="0"/>
              <a:cs typeface="Times New Roman" pitchFamily="18" charset="0"/>
            </a:endParaRPr>
          </a:p>
        </p:txBody>
      </p:sp>
      <p:sp>
        <p:nvSpPr>
          <p:cNvPr id="3" name="2 Marcador de contenido"/>
          <p:cNvSpPr>
            <a:spLocks noGrp="1"/>
          </p:cNvSpPr>
          <p:nvPr>
            <p:ph idx="1"/>
          </p:nvPr>
        </p:nvSpPr>
        <p:spPr/>
        <p:txBody>
          <a:bodyPr>
            <a:noAutofit/>
          </a:bodyPr>
          <a:lstStyle/>
          <a:p>
            <a:pPr marL="0" indent="0" algn="just">
              <a:buNone/>
            </a:pPr>
            <a:r>
              <a:rPr lang="es-ES" sz="2000" b="1" dirty="0" smtClean="0">
                <a:latin typeface="Times New Roman" pitchFamily="18" charset="0"/>
                <a:cs typeface="Times New Roman" pitchFamily="18" charset="0"/>
              </a:rPr>
              <a:t>Variables</a:t>
            </a:r>
          </a:p>
          <a:p>
            <a:pPr algn="just"/>
            <a:r>
              <a:rPr lang="es-ES" sz="2000" dirty="0">
                <a:latin typeface="Times New Roman" pitchFamily="18" charset="0"/>
                <a:cs typeface="Times New Roman" pitchFamily="18" charset="0"/>
              </a:rPr>
              <a:t>Los nombres de las variables tanto de instancia como estáticas reciben el mismo tratamiento que para los métodos, con la salvedad de que aquí sí importa más la relación entre la regla mnemónica y la longitud del nombre.</a:t>
            </a:r>
          </a:p>
          <a:p>
            <a:pPr marL="0" indent="0" algn="just">
              <a:buNone/>
            </a:pPr>
            <a:r>
              <a:rPr lang="es-ES" sz="2000" dirty="0" smtClean="0">
                <a:latin typeface="Times New Roman" pitchFamily="18" charset="0"/>
                <a:cs typeface="Times New Roman" pitchFamily="18" charset="0"/>
              </a:rPr>
              <a:t>     </a:t>
            </a:r>
          </a:p>
          <a:p>
            <a:pPr marL="0" indent="0" algn="just">
              <a:buNone/>
            </a:pPr>
            <a:r>
              <a:rPr lang="es-ES" sz="2000" dirty="0">
                <a:latin typeface="Times New Roman" pitchFamily="18" charset="0"/>
                <a:cs typeface="Times New Roman" pitchFamily="18" charset="0"/>
              </a:rPr>
              <a:t> </a:t>
            </a:r>
            <a:r>
              <a:rPr lang="es-ES" sz="2000" dirty="0" smtClean="0">
                <a:latin typeface="Times New Roman" pitchFamily="18" charset="0"/>
                <a:cs typeface="Times New Roman" pitchFamily="18" charset="0"/>
              </a:rPr>
              <a:t>    Ejemplo</a:t>
            </a:r>
            <a:r>
              <a:rPr lang="es-ES" sz="2000" dirty="0">
                <a:latin typeface="Times New Roman" pitchFamily="18" charset="0"/>
                <a:cs typeface="Times New Roman" pitchFamily="18" charset="0"/>
              </a:rPr>
              <a:t>:</a:t>
            </a:r>
          </a:p>
          <a:p>
            <a:pPr marL="0" indent="0" algn="just">
              <a:buNone/>
            </a:pPr>
            <a:r>
              <a:rPr lang="es-ES" sz="2000" dirty="0" smtClean="0">
                <a:latin typeface="Times New Roman" pitchFamily="18" charset="0"/>
                <a:cs typeface="Times New Roman" pitchFamily="18" charset="0"/>
              </a:rPr>
              <a:t>     Correctos</a:t>
            </a:r>
            <a:r>
              <a:rPr lang="es-ES" sz="2000" dirty="0">
                <a:latin typeface="Times New Roman" pitchFamily="18" charset="0"/>
                <a:cs typeface="Times New Roman" pitchFamily="18" charset="0"/>
              </a:rPr>
              <a:t>: diaCalculo, fechaIncoporacion</a:t>
            </a:r>
          </a:p>
          <a:p>
            <a:pPr marL="0" indent="0" algn="just">
              <a:buNone/>
            </a:pPr>
            <a:r>
              <a:rPr lang="es-ES" sz="2000" dirty="0" smtClean="0">
                <a:latin typeface="Times New Roman" pitchFamily="18" charset="0"/>
                <a:cs typeface="Times New Roman" pitchFamily="18" charset="0"/>
              </a:rPr>
              <a:t>     Incorrectos</a:t>
            </a:r>
            <a:r>
              <a:rPr lang="es-ES" sz="2000" dirty="0">
                <a:latin typeface="Times New Roman" pitchFamily="18" charset="0"/>
                <a:cs typeface="Times New Roman" pitchFamily="18" charset="0"/>
              </a:rPr>
              <a:t>: dC, DCal, fI, FI</a:t>
            </a:r>
          </a:p>
          <a:p>
            <a:pPr marL="0" indent="0" algn="just">
              <a:buNone/>
            </a:pPr>
            <a:endParaRPr lang="es-ES" sz="2000" dirty="0">
              <a:latin typeface="Times New Roman" pitchFamily="18" charset="0"/>
              <a:cs typeface="Times New Roman" pitchFamily="18" charset="0"/>
            </a:endParaRPr>
          </a:p>
          <a:p>
            <a:pPr algn="just"/>
            <a:r>
              <a:rPr lang="es-ES" sz="2000" dirty="0">
                <a:latin typeface="Times New Roman" pitchFamily="18" charset="0"/>
                <a:cs typeface="Times New Roman" pitchFamily="18" charset="0"/>
              </a:rPr>
              <a:t>Se evitará en la medida de lo posible la utilización de caracteres especiales, así como nombre sin ningún tipo de significado funcional</a:t>
            </a:r>
            <a:r>
              <a:rPr lang="es-ES" sz="2000" dirty="0" smtClean="0">
                <a:latin typeface="Times New Roman" pitchFamily="18" charset="0"/>
                <a:cs typeface="Times New Roman" pitchFamily="18" charset="0"/>
              </a:rPr>
              <a:t>.</a:t>
            </a:r>
            <a:endParaRPr lang="es-E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5081"/>
            <a:ext cx="1133475"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4534" y="0"/>
            <a:ext cx="969963"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2659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dirty="0" smtClean="0">
                <a:latin typeface="Times New Roman" pitchFamily="18" charset="0"/>
                <a:cs typeface="Times New Roman" pitchFamily="18" charset="0"/>
              </a:rPr>
              <a:t>Java</a:t>
            </a:r>
            <a:endParaRPr lang="es-ES" sz="4000" dirty="0">
              <a:latin typeface="Times New Roman" pitchFamily="18" charset="0"/>
              <a:cs typeface="Times New Roman" pitchFamily="18" charset="0"/>
            </a:endParaRPr>
          </a:p>
        </p:txBody>
      </p:sp>
      <p:sp>
        <p:nvSpPr>
          <p:cNvPr id="3" name="2 Marcador de contenido"/>
          <p:cNvSpPr>
            <a:spLocks noGrp="1"/>
          </p:cNvSpPr>
          <p:nvPr>
            <p:ph idx="1"/>
          </p:nvPr>
        </p:nvSpPr>
        <p:spPr/>
        <p:txBody>
          <a:bodyPr>
            <a:noAutofit/>
          </a:bodyPr>
          <a:lstStyle/>
          <a:p>
            <a:pPr marL="0" indent="0" algn="just">
              <a:buNone/>
            </a:pPr>
            <a:r>
              <a:rPr lang="es-ES" sz="2000" b="1" dirty="0" smtClean="0">
                <a:latin typeface="Times New Roman" pitchFamily="18" charset="0"/>
                <a:cs typeface="Times New Roman" pitchFamily="18" charset="0"/>
              </a:rPr>
              <a:t>Sentencias </a:t>
            </a:r>
            <a:r>
              <a:rPr lang="es-ES" sz="2000" dirty="0" smtClean="0">
                <a:latin typeface="Times New Roman" pitchFamily="18" charset="0"/>
                <a:cs typeface="Times New Roman" pitchFamily="18" charset="0"/>
              </a:rPr>
              <a:t>Normas </a:t>
            </a:r>
            <a:r>
              <a:rPr lang="es-ES" sz="2000" dirty="0">
                <a:latin typeface="Times New Roman" pitchFamily="18" charset="0"/>
                <a:cs typeface="Times New Roman" pitchFamily="18" charset="0"/>
              </a:rPr>
              <a:t>básicas son :</a:t>
            </a:r>
          </a:p>
          <a:p>
            <a:pPr algn="just"/>
            <a:r>
              <a:rPr lang="es-ES" sz="2000" dirty="0" smtClean="0">
                <a:latin typeface="Times New Roman" pitchFamily="18" charset="0"/>
                <a:cs typeface="Times New Roman" pitchFamily="18" charset="0"/>
              </a:rPr>
              <a:t>Una </a:t>
            </a:r>
            <a:r>
              <a:rPr lang="es-ES" sz="2000" dirty="0">
                <a:latin typeface="Times New Roman" pitchFamily="18" charset="0"/>
                <a:cs typeface="Times New Roman" pitchFamily="18" charset="0"/>
              </a:rPr>
              <a:t>sentencia por línea de código.</a:t>
            </a:r>
          </a:p>
          <a:p>
            <a:pPr algn="just"/>
            <a:r>
              <a:rPr lang="es-ES" sz="2000" dirty="0">
                <a:latin typeface="Times New Roman" pitchFamily="18" charset="0"/>
                <a:cs typeface="Times New Roman" pitchFamily="18" charset="0"/>
              </a:rPr>
              <a:t> </a:t>
            </a:r>
            <a:r>
              <a:rPr lang="es-ES" sz="2000" dirty="0" smtClean="0">
                <a:latin typeface="Times New Roman" pitchFamily="18" charset="0"/>
                <a:cs typeface="Times New Roman" pitchFamily="18" charset="0"/>
              </a:rPr>
              <a:t>Todo </a:t>
            </a:r>
            <a:r>
              <a:rPr lang="es-ES" sz="2000" dirty="0">
                <a:latin typeface="Times New Roman" pitchFamily="18" charset="0"/>
                <a:cs typeface="Times New Roman" pitchFamily="18" charset="0"/>
              </a:rPr>
              <a:t>bloque de sentencias entre llaves, aunque sea una sola              sentencia    después de un if.</a:t>
            </a:r>
          </a:p>
          <a:p>
            <a:pPr algn="just"/>
            <a:r>
              <a:rPr lang="es-ES" sz="2000" dirty="0" smtClean="0">
                <a:latin typeface="Times New Roman" pitchFamily="18" charset="0"/>
                <a:cs typeface="Times New Roman" pitchFamily="18" charset="0"/>
              </a:rPr>
              <a:t>La </a:t>
            </a:r>
            <a:r>
              <a:rPr lang="es-ES" sz="2000" dirty="0">
                <a:latin typeface="Times New Roman" pitchFamily="18" charset="0"/>
                <a:cs typeface="Times New Roman" pitchFamily="18" charset="0"/>
              </a:rPr>
              <a:t>declaración de los bucles </a:t>
            </a:r>
            <a:r>
              <a:rPr lang="es-ES" sz="2000" dirty="0" err="1">
                <a:latin typeface="Times New Roman" pitchFamily="18" charset="0"/>
                <a:cs typeface="Times New Roman" pitchFamily="18" charset="0"/>
              </a:rPr>
              <a:t>for</a:t>
            </a:r>
            <a:r>
              <a:rPr lang="es-ES" sz="2000" dirty="0">
                <a:latin typeface="Times New Roman" pitchFamily="18" charset="0"/>
                <a:cs typeface="Times New Roman" pitchFamily="18" charset="0"/>
              </a:rPr>
              <a:t> serán usualmente de la forma :</a:t>
            </a:r>
          </a:p>
          <a:p>
            <a:pPr marL="0" indent="0" algn="just">
              <a:buNone/>
            </a:pPr>
            <a:endParaRPr lang="es-ES" sz="2000" dirty="0">
              <a:latin typeface="Times New Roman" pitchFamily="18" charset="0"/>
              <a:cs typeface="Times New Roman" pitchFamily="18" charset="0"/>
            </a:endParaRPr>
          </a:p>
          <a:p>
            <a:pPr marL="0" indent="0" algn="just">
              <a:buNone/>
            </a:pP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for</a:t>
            </a:r>
            <a:r>
              <a:rPr lang="es-ES" sz="2000" dirty="0" smtClean="0">
                <a:latin typeface="Times New Roman" pitchFamily="18" charset="0"/>
                <a:cs typeface="Times New Roman" pitchFamily="18" charset="0"/>
              </a:rPr>
              <a:t> </a:t>
            </a:r>
            <a:r>
              <a:rPr lang="es-ES" sz="2000" dirty="0">
                <a:latin typeface="Times New Roman" pitchFamily="18" charset="0"/>
                <a:cs typeface="Times New Roman" pitchFamily="18" charset="0"/>
              </a:rPr>
              <a:t>(int i = 0; i &lt; </a:t>
            </a:r>
            <a:r>
              <a:rPr lang="es-ES" sz="2000" dirty="0" err="1">
                <a:latin typeface="Times New Roman" pitchFamily="18" charset="0"/>
                <a:cs typeface="Times New Roman" pitchFamily="18" charset="0"/>
              </a:rPr>
              <a:t>condicion</a:t>
            </a:r>
            <a:r>
              <a:rPr lang="es-ES" sz="2000" dirty="0">
                <a:latin typeface="Times New Roman" pitchFamily="18" charset="0"/>
                <a:cs typeface="Times New Roman" pitchFamily="18" charset="0"/>
              </a:rPr>
              <a:t> ; i++) </a:t>
            </a:r>
          </a:p>
          <a:p>
            <a:pPr marL="0" indent="0" algn="just">
              <a:buNone/>
            </a:pPr>
            <a:endParaRPr lang="es-ES" sz="2000" dirty="0">
              <a:latin typeface="Times New Roman" pitchFamily="18" charset="0"/>
              <a:cs typeface="Times New Roman" pitchFamily="18" charset="0"/>
            </a:endParaRPr>
          </a:p>
          <a:p>
            <a:pPr algn="just"/>
            <a:r>
              <a:rPr lang="es-ES" sz="2000" dirty="0">
                <a:latin typeface="Times New Roman" pitchFamily="18" charset="0"/>
                <a:cs typeface="Times New Roman" pitchFamily="18" charset="0"/>
              </a:rPr>
              <a:t>Son obligatorias las tres condiciones del bucle </a:t>
            </a:r>
            <a:r>
              <a:rPr lang="es-ES" sz="2000" dirty="0" err="1">
                <a:latin typeface="Times New Roman" pitchFamily="18" charset="0"/>
                <a:cs typeface="Times New Roman" pitchFamily="18" charset="0"/>
              </a:rPr>
              <a:t>for</a:t>
            </a:r>
            <a:r>
              <a:rPr lang="es-ES" sz="2000" dirty="0">
                <a:latin typeface="Times New Roman" pitchFamily="18" charset="0"/>
                <a:cs typeface="Times New Roman" pitchFamily="18" charset="0"/>
              </a:rPr>
              <a:t>: inicialización, condición de finalización y actualización del valor de la variable de avance.</a:t>
            </a:r>
          </a:p>
          <a:p>
            <a:pPr algn="just"/>
            <a:r>
              <a:rPr lang="es-ES" sz="2000" dirty="0">
                <a:latin typeface="Times New Roman" pitchFamily="18" charset="0"/>
                <a:cs typeface="Times New Roman" pitchFamily="18" charset="0"/>
              </a:rPr>
              <a:t>La variable de avance del bucle nunca podrá ser modificada dentro del propio bucle.</a:t>
            </a:r>
          </a:p>
          <a:p>
            <a:pPr marL="0" indent="0" algn="just">
              <a:buNone/>
            </a:pPr>
            <a:endParaRPr lang="es-ES" sz="2000" b="1"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5081"/>
            <a:ext cx="1133475"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4534" y="0"/>
            <a:ext cx="969963"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080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4000" dirty="0" smtClean="0">
                <a:latin typeface="Times New Roman" pitchFamily="18" charset="0"/>
                <a:cs typeface="Times New Roman" pitchFamily="18" charset="0"/>
              </a:rPr>
              <a:t>Java</a:t>
            </a:r>
            <a:endParaRPr lang="es-ES" sz="4000" dirty="0">
              <a:latin typeface="Times New Roman" pitchFamily="18" charset="0"/>
              <a:cs typeface="Times New Roman" pitchFamily="18" charset="0"/>
            </a:endParaRPr>
          </a:p>
        </p:txBody>
      </p:sp>
      <p:sp>
        <p:nvSpPr>
          <p:cNvPr id="3" name="2 Marcador de contenido"/>
          <p:cNvSpPr>
            <a:spLocks noGrp="1"/>
          </p:cNvSpPr>
          <p:nvPr>
            <p:ph idx="1"/>
          </p:nvPr>
        </p:nvSpPr>
        <p:spPr/>
        <p:txBody>
          <a:bodyPr>
            <a:noAutofit/>
          </a:bodyPr>
          <a:lstStyle/>
          <a:p>
            <a:pPr marL="0" indent="0" algn="just">
              <a:buNone/>
            </a:pPr>
            <a:r>
              <a:rPr lang="es-ES" sz="2000" b="1" dirty="0" smtClean="0">
                <a:latin typeface="Times New Roman" pitchFamily="18" charset="0"/>
                <a:cs typeface="Times New Roman" pitchFamily="18" charset="0"/>
              </a:rPr>
              <a:t>Métodos</a:t>
            </a:r>
          </a:p>
          <a:p>
            <a:pPr marL="0" indent="0" algn="just">
              <a:buNone/>
            </a:pPr>
            <a:endParaRPr lang="es-ES" sz="2000" b="1" dirty="0" smtClean="0">
              <a:latin typeface="Times New Roman" pitchFamily="18" charset="0"/>
              <a:cs typeface="Times New Roman" pitchFamily="18" charset="0"/>
            </a:endParaRPr>
          </a:p>
          <a:p>
            <a:pPr algn="just"/>
            <a:r>
              <a:rPr lang="es-ES" sz="2000" dirty="0">
                <a:latin typeface="Times New Roman" pitchFamily="18" charset="0"/>
                <a:cs typeface="Times New Roman" pitchFamily="18" charset="0"/>
              </a:rPr>
              <a:t>Los métodos deberán ser verbos (en infinitivo), en mayúsculas y minúsculas con la primera letra del nombre en minúsculas, y con la primera letra de cada palabra interna en mayúsculas (</a:t>
            </a:r>
            <a:r>
              <a:rPr lang="es-ES" sz="2000" dirty="0" err="1">
                <a:latin typeface="Times New Roman" pitchFamily="18" charset="0"/>
                <a:cs typeface="Times New Roman" pitchFamily="18" charset="0"/>
              </a:rPr>
              <a:t>lowerCamelCase</a:t>
            </a:r>
            <a:r>
              <a:rPr lang="es-ES" sz="2000" dirty="0">
                <a:latin typeface="Times New Roman" pitchFamily="18" charset="0"/>
                <a:cs typeface="Times New Roman" pitchFamily="18" charset="0"/>
              </a:rPr>
              <a:t>).</a:t>
            </a:r>
          </a:p>
          <a:p>
            <a:pPr algn="just"/>
            <a:endParaRPr lang="es-ES" sz="2000" dirty="0">
              <a:latin typeface="Times New Roman" pitchFamily="18" charset="0"/>
              <a:cs typeface="Times New Roman" pitchFamily="18" charset="0"/>
            </a:endParaRPr>
          </a:p>
          <a:p>
            <a:pPr algn="just"/>
            <a:r>
              <a:rPr lang="es-ES" sz="2000" dirty="0">
                <a:latin typeface="Times New Roman" pitchFamily="18" charset="0"/>
                <a:cs typeface="Times New Roman" pitchFamily="18" charset="0"/>
              </a:rPr>
              <a:t>No se permiten caracteres especiales.</a:t>
            </a:r>
          </a:p>
          <a:p>
            <a:pPr algn="just"/>
            <a:endParaRPr lang="es-ES" sz="2000" dirty="0">
              <a:latin typeface="Times New Roman" pitchFamily="18" charset="0"/>
              <a:cs typeface="Times New Roman" pitchFamily="18" charset="0"/>
            </a:endParaRPr>
          </a:p>
          <a:p>
            <a:pPr algn="just"/>
            <a:r>
              <a:rPr lang="es-ES" sz="2000" dirty="0">
                <a:latin typeface="Times New Roman" pitchFamily="18" charset="0"/>
                <a:cs typeface="Times New Roman" pitchFamily="18" charset="0"/>
              </a:rPr>
              <a:t>El nombre ha de ser lo suficientemente descriptivo, no importando a priori la longitud del mismo.</a:t>
            </a:r>
          </a:p>
          <a:p>
            <a:pPr marL="0" indent="0" algn="just">
              <a:buNone/>
            </a:pPr>
            <a:endParaRPr lang="es-ES" sz="2000" dirty="0" smtClean="0">
              <a:latin typeface="Times New Roman" pitchFamily="18" charset="0"/>
              <a:cs typeface="Times New Roman" pitchFamily="18" charset="0"/>
            </a:endParaRPr>
          </a:p>
          <a:p>
            <a:pPr marL="0" indent="0" algn="just">
              <a:buNone/>
            </a:pPr>
            <a:endParaRPr lang="es-ES" sz="2000" b="1"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5081"/>
            <a:ext cx="1133475"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4534" y="0"/>
            <a:ext cx="969963"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874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696</Words>
  <Application>Microsoft Office PowerPoint</Application>
  <PresentationFormat>Presentación en pantalla (4:3)</PresentationFormat>
  <Paragraphs>94</Paragraphs>
  <Slides>13</Slides>
  <Notes>1</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Tema de Office</vt:lpstr>
      <vt:lpstr>Estándares de Código (Buenas Practicas)</vt:lpstr>
      <vt:lpstr>Contenido</vt:lpstr>
      <vt:lpstr>Introducción</vt:lpstr>
      <vt:lpstr>Pascal y Camell</vt:lpstr>
      <vt:lpstr>Pascal y Camell</vt:lpstr>
      <vt:lpstr>Java</vt:lpstr>
      <vt:lpstr>Java</vt:lpstr>
      <vt:lpstr>Java</vt:lpstr>
      <vt:lpstr>Java</vt:lpstr>
      <vt:lpstr>Visual Basic</vt:lpstr>
      <vt:lpstr>Visual Basic</vt:lpstr>
      <vt:lpstr>Visual Basic</vt:lpstr>
      <vt:lpstr>Conclusión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Estándares de Código (Buenas Practicas)</dc:title>
  <dc:creator>Alexis</dc:creator>
  <cp:lastModifiedBy>Alexis</cp:lastModifiedBy>
  <cp:revision>16</cp:revision>
  <dcterms:created xsi:type="dcterms:W3CDTF">2016-11-17T22:09:30Z</dcterms:created>
  <dcterms:modified xsi:type="dcterms:W3CDTF">2016-11-18T14:33:13Z</dcterms:modified>
</cp:coreProperties>
</file>