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0" r:id="rId9"/>
    <p:sldId id="261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020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925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52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1091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6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85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0337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6787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617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003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415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85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240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7639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2223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5442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8804-78FD-46F7-ACBD-FE321B7FB855}" type="datetimeFigureOut">
              <a:rPr lang="be-BY" smtClean="0"/>
              <a:t>30.04.2015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2A2109-964F-4AB8-BF8A-59094ECBD6C0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23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377" y="5977719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Захаренко Евгений</a:t>
            </a:r>
          </a:p>
          <a:p>
            <a:pPr algn="ctr"/>
            <a:r>
              <a:rPr lang="ru-RU" dirty="0" smtClean="0"/>
              <a:t>3 курс 5 группа</a:t>
            </a:r>
            <a:endParaRPr lang="be-BY" dirty="0"/>
          </a:p>
        </p:txBody>
      </p:sp>
      <p:pic>
        <p:nvPicPr>
          <p:cNvPr id="1026" name="Picture 2" descr="О действиях при разливе рту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2" y="0"/>
            <a:ext cx="6964907" cy="43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598" y="2828498"/>
            <a:ext cx="12000244" cy="2262781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Демеркуризационные работы</a:t>
            </a:r>
            <a:endParaRPr lang="be-BY" sz="4800" dirty="0"/>
          </a:p>
        </p:txBody>
      </p:sp>
    </p:spTree>
    <p:extLst>
      <p:ext uri="{BB962C8B-B14F-4D97-AF65-F5344CB8AC3E}">
        <p14:creationId xmlns:p14="http://schemas.microsoft.com/office/powerpoint/2010/main" val="420640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286" y="624110"/>
            <a:ext cx="10581714" cy="1280890"/>
          </a:xfrm>
        </p:spPr>
        <p:txBody>
          <a:bodyPr/>
          <a:lstStyle/>
          <a:p>
            <a:r>
              <a:rPr lang="ru-RU" dirty="0" smtClean="0"/>
              <a:t>Требования безопасности при бытовых авариях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Сразу же после разрушения люминесцентной лампы (медицинского </a:t>
            </a:r>
            <a:r>
              <a:rPr lang="ru-RU" dirty="0" smtClean="0"/>
              <a:t>термометра и т.п.) </a:t>
            </a:r>
            <a:r>
              <a:rPr lang="ru-RU" dirty="0"/>
              <a:t>необходимо производить естественное проветривание помещения (открыть окно и </a:t>
            </a:r>
            <a:r>
              <a:rPr lang="ru-RU" dirty="0" smtClean="0"/>
              <a:t>т.п.).</a:t>
            </a:r>
            <a:endParaRPr lang="ru-RU" dirty="0"/>
          </a:p>
          <a:p>
            <a:r>
              <a:rPr lang="ru-RU" dirty="0"/>
              <a:t>Работы по устранению ртутного загрязнения следует выполнять в резиновых </a:t>
            </a:r>
            <a:r>
              <a:rPr lang="ru-RU" dirty="0" smtClean="0"/>
              <a:t>перчатках.</a:t>
            </a:r>
            <a:endParaRPr lang="ru-RU" dirty="0"/>
          </a:p>
          <a:p>
            <a:r>
              <a:rPr lang="ru-RU" dirty="0"/>
              <a:t>После выполнения работ необходимо собрать все использованные приспособления и материалы </a:t>
            </a:r>
            <a:r>
              <a:rPr lang="ru-RU" dirty="0" smtClean="0"/>
              <a:t>и поместить их в герметичный контейнер.</a:t>
            </a:r>
            <a:endParaRPr lang="ru-RU" dirty="0"/>
          </a:p>
          <a:p>
            <a:r>
              <a:rPr lang="ru-RU" dirty="0"/>
              <a:t>По окончании работ следует прополоскать рот слабым раствором перманганата </a:t>
            </a:r>
            <a:r>
              <a:rPr lang="ru-RU" dirty="0" smtClean="0"/>
              <a:t>калия</a:t>
            </a:r>
            <a:r>
              <a:rPr lang="ru-RU" dirty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2617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5846" y="624110"/>
            <a:ext cx="10686154" cy="1280890"/>
          </a:xfrm>
        </p:spPr>
        <p:txBody>
          <a:bodyPr/>
          <a:lstStyle/>
          <a:p>
            <a:r>
              <a:rPr lang="ru-RU" dirty="0" smtClean="0"/>
              <a:t>Справляться самому или звать специалистов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 исключением случаев ртутного загрязнения, вызванного единичным разрушением люминесцентных ламп или разрушением медицинских термометров, демеркуризация помещений предполагает работу специалистов МЧС и предприятия, имеющего аккредитованную лабораторию для проведения обследования и соответствующие разрешения на проведение демеркуризационных </a:t>
            </a:r>
            <a:r>
              <a:rPr lang="ru-RU" dirty="0" smtClean="0"/>
              <a:t>работ.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dirty="0"/>
              <a:t>основании результатов приборного обследования загрязненного ртутью помещения специалисты определяют технологию работ, </a:t>
            </a:r>
            <a:r>
              <a:rPr lang="ru-RU"/>
              <a:t>тип </a:t>
            </a:r>
            <a:r>
              <a:rPr lang="ru-RU" smtClean="0"/>
              <a:t>демеркуризационных </a:t>
            </a:r>
            <a:r>
              <a:rPr lang="ru-RU" dirty="0"/>
              <a:t>препаратов, необходимую кратность обработки помещения.</a:t>
            </a:r>
          </a:p>
        </p:txBody>
      </p:sp>
    </p:spTree>
    <p:extLst>
      <p:ext uri="{BB962C8B-B14F-4D97-AF65-F5344CB8AC3E}">
        <p14:creationId xmlns:p14="http://schemas.microsoft.com/office/powerpoint/2010/main" val="362561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1356" y="624110"/>
            <a:ext cx="5527492" cy="64513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82989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2801" y="637758"/>
            <a:ext cx="6482836" cy="727018"/>
          </a:xfrm>
        </p:spPr>
        <p:txBody>
          <a:bodyPr/>
          <a:lstStyle/>
          <a:p>
            <a:r>
              <a:rPr lang="ru-RU" dirty="0" smtClean="0"/>
              <a:t>Что такое демеркуризация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2801" y="1519451"/>
            <a:ext cx="8915400" cy="3777622"/>
          </a:xfrm>
        </p:spPr>
        <p:txBody>
          <a:bodyPr/>
          <a:lstStyle/>
          <a:p>
            <a:r>
              <a:rPr lang="ru-RU" b="1" dirty="0" smtClean="0"/>
              <a:t>Демеркуризация</a:t>
            </a:r>
            <a:r>
              <a:rPr lang="ru-RU" dirty="0"/>
              <a:t> — удаление ртути и её соединений физико-химическими или механическими способами с целью исключения отравления людей и животных. Металлическая ртуть высокотоксична и имеет высокое давление паров при комнатной температуре, поэтому при случайном проливе (а также в случае повреждения ртутных термометров, ламп, манометров и других содержащих ртуть приборов) подлежит удалению из помещений. Демеркуризация отходов — обезвреживание отходов, заключающееся в извлечении содержащейся в них ртути и/или её </a:t>
            </a:r>
            <a:r>
              <a:rPr lang="ru-RU" dirty="0" smtClean="0"/>
              <a:t>соединений.</a:t>
            </a:r>
            <a:endParaRPr lang="be-BY" dirty="0"/>
          </a:p>
        </p:txBody>
      </p:sp>
      <p:pic>
        <p:nvPicPr>
          <p:cNvPr id="2050" name="Picture 2" descr="Новости за 16 декабря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30" y="4092088"/>
            <a:ext cx="3712192" cy="27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0411" y="678701"/>
            <a:ext cx="8911687" cy="1280890"/>
          </a:xfrm>
        </p:spPr>
        <p:txBody>
          <a:bodyPr/>
          <a:lstStyle/>
          <a:p>
            <a:r>
              <a:rPr lang="ru-RU" dirty="0" smtClean="0"/>
              <a:t>Влияние ртути на здоровье людей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2609" y="1533098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dirty="0"/>
              <a:t>Ртуть относится к веществам 1-го класса опасности. Она отличается широким спектром и большим разнообразием проявлений токсического действия, особенно сильно поражает нервную и выделительную системы. Попадание ртути в организм человека осуществляется, главным образом, при вдыхании воздуха, загрязненного парами ртути. При остром отравлении парами ртути отмечаются симптомы поражения дыхательных </a:t>
            </a:r>
            <a:r>
              <a:rPr lang="ru-RU" sz="2400" dirty="0" smtClean="0"/>
              <a:t>путей, </a:t>
            </a:r>
            <a:r>
              <a:rPr lang="ru-RU" sz="2400" dirty="0"/>
              <a:t>желудочно-кишечного тракта </a:t>
            </a:r>
            <a:r>
              <a:rPr lang="ru-RU" sz="2400" dirty="0" smtClean="0"/>
              <a:t>, нервной системы.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4850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5946" y="651406"/>
            <a:ext cx="8911687" cy="1280890"/>
          </a:xfrm>
        </p:spPr>
        <p:txBody>
          <a:bodyPr/>
          <a:lstStyle/>
          <a:p>
            <a:r>
              <a:rPr lang="ru-RU" dirty="0" smtClean="0"/>
              <a:t>Немного о ртути и её свойствах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91" y="1932296"/>
            <a:ext cx="8915400" cy="3777622"/>
          </a:xfrm>
        </p:spPr>
        <p:txBody>
          <a:bodyPr/>
          <a:lstStyle/>
          <a:p>
            <a:r>
              <a:rPr lang="ru-RU" dirty="0"/>
              <a:t>В обычных условиях ртуть представляет собой серебристо-белый тяжелый жидкий металл. При комнатной температуре ртуть испаряется с довольно высокой скоростью, которая с ростом температуры увеличивается. Ртуть обладает малой вязкостью и высоким поверхностным натяжением, вследствие чего при падении или надавливании она распадается на мелкие шарики, что способствует значительному увеличению площади ее испарения. Ртуть легко сорбируется из воздуха материалами конструкции: тканями, деревянными изделиями и др., откуда она может снова попадать в помещение (десорбция). Ртуть немагнитна. Ртуть обладает свойством растворять многие металлы, в том числе благородные, с образованием амальгам.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53865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9970" y="637758"/>
            <a:ext cx="8911687" cy="1280890"/>
          </a:xfrm>
        </p:spPr>
        <p:txBody>
          <a:bodyPr/>
          <a:lstStyle/>
          <a:p>
            <a:r>
              <a:rPr lang="ru-RU" dirty="0" smtClean="0"/>
              <a:t>Определение наличия ртути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6257" y="2038066"/>
            <a:ext cx="8915400" cy="3777622"/>
          </a:xfrm>
        </p:spPr>
        <p:txBody>
          <a:bodyPr/>
          <a:lstStyle/>
          <a:p>
            <a:r>
              <a:rPr lang="ru-RU" dirty="0"/>
              <a:t>Индикацию степени заражения проводят с помощью палладиевой или йодидно-медной индикаторной бумаги, а также с помощью специальных </a:t>
            </a:r>
            <a:r>
              <a:rPr lang="ru-RU" dirty="0" smtClean="0"/>
              <a:t>приборов.</a:t>
            </a:r>
          </a:p>
          <a:p>
            <a:r>
              <a:rPr lang="ru-RU" dirty="0"/>
              <a:t>Сейчас замеры проводятся при помощи более современных </a:t>
            </a:r>
            <a:r>
              <a:rPr lang="ru-RU" dirty="0" smtClean="0"/>
              <a:t>приборов, </a:t>
            </a:r>
            <a:r>
              <a:rPr lang="ru-RU" dirty="0"/>
              <a:t>имеющих чувствительность 0,0005 мг/м³ в режиме без </a:t>
            </a:r>
            <a:r>
              <a:rPr lang="ru-RU" dirty="0" smtClean="0"/>
              <a:t>накопления. </a:t>
            </a:r>
            <a:r>
              <a:rPr lang="ru-RU" dirty="0"/>
              <a:t>В режиме с предварительным накоплением ртути на абсорбенте время одного измерения составляет до 10 минут, что неудобно.</a:t>
            </a:r>
            <a:endParaRPr lang="be-BY" dirty="0"/>
          </a:p>
        </p:txBody>
      </p:sp>
      <p:pic>
        <p:nvPicPr>
          <p:cNvPr id="3074" name="Picture 2" descr="Анализатор ртути УКР-1М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37" y="4676774"/>
            <a:ext cx="43148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7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ecohim.ru/files/images/catalogue/3.01.05.4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" y="4519150"/>
            <a:ext cx="2326943" cy="23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8901" y="624110"/>
            <a:ext cx="8911687" cy="1280890"/>
          </a:xfrm>
        </p:spPr>
        <p:txBody>
          <a:bodyPr/>
          <a:lstStyle/>
          <a:p>
            <a:r>
              <a:rPr lang="ru-RU" dirty="0" smtClean="0"/>
              <a:t>Способы изготовления индикаторов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8901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1. Суспензию иодида </a:t>
            </a:r>
            <a:r>
              <a:rPr lang="ru-RU" dirty="0" smtClean="0"/>
              <a:t>меди получают </a:t>
            </a:r>
            <a:r>
              <a:rPr lang="ru-RU" dirty="0"/>
              <a:t>так же, как при получении, индикаторного </a:t>
            </a:r>
            <a:r>
              <a:rPr lang="ru-RU" dirty="0" smtClean="0"/>
              <a:t>порошка(способ изготовления опущен), но </a:t>
            </a:r>
            <a:r>
              <a:rPr lang="ru-RU" dirty="0"/>
              <a:t>этилового спирта добавляют столько, чтобы получилась жидкая паста. Пасту ровным слоем наносит на листы фильтровальной бумаги с помощью кисти. Бумагу высушивают либо в помещении, не содержащем паров ртути, либо в эксикаторе. После этого нарезают полоски шириной 1 см. Сухие бумажки хранят в плотно закрывающемся </a:t>
            </a:r>
            <a:r>
              <a:rPr lang="ru-RU" dirty="0" smtClean="0"/>
              <a:t>сосуде.</a:t>
            </a:r>
            <a:endParaRPr lang="ru-RU" dirty="0"/>
          </a:p>
          <a:p>
            <a:r>
              <a:rPr lang="ru-RU" dirty="0" smtClean="0"/>
              <a:t>2</a:t>
            </a:r>
            <a:r>
              <a:rPr lang="ru-RU" dirty="0"/>
              <a:t>. Фильтровальную бумагу пропитывают 5% раствором сульфата меди и затем равномерно опрыскивают из пульверизатора 10% раствором иодида калия. Для обесцвечивания бумагу опускают в 10% раствор тиосульфата натрия, затем промывают водой, сушат и нарезают полосками. </a:t>
            </a:r>
            <a:br>
              <a:rPr lang="ru-RU" dirty="0"/>
            </a:br>
            <a:r>
              <a:rPr lang="ru-RU" dirty="0"/>
              <a:t>Индикаторные бумажки помещают в местах возможного попадания паров ртути в воздух на уровне человеческого роста. Если в течение рабочего дня (6-8 ч) бумажки не приобретают розоватого оттенка, содержание паров ртути в воздухе ниже ПДК.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581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672" y="310211"/>
            <a:ext cx="10044901" cy="1280890"/>
          </a:xfrm>
        </p:spPr>
        <p:txBody>
          <a:bodyPr/>
          <a:lstStyle/>
          <a:p>
            <a:pPr algn="ctr"/>
            <a:r>
              <a:rPr lang="ru-RU" dirty="0" smtClean="0"/>
              <a:t>Порядок выполнения демеркуризационных работ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Работы по устранению ртутного </a:t>
            </a:r>
            <a:r>
              <a:rPr lang="ru-RU" dirty="0" smtClean="0"/>
              <a:t>загрязнения, </a:t>
            </a:r>
            <a:r>
              <a:rPr lang="ru-RU" dirty="0"/>
              <a:t>включают:</a:t>
            </a:r>
          </a:p>
          <a:p>
            <a:r>
              <a:rPr lang="ru-RU" dirty="0"/>
              <a:t>механическую очистку (собирание капель ртути в случае разрушения медицинского термометра)</a:t>
            </a:r>
          </a:p>
          <a:p>
            <a:r>
              <a:rPr lang="ru-RU" dirty="0"/>
              <a:t>химическую обработку</a:t>
            </a:r>
          </a:p>
          <a:p>
            <a:r>
              <a:rPr lang="ru-RU" dirty="0"/>
              <a:t>отмывку поверхности (удаление продуктов демеркуризации)</a:t>
            </a:r>
          </a:p>
          <a:p>
            <a:endParaRPr lang="be-BY" dirty="0"/>
          </a:p>
        </p:txBody>
      </p:sp>
      <p:pic>
        <p:nvPicPr>
          <p:cNvPr id="4" name="Picture 6" descr="http://content.onliner.by/news/2013/10/default/d63420a76a8992fc8d2ee4f6383b40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21" y="4080681"/>
            <a:ext cx="3699618" cy="27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1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8902" y="610463"/>
            <a:ext cx="8911687" cy="1280890"/>
          </a:xfrm>
        </p:spPr>
        <p:txBody>
          <a:bodyPr/>
          <a:lstStyle/>
          <a:p>
            <a:r>
              <a:rPr lang="ru-RU" dirty="0" smtClean="0"/>
              <a:t>Демеркуризация жилых помещений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8902" y="2106304"/>
            <a:ext cx="8915400" cy="3777622"/>
          </a:xfrm>
        </p:spPr>
        <p:txBody>
          <a:bodyPr>
            <a:normAutofit/>
          </a:bodyPr>
          <a:lstStyle/>
          <a:p>
            <a:r>
              <a:rPr lang="ru-RU" sz="2000" dirty="0"/>
              <a:t>Во-первых, пролитую ртуть собирают, сначала кисточкой в бумажный конверт, затем влажной фильтровальной бумагой. В щелях — кусочками проволоки или кисточками из амальгамирующихся металлов. Собранную ртуть и использованные бумагу и проволоку помещают в герметичную ёмкость. Затем, чтобы обезвредить остатки ртути, помещение обрабатывают химическими веществами, реагирующими с металлической ртутью с образованием оксидов или нелетучих растворимых соединений (солей ртути) и затем смывают эти соли.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80968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2173" y="637758"/>
            <a:ext cx="10499827" cy="1280890"/>
          </a:xfrm>
        </p:spPr>
        <p:txBody>
          <a:bodyPr/>
          <a:lstStyle/>
          <a:p>
            <a:r>
              <a:rPr lang="ru-RU" dirty="0" smtClean="0"/>
              <a:t>Химические составы для демеркуризации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4386" y="1918648"/>
            <a:ext cx="9184450" cy="3777622"/>
          </a:xfrm>
        </p:spPr>
        <p:txBody>
          <a:bodyPr/>
          <a:lstStyle/>
          <a:p>
            <a:r>
              <a:rPr lang="ru-RU" sz="2000" dirty="0"/>
              <a:t>Самые простые составы для демеркуризации, доступные в </a:t>
            </a:r>
            <a:r>
              <a:rPr lang="ru-RU" sz="2000" dirty="0" smtClean="0"/>
              <a:t>быту:</a:t>
            </a:r>
          </a:p>
          <a:p>
            <a:r>
              <a:rPr lang="ru-RU" dirty="0" smtClean="0"/>
              <a:t>водный </a:t>
            </a:r>
            <a:r>
              <a:rPr lang="ru-RU" dirty="0"/>
              <a:t>раствор 0,2 % перманганата калияKMnO</a:t>
            </a:r>
            <a:r>
              <a:rPr lang="ru-RU" baseline="-25000" dirty="0"/>
              <a:t>4</a:t>
            </a:r>
            <a:r>
              <a:rPr lang="ru-RU" dirty="0"/>
              <a:t> с добавлением 0,5 % соляной кислоты </a:t>
            </a:r>
            <a:r>
              <a:rPr lang="ru-RU" dirty="0" smtClean="0"/>
              <a:t>HCl.</a:t>
            </a:r>
          </a:p>
          <a:p>
            <a:r>
              <a:rPr lang="ru-RU" dirty="0" smtClean="0"/>
              <a:t>Один </a:t>
            </a:r>
            <a:r>
              <a:rPr lang="ru-RU" dirty="0"/>
              <a:t>из наиболее эффективных составов — 20 % водный раствор хлорного железа </a:t>
            </a:r>
            <a:r>
              <a:rPr lang="ru-RU" dirty="0" smtClean="0"/>
              <a:t>FeCl</a:t>
            </a:r>
            <a:r>
              <a:rPr lang="ru-RU" baseline="-25000" dirty="0" smtClean="0"/>
              <a:t>3</a:t>
            </a:r>
            <a:r>
              <a:rPr lang="ru-RU" dirty="0" smtClean="0"/>
              <a:t> .</a:t>
            </a:r>
            <a:r>
              <a:rPr lang="ru-RU" baseline="-25000" dirty="0" smtClean="0"/>
              <a:t> </a:t>
            </a:r>
            <a:endParaRPr lang="be-BY" dirty="0"/>
          </a:p>
        </p:txBody>
      </p:sp>
      <p:pic>
        <p:nvPicPr>
          <p:cNvPr id="6146" name="Picture 2" descr="http://00.img.avito.st/640x480/917209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40" y="3649858"/>
            <a:ext cx="4812211" cy="320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726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497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Демеркуризационные работы</vt:lpstr>
      <vt:lpstr>Что такое демеркуризация</vt:lpstr>
      <vt:lpstr>Влияние ртути на здоровье людей</vt:lpstr>
      <vt:lpstr>Немного о ртути и её свойствах</vt:lpstr>
      <vt:lpstr>Определение наличия ртути</vt:lpstr>
      <vt:lpstr>Способы изготовления индикаторов</vt:lpstr>
      <vt:lpstr>Порядок выполнения демеркуризационных работ</vt:lpstr>
      <vt:lpstr>Демеркуризация жилых помещений</vt:lpstr>
      <vt:lpstr>Химические составы для демеркуризации</vt:lpstr>
      <vt:lpstr>Требования безопасности при бытовых авариях</vt:lpstr>
      <vt:lpstr>Справляться самому или звать специалистов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Демеркуризационные работы</dc:title>
  <dc:creator>Zaharenko</dc:creator>
  <cp:lastModifiedBy>Zaharenko</cp:lastModifiedBy>
  <cp:revision>7</cp:revision>
  <dcterms:created xsi:type="dcterms:W3CDTF">2015-04-29T14:52:41Z</dcterms:created>
  <dcterms:modified xsi:type="dcterms:W3CDTF">2015-04-30T15:21:36Z</dcterms:modified>
</cp:coreProperties>
</file>