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mo" charset="1" panose="020B0604020202020204"/>
      <p:regular r:id="rId19"/>
    </p:embeddedFont>
    <p:embeddedFont>
      <p:font typeface="Inter" charset="1" panose="020B0502030000000004"/>
      <p:regular r:id="rId20"/>
    </p:embeddedFont>
    <p:embeddedFont>
      <p:font typeface="Inter Bold" charset="1" panose="020B08020300000000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fonts/font22.fntdata" Type="http://schemas.openxmlformats.org/officeDocument/2006/relationships/font"/><Relationship Id="rId23" Target="notesSlides/notesSlide3.xml" Type="http://schemas.openxmlformats.org/officeDocument/2006/relationships/notesSlide"/><Relationship Id="rId24" Target="notesSlides/notesSlide4.xml" Type="http://schemas.openxmlformats.org/officeDocument/2006/relationships/notesSlide"/><Relationship Id="rId25" Target="notesSlides/notesSlide5.xml" Type="http://schemas.openxmlformats.org/officeDocument/2006/relationships/notesSlide"/><Relationship Id="rId26" Target="notesSlides/notesSlide6.xml" Type="http://schemas.openxmlformats.org/officeDocument/2006/relationships/notesSlide"/><Relationship Id="rId27" Target="notesSlides/notesSlide7.xml" Type="http://schemas.openxmlformats.org/officeDocument/2006/relationships/notesSlide"/><Relationship Id="rId28" Target="notesSlides/notesSlide8.xml" Type="http://schemas.openxmlformats.org/officeDocument/2006/relationships/notesSlide"/><Relationship Id="rId29" Target="notesSlides/notesSlide9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10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50237" y="1387674"/>
            <a:ext cx="9445526" cy="3648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37"/>
              </a:lnSpc>
            </a:pPr>
            <a:r>
              <a:rPr lang="en-US" sz="11124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Hackathon 2025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0237" y="5404694"/>
            <a:ext cx="9445526" cy="1829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ClickUp: Managementul unui Proiect Interdisciplinar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50237" y="7573267"/>
            <a:ext cx="9445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Echipa 2 – E-learning App | Mini-site informativ pentru studenți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50237" y="8355360"/>
            <a:ext cx="9445526" cy="43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Universitatea din România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770614" y="1059507"/>
            <a:ext cx="7800529" cy="862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4"/>
              </a:lnSpc>
            </a:pPr>
            <a:r>
              <a:rPr lang="en-US" sz="5125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Rezultate și Lecții Învățate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70614" y="2554784"/>
            <a:ext cx="3259336" cy="426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✅</a:t>
            </a:r>
            <a:r>
              <a:rPr lang="en-US" sz="256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 Realizări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70614" y="3156197"/>
            <a:ext cx="4484340" cy="92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625" indent="-150812" lvl="1">
              <a:lnSpc>
                <a:spcPts val="3250"/>
              </a:lnSpc>
              <a:buFont typeface="Arial"/>
              <a:buChar char="•"/>
            </a:pPr>
            <a:r>
              <a:rPr lang="en-US" sz="20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Toate etapele finalizate conform cronogramei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70614" y="4081760"/>
            <a:ext cx="4484340" cy="92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625" indent="-150812" lvl="1">
              <a:lnSpc>
                <a:spcPts val="3250"/>
              </a:lnSpc>
              <a:buFont typeface="Arial"/>
              <a:buChar char="•"/>
            </a:pPr>
            <a:r>
              <a:rPr lang="en-US" sz="20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Colaborare eficientă prin ClickUp Docs și Comments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70614" y="5007323"/>
            <a:ext cx="4484340" cy="92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625" indent="-150812" lvl="1">
              <a:lnSpc>
                <a:spcPts val="3250"/>
              </a:lnSpc>
              <a:buFont typeface="Arial"/>
              <a:buChar char="•"/>
            </a:pPr>
            <a:r>
              <a:rPr lang="en-US" sz="20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Vizualizări Kanban și Timeline au optimizat organizarea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70614" y="5932885"/>
            <a:ext cx="4484340" cy="502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625" indent="-150812" lvl="1">
              <a:lnSpc>
                <a:spcPts val="3250"/>
              </a:lnSpc>
              <a:buFont typeface="Arial"/>
              <a:buChar char="•"/>
            </a:pPr>
            <a:r>
              <a:rPr lang="en-US" sz="20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Mini-site publicat și funcțional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00571" y="2554784"/>
            <a:ext cx="3259336" cy="426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⚙️</a:t>
            </a:r>
            <a:r>
              <a:rPr lang="en-US" sz="256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 Provocări și Soluții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00571" y="3156197"/>
            <a:ext cx="4484340" cy="92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625" indent="-150812" lvl="1">
              <a:lnSpc>
                <a:spcPts val="3250"/>
              </a:lnSpc>
              <a:buFont typeface="Arial"/>
              <a:buChar char="•"/>
            </a:pPr>
            <a:r>
              <a:rPr lang="en-US" sz="20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Adaptare inițială la interfața ClickUp – rezolvată prin training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900571" y="4081760"/>
            <a:ext cx="4484340" cy="1337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625" indent="-150812" lvl="1">
              <a:lnSpc>
                <a:spcPts val="3250"/>
              </a:lnSpc>
              <a:buFont typeface="Arial"/>
              <a:buChar char="•"/>
            </a:pPr>
            <a:r>
              <a:rPr lang="en-US" sz="20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Sincronizarea activităților între membri – îmbunătățită prin notificări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900571" y="5424487"/>
            <a:ext cx="4484340" cy="92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625" indent="-150812" lvl="1">
              <a:lnSpc>
                <a:spcPts val="3250"/>
              </a:lnSpc>
              <a:buFont typeface="Arial"/>
              <a:buChar char="•"/>
            </a:pPr>
            <a:r>
              <a:rPr lang="en-US" sz="20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Gestionarea dependențelor – utilizare avansată de Timeline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770614" y="6820346"/>
            <a:ext cx="9604771" cy="2359521"/>
            <a:chOff x="0" y="0"/>
            <a:chExt cx="12806362" cy="314602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806426" cy="3146044"/>
            </a:xfrm>
            <a:custGeom>
              <a:avLst/>
              <a:gdLst/>
              <a:ahLst/>
              <a:cxnLst/>
              <a:rect r="r" b="b" t="t" l="l"/>
              <a:pathLst>
                <a:path h="3146044" w="12806426">
                  <a:moveTo>
                    <a:pt x="0" y="52197"/>
                  </a:moveTo>
                  <a:cubicBezTo>
                    <a:pt x="0" y="23368"/>
                    <a:pt x="23368" y="0"/>
                    <a:pt x="52197" y="0"/>
                  </a:cubicBezTo>
                  <a:lnTo>
                    <a:pt x="12754229" y="0"/>
                  </a:lnTo>
                  <a:cubicBezTo>
                    <a:pt x="12783058" y="0"/>
                    <a:pt x="12806426" y="23368"/>
                    <a:pt x="12806426" y="52197"/>
                  </a:cubicBezTo>
                  <a:lnTo>
                    <a:pt x="12806426" y="3093847"/>
                  </a:lnTo>
                  <a:cubicBezTo>
                    <a:pt x="12806426" y="3122676"/>
                    <a:pt x="12783058" y="3146044"/>
                    <a:pt x="12754229" y="3146044"/>
                  </a:cubicBezTo>
                  <a:lnTo>
                    <a:pt x="52197" y="3146044"/>
                  </a:lnTo>
                  <a:cubicBezTo>
                    <a:pt x="23368" y="3146044"/>
                    <a:pt x="0" y="3122676"/>
                    <a:pt x="0" y="3093847"/>
                  </a:cubicBezTo>
                  <a:close/>
                </a:path>
              </a:pathLst>
            </a:custGeom>
            <a:solidFill>
              <a:srgbClr val="4A0303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8031361" y="7213401"/>
            <a:ext cx="325934" cy="260747"/>
            <a:chOff x="0" y="0"/>
            <a:chExt cx="434578" cy="347663"/>
          </a:xfrm>
        </p:grpSpPr>
        <p:sp>
          <p:nvSpPr>
            <p:cNvPr name="Freeform 21" id="21" descr="preencoded.png"/>
            <p:cNvSpPr/>
            <p:nvPr/>
          </p:nvSpPr>
          <p:spPr>
            <a:xfrm flipH="false" flipV="false" rot="0">
              <a:off x="0" y="0"/>
              <a:ext cx="434594" cy="347726"/>
            </a:xfrm>
            <a:custGeom>
              <a:avLst/>
              <a:gdLst/>
              <a:ahLst/>
              <a:cxnLst/>
              <a:rect r="r" b="b" t="t" l="l"/>
              <a:pathLst>
                <a:path h="347726" w="434594">
                  <a:moveTo>
                    <a:pt x="0" y="0"/>
                  </a:moveTo>
                  <a:lnTo>
                    <a:pt x="434594" y="0"/>
                  </a:lnTo>
                  <a:lnTo>
                    <a:pt x="434594" y="347726"/>
                  </a:lnTo>
                  <a:lnTo>
                    <a:pt x="0" y="347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70" t="0" r="-366" b="18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8618041" y="7060555"/>
            <a:ext cx="8496597" cy="1754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Concluzie:</a:t>
            </a:r>
            <a:r>
              <a:rPr lang="en-US" sz="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Proiectul demonstrează impactul managementului digital asupra calității colaborării interdisciplinare. ClickUp a facilitat o organizare clară și o comunicare eficientă, esențiale pentru succesul oricărui proiect academic modern.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50237" y="1983730"/>
            <a:ext cx="7095084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Obiectivul Proiectului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0237" y="3597474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Scop Principal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50237" y="4276279"/>
            <a:ext cx="4376886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Simularea planificării și coordonării unui proiect interdisciplinar universitar prin platforma </a:t>
            </a:r>
            <a:r>
              <a:rPr lang="en-US" sz="2187" b="true">
                <a:solidFill>
                  <a:srgbClr val="C7CDD6"/>
                </a:solidFill>
                <a:latin typeface="Inter Bold"/>
                <a:ea typeface="Inter Bold"/>
                <a:cs typeface="Inter Bold"/>
                <a:sym typeface="Inter Bold"/>
              </a:rPr>
              <a:t>ClickUp</a:t>
            </a: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, cu accent pe dezvoltarea competențelor digitale de organizare, colaborare și gestionare a timpului.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28401" y="3597474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Tema Aleasă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28401" y="4276279"/>
            <a:ext cx="4376886" cy="2807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Dezvoltarea unui </a:t>
            </a:r>
            <a:r>
              <a:rPr lang="en-US" sz="2187" b="true">
                <a:solidFill>
                  <a:srgbClr val="C7CDD6"/>
                </a:solidFill>
                <a:latin typeface="Inter Bold"/>
                <a:ea typeface="Inter Bold"/>
                <a:cs typeface="Inter Bold"/>
                <a:sym typeface="Inter Bold"/>
              </a:rPr>
              <a:t>mini-site informativ</a:t>
            </a: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 pentru studenții din anul I, oferind o platformă web simplă cu informații despre cursuri, profesori, orar și resurse utile.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430000" y="2531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689967" y="505122"/>
            <a:ext cx="7329339" cy="65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2"/>
              </a:lnSpc>
            </a:pPr>
            <a:r>
              <a:rPr lang="en-US" sz="3875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Scopul și Obiectivele Livrabilului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89967" y="1455092"/>
            <a:ext cx="10050066" cy="1924347"/>
            <a:chOff x="0" y="0"/>
            <a:chExt cx="13400088" cy="25657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400151" cy="2565908"/>
            </a:xfrm>
            <a:custGeom>
              <a:avLst/>
              <a:gdLst/>
              <a:ahLst/>
              <a:cxnLst/>
              <a:rect r="r" b="b" t="t" l="l"/>
              <a:pathLst>
                <a:path h="2565908" w="13400151">
                  <a:moveTo>
                    <a:pt x="0" y="39497"/>
                  </a:moveTo>
                  <a:cubicBezTo>
                    <a:pt x="0" y="17653"/>
                    <a:pt x="17653" y="0"/>
                    <a:pt x="39497" y="0"/>
                  </a:cubicBezTo>
                  <a:lnTo>
                    <a:pt x="13360654" y="0"/>
                  </a:lnTo>
                  <a:cubicBezTo>
                    <a:pt x="13382371" y="0"/>
                    <a:pt x="13400151" y="17653"/>
                    <a:pt x="13400151" y="39497"/>
                  </a:cubicBezTo>
                  <a:lnTo>
                    <a:pt x="13400151" y="2526411"/>
                  </a:lnTo>
                  <a:cubicBezTo>
                    <a:pt x="13400151" y="2548128"/>
                    <a:pt x="13382498" y="2565908"/>
                    <a:pt x="13360654" y="2565908"/>
                  </a:cubicBezTo>
                  <a:lnTo>
                    <a:pt x="39497" y="2565908"/>
                  </a:lnTo>
                  <a:cubicBezTo>
                    <a:pt x="17780" y="2565908"/>
                    <a:pt x="0" y="2548255"/>
                    <a:pt x="0" y="2526411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87016" y="1652141"/>
            <a:ext cx="591442" cy="591442"/>
            <a:chOff x="0" y="0"/>
            <a:chExt cx="788590" cy="7885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88543" cy="788543"/>
            </a:xfrm>
            <a:custGeom>
              <a:avLst/>
              <a:gdLst/>
              <a:ahLst/>
              <a:cxnLst/>
              <a:rect r="r" b="b" t="t" l="l"/>
              <a:pathLst>
                <a:path h="788543" w="788543">
                  <a:moveTo>
                    <a:pt x="0" y="394335"/>
                  </a:moveTo>
                  <a:cubicBezTo>
                    <a:pt x="0" y="176530"/>
                    <a:pt x="176530" y="0"/>
                    <a:pt x="394335" y="0"/>
                  </a:cubicBezTo>
                  <a:cubicBezTo>
                    <a:pt x="612140" y="0"/>
                    <a:pt x="788543" y="176530"/>
                    <a:pt x="788543" y="394335"/>
                  </a:cubicBezTo>
                  <a:cubicBezTo>
                    <a:pt x="788543" y="612140"/>
                    <a:pt x="612013" y="788543"/>
                    <a:pt x="394335" y="788543"/>
                  </a:cubicBezTo>
                  <a:cubicBezTo>
                    <a:pt x="176657" y="788543"/>
                    <a:pt x="0" y="612013"/>
                    <a:pt x="0" y="394335"/>
                  </a:cubicBezTo>
                  <a:close/>
                </a:path>
              </a:pathLst>
            </a:custGeom>
            <a:solidFill>
              <a:srgbClr val="FDC4C4"/>
            </a:solidFill>
          </p:spPr>
        </p:sp>
      </p:grpSp>
      <p:sp>
        <p:nvSpPr>
          <p:cNvPr name="Freeform 13" id="13" descr="preencoded.png"/>
          <p:cNvSpPr/>
          <p:nvPr/>
        </p:nvSpPr>
        <p:spPr>
          <a:xfrm flipH="false" flipV="false" rot="0">
            <a:off x="1049685" y="1814661"/>
            <a:ext cx="266105" cy="266105"/>
          </a:xfrm>
          <a:custGeom>
            <a:avLst/>
            <a:gdLst/>
            <a:ahLst/>
            <a:cxnLst/>
            <a:rect r="r" b="b" t="t" l="l"/>
            <a:pathLst>
              <a:path h="266105" w="266105">
                <a:moveTo>
                  <a:pt x="0" y="0"/>
                </a:moveTo>
                <a:lnTo>
                  <a:pt x="266105" y="0"/>
                </a:lnTo>
                <a:lnTo>
                  <a:pt x="266105" y="266105"/>
                </a:lnTo>
                <a:lnTo>
                  <a:pt x="0" y="2661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785" r="0" b="-1785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87016" y="2421582"/>
            <a:ext cx="2464594" cy="32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937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Structură Web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87016" y="2800201"/>
            <a:ext cx="9655969" cy="382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5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Crearea unei structuri clare de pagini web organizate hierarhic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89967" y="3576489"/>
            <a:ext cx="10050066" cy="1924347"/>
            <a:chOff x="0" y="0"/>
            <a:chExt cx="13400088" cy="256579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400151" cy="2565908"/>
            </a:xfrm>
            <a:custGeom>
              <a:avLst/>
              <a:gdLst/>
              <a:ahLst/>
              <a:cxnLst/>
              <a:rect r="r" b="b" t="t" l="l"/>
              <a:pathLst>
                <a:path h="2565908" w="13400151">
                  <a:moveTo>
                    <a:pt x="0" y="39497"/>
                  </a:moveTo>
                  <a:cubicBezTo>
                    <a:pt x="0" y="17653"/>
                    <a:pt x="17653" y="0"/>
                    <a:pt x="39497" y="0"/>
                  </a:cubicBezTo>
                  <a:lnTo>
                    <a:pt x="13360654" y="0"/>
                  </a:lnTo>
                  <a:cubicBezTo>
                    <a:pt x="13382371" y="0"/>
                    <a:pt x="13400151" y="17653"/>
                    <a:pt x="13400151" y="39497"/>
                  </a:cubicBezTo>
                  <a:lnTo>
                    <a:pt x="13400151" y="2526411"/>
                  </a:lnTo>
                  <a:cubicBezTo>
                    <a:pt x="13400151" y="2548128"/>
                    <a:pt x="13382498" y="2565908"/>
                    <a:pt x="13360654" y="2565908"/>
                  </a:cubicBezTo>
                  <a:lnTo>
                    <a:pt x="39497" y="2565908"/>
                  </a:lnTo>
                  <a:cubicBezTo>
                    <a:pt x="17780" y="2565908"/>
                    <a:pt x="0" y="2548255"/>
                    <a:pt x="0" y="2526411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87016" y="3773538"/>
            <a:ext cx="591442" cy="591443"/>
            <a:chOff x="0" y="0"/>
            <a:chExt cx="788590" cy="78859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88543" cy="788543"/>
            </a:xfrm>
            <a:custGeom>
              <a:avLst/>
              <a:gdLst/>
              <a:ahLst/>
              <a:cxnLst/>
              <a:rect r="r" b="b" t="t" l="l"/>
              <a:pathLst>
                <a:path h="788543" w="788543">
                  <a:moveTo>
                    <a:pt x="0" y="394335"/>
                  </a:moveTo>
                  <a:cubicBezTo>
                    <a:pt x="0" y="176530"/>
                    <a:pt x="176530" y="0"/>
                    <a:pt x="394335" y="0"/>
                  </a:cubicBezTo>
                  <a:cubicBezTo>
                    <a:pt x="612140" y="0"/>
                    <a:pt x="788543" y="176530"/>
                    <a:pt x="788543" y="394335"/>
                  </a:cubicBezTo>
                  <a:cubicBezTo>
                    <a:pt x="788543" y="612140"/>
                    <a:pt x="612013" y="788543"/>
                    <a:pt x="394335" y="788543"/>
                  </a:cubicBezTo>
                  <a:cubicBezTo>
                    <a:pt x="176657" y="788543"/>
                    <a:pt x="0" y="612013"/>
                    <a:pt x="0" y="394335"/>
                  </a:cubicBezTo>
                  <a:close/>
                </a:path>
              </a:pathLst>
            </a:custGeom>
            <a:solidFill>
              <a:srgbClr val="FDC4C4"/>
            </a:solidFill>
          </p:spPr>
        </p:sp>
      </p:grpSp>
      <p:sp>
        <p:nvSpPr>
          <p:cNvPr name="Freeform 20" id="20" descr="preencoded.png"/>
          <p:cNvSpPr/>
          <p:nvPr/>
        </p:nvSpPr>
        <p:spPr>
          <a:xfrm flipH="false" flipV="false" rot="0">
            <a:off x="1049685" y="3936057"/>
            <a:ext cx="266105" cy="266105"/>
          </a:xfrm>
          <a:custGeom>
            <a:avLst/>
            <a:gdLst/>
            <a:ahLst/>
            <a:cxnLst/>
            <a:rect r="r" b="b" t="t" l="l"/>
            <a:pathLst>
              <a:path h="266105" w="266105">
                <a:moveTo>
                  <a:pt x="0" y="0"/>
                </a:moveTo>
                <a:lnTo>
                  <a:pt x="266105" y="0"/>
                </a:lnTo>
                <a:lnTo>
                  <a:pt x="266105" y="266105"/>
                </a:lnTo>
                <a:lnTo>
                  <a:pt x="0" y="2661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2500" r="0" b="-1250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887016" y="4542979"/>
            <a:ext cx="2464594" cy="32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937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Conținut Informativ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87016" y="4921597"/>
            <a:ext cx="9655969" cy="382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5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Adăugarea conținutului structurat despre cursuri și profesori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689967" y="5697885"/>
            <a:ext cx="10050066" cy="1924347"/>
            <a:chOff x="0" y="0"/>
            <a:chExt cx="13400088" cy="256579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3400151" cy="2565908"/>
            </a:xfrm>
            <a:custGeom>
              <a:avLst/>
              <a:gdLst/>
              <a:ahLst/>
              <a:cxnLst/>
              <a:rect r="r" b="b" t="t" l="l"/>
              <a:pathLst>
                <a:path h="2565908" w="13400151">
                  <a:moveTo>
                    <a:pt x="0" y="39497"/>
                  </a:moveTo>
                  <a:cubicBezTo>
                    <a:pt x="0" y="17653"/>
                    <a:pt x="17653" y="0"/>
                    <a:pt x="39497" y="0"/>
                  </a:cubicBezTo>
                  <a:lnTo>
                    <a:pt x="13360654" y="0"/>
                  </a:lnTo>
                  <a:cubicBezTo>
                    <a:pt x="13382371" y="0"/>
                    <a:pt x="13400151" y="17653"/>
                    <a:pt x="13400151" y="39497"/>
                  </a:cubicBezTo>
                  <a:lnTo>
                    <a:pt x="13400151" y="2526411"/>
                  </a:lnTo>
                  <a:cubicBezTo>
                    <a:pt x="13400151" y="2548128"/>
                    <a:pt x="13382498" y="2565908"/>
                    <a:pt x="13360654" y="2565908"/>
                  </a:cubicBezTo>
                  <a:lnTo>
                    <a:pt x="39497" y="2565908"/>
                  </a:lnTo>
                  <a:cubicBezTo>
                    <a:pt x="17780" y="2565908"/>
                    <a:pt x="0" y="2548255"/>
                    <a:pt x="0" y="2526411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887016" y="5894934"/>
            <a:ext cx="591442" cy="591442"/>
            <a:chOff x="0" y="0"/>
            <a:chExt cx="788590" cy="78859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88543" cy="788543"/>
            </a:xfrm>
            <a:custGeom>
              <a:avLst/>
              <a:gdLst/>
              <a:ahLst/>
              <a:cxnLst/>
              <a:rect r="r" b="b" t="t" l="l"/>
              <a:pathLst>
                <a:path h="788543" w="788543">
                  <a:moveTo>
                    <a:pt x="0" y="394335"/>
                  </a:moveTo>
                  <a:cubicBezTo>
                    <a:pt x="0" y="176530"/>
                    <a:pt x="176530" y="0"/>
                    <a:pt x="394335" y="0"/>
                  </a:cubicBezTo>
                  <a:cubicBezTo>
                    <a:pt x="612140" y="0"/>
                    <a:pt x="788543" y="176530"/>
                    <a:pt x="788543" y="394335"/>
                  </a:cubicBezTo>
                  <a:cubicBezTo>
                    <a:pt x="788543" y="612140"/>
                    <a:pt x="612013" y="788543"/>
                    <a:pt x="394335" y="788543"/>
                  </a:cubicBezTo>
                  <a:cubicBezTo>
                    <a:pt x="176657" y="788543"/>
                    <a:pt x="0" y="612013"/>
                    <a:pt x="0" y="394335"/>
                  </a:cubicBezTo>
                  <a:close/>
                </a:path>
              </a:pathLst>
            </a:custGeom>
            <a:solidFill>
              <a:srgbClr val="FDC4C4"/>
            </a:solidFill>
          </p:spPr>
        </p:sp>
      </p:grpSp>
      <p:sp>
        <p:nvSpPr>
          <p:cNvPr name="Freeform 27" id="27" descr="preencoded.png"/>
          <p:cNvSpPr/>
          <p:nvPr/>
        </p:nvSpPr>
        <p:spPr>
          <a:xfrm flipH="false" flipV="false" rot="0">
            <a:off x="1049685" y="6057454"/>
            <a:ext cx="266105" cy="266105"/>
          </a:xfrm>
          <a:custGeom>
            <a:avLst/>
            <a:gdLst/>
            <a:ahLst/>
            <a:cxnLst/>
            <a:rect r="r" b="b" t="t" l="l"/>
            <a:pathLst>
              <a:path h="266105" w="266105">
                <a:moveTo>
                  <a:pt x="0" y="0"/>
                </a:moveTo>
                <a:lnTo>
                  <a:pt x="266105" y="0"/>
                </a:lnTo>
                <a:lnTo>
                  <a:pt x="266105" y="266105"/>
                </a:lnTo>
                <a:lnTo>
                  <a:pt x="0" y="2661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7142" t="0" r="-7142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887016" y="6664375"/>
            <a:ext cx="2464594" cy="32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937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Testare Completă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87016" y="7042994"/>
            <a:ext cx="9655969" cy="382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5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Testarea linkurilor interne și externe pentru funcționalitate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689967" y="7819281"/>
            <a:ext cx="10050066" cy="1924347"/>
            <a:chOff x="0" y="0"/>
            <a:chExt cx="13400088" cy="256579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3400151" cy="2565908"/>
            </a:xfrm>
            <a:custGeom>
              <a:avLst/>
              <a:gdLst/>
              <a:ahLst/>
              <a:cxnLst/>
              <a:rect r="r" b="b" t="t" l="l"/>
              <a:pathLst>
                <a:path h="2565908" w="13400151">
                  <a:moveTo>
                    <a:pt x="0" y="39497"/>
                  </a:moveTo>
                  <a:cubicBezTo>
                    <a:pt x="0" y="17653"/>
                    <a:pt x="17653" y="0"/>
                    <a:pt x="39497" y="0"/>
                  </a:cubicBezTo>
                  <a:lnTo>
                    <a:pt x="13360654" y="0"/>
                  </a:lnTo>
                  <a:cubicBezTo>
                    <a:pt x="13382371" y="0"/>
                    <a:pt x="13400151" y="17653"/>
                    <a:pt x="13400151" y="39497"/>
                  </a:cubicBezTo>
                  <a:lnTo>
                    <a:pt x="13400151" y="2526411"/>
                  </a:lnTo>
                  <a:cubicBezTo>
                    <a:pt x="13400151" y="2548128"/>
                    <a:pt x="13382498" y="2565908"/>
                    <a:pt x="13360654" y="2565908"/>
                  </a:cubicBezTo>
                  <a:lnTo>
                    <a:pt x="39497" y="2565908"/>
                  </a:lnTo>
                  <a:cubicBezTo>
                    <a:pt x="17780" y="2565908"/>
                    <a:pt x="0" y="2548255"/>
                    <a:pt x="0" y="2526411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887016" y="8016329"/>
            <a:ext cx="591442" cy="591442"/>
            <a:chOff x="0" y="0"/>
            <a:chExt cx="788590" cy="78859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88543" cy="788543"/>
            </a:xfrm>
            <a:custGeom>
              <a:avLst/>
              <a:gdLst/>
              <a:ahLst/>
              <a:cxnLst/>
              <a:rect r="r" b="b" t="t" l="l"/>
              <a:pathLst>
                <a:path h="788543" w="788543">
                  <a:moveTo>
                    <a:pt x="0" y="394335"/>
                  </a:moveTo>
                  <a:cubicBezTo>
                    <a:pt x="0" y="176530"/>
                    <a:pt x="176530" y="0"/>
                    <a:pt x="394335" y="0"/>
                  </a:cubicBezTo>
                  <a:cubicBezTo>
                    <a:pt x="612140" y="0"/>
                    <a:pt x="788543" y="176530"/>
                    <a:pt x="788543" y="394335"/>
                  </a:cubicBezTo>
                  <a:cubicBezTo>
                    <a:pt x="788543" y="612140"/>
                    <a:pt x="612013" y="788543"/>
                    <a:pt x="394335" y="788543"/>
                  </a:cubicBezTo>
                  <a:cubicBezTo>
                    <a:pt x="176657" y="788543"/>
                    <a:pt x="0" y="612013"/>
                    <a:pt x="0" y="394335"/>
                  </a:cubicBezTo>
                  <a:close/>
                </a:path>
              </a:pathLst>
            </a:custGeom>
            <a:solidFill>
              <a:srgbClr val="FDC4C4"/>
            </a:solidFill>
          </p:spPr>
        </p:sp>
      </p:grpSp>
      <p:sp>
        <p:nvSpPr>
          <p:cNvPr name="Freeform 34" id="34" descr="preencoded.png"/>
          <p:cNvSpPr/>
          <p:nvPr/>
        </p:nvSpPr>
        <p:spPr>
          <a:xfrm flipH="false" flipV="false" rot="0">
            <a:off x="1049685" y="8178850"/>
            <a:ext cx="266105" cy="266105"/>
          </a:xfrm>
          <a:custGeom>
            <a:avLst/>
            <a:gdLst/>
            <a:ahLst/>
            <a:cxnLst/>
            <a:rect r="r" b="b" t="t" l="l"/>
            <a:pathLst>
              <a:path h="266105" w="266105">
                <a:moveTo>
                  <a:pt x="0" y="0"/>
                </a:moveTo>
                <a:lnTo>
                  <a:pt x="266105" y="0"/>
                </a:lnTo>
                <a:lnTo>
                  <a:pt x="266105" y="266105"/>
                </a:lnTo>
                <a:lnTo>
                  <a:pt x="0" y="2661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32142" r="0" b="-32142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887016" y="8785771"/>
            <a:ext cx="2464594" cy="32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937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Publicare Online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87016" y="9164390"/>
            <a:ext cx="9655969" cy="382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5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Lansarea site-ului pe GitHub Pages pentru acces public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43000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98016" y="590104"/>
            <a:ext cx="8295531" cy="75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2"/>
              </a:lnSpc>
            </a:pPr>
            <a:r>
              <a:rPr lang="en-US" sz="4437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Structura Proiectului în ClickUp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8016" y="1606451"/>
            <a:ext cx="9833967" cy="80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Organizarea spațiului de lucru prin </a:t>
            </a:r>
            <a:r>
              <a:rPr lang="en-US" sz="1750" b="true">
                <a:solidFill>
                  <a:srgbClr val="C7CDD6"/>
                </a:solidFill>
                <a:latin typeface="Inter Bold"/>
                <a:ea typeface="Inter Bold"/>
                <a:cs typeface="Inter Bold"/>
                <a:sym typeface="Inter Bold"/>
              </a:rPr>
              <a:t>Space</a:t>
            </a: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 și </a:t>
            </a:r>
            <a:r>
              <a:rPr lang="en-US" sz="1750" b="true">
                <a:solidFill>
                  <a:srgbClr val="C7CDD6"/>
                </a:solidFill>
                <a:latin typeface="Inter Bold"/>
                <a:ea typeface="Inter Bold"/>
                <a:cs typeface="Inter Bold"/>
                <a:sym typeface="Inter Bold"/>
              </a:rPr>
              <a:t>Folder</a:t>
            </a: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 pentru gestionarea eficientă a tuturor etapelor.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98016" y="2668637"/>
            <a:ext cx="9833967" cy="2627411"/>
            <a:chOff x="0" y="0"/>
            <a:chExt cx="13111957" cy="35032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111987" cy="3503168"/>
            </a:xfrm>
            <a:custGeom>
              <a:avLst/>
              <a:gdLst/>
              <a:ahLst/>
              <a:cxnLst/>
              <a:rect r="r" b="b" t="t" l="l"/>
              <a:pathLst>
                <a:path h="3503168" w="13111987">
                  <a:moveTo>
                    <a:pt x="0" y="45593"/>
                  </a:moveTo>
                  <a:cubicBezTo>
                    <a:pt x="0" y="20447"/>
                    <a:pt x="20447" y="0"/>
                    <a:pt x="45593" y="0"/>
                  </a:cubicBezTo>
                  <a:lnTo>
                    <a:pt x="13066395" y="0"/>
                  </a:lnTo>
                  <a:cubicBezTo>
                    <a:pt x="13091540" y="0"/>
                    <a:pt x="13111987" y="20447"/>
                    <a:pt x="13111987" y="45593"/>
                  </a:cubicBezTo>
                  <a:lnTo>
                    <a:pt x="13111987" y="3457575"/>
                  </a:lnTo>
                  <a:cubicBezTo>
                    <a:pt x="13111987" y="3482721"/>
                    <a:pt x="13091540" y="3503168"/>
                    <a:pt x="13066395" y="3503168"/>
                  </a:cubicBezTo>
                  <a:lnTo>
                    <a:pt x="45593" y="3503168"/>
                  </a:lnTo>
                  <a:cubicBezTo>
                    <a:pt x="20447" y="3503168"/>
                    <a:pt x="0" y="3482721"/>
                    <a:pt x="0" y="3457575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98016" y="2668637"/>
            <a:ext cx="9833967" cy="1313706"/>
            <a:chOff x="0" y="0"/>
            <a:chExt cx="13111957" cy="17516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111987" cy="1751584"/>
            </a:xfrm>
            <a:custGeom>
              <a:avLst/>
              <a:gdLst/>
              <a:ahLst/>
              <a:cxnLst/>
              <a:rect r="r" b="b" t="t" l="l"/>
              <a:pathLst>
                <a:path h="1751584" w="13111987">
                  <a:moveTo>
                    <a:pt x="0" y="45593"/>
                  </a:moveTo>
                  <a:cubicBezTo>
                    <a:pt x="0" y="20447"/>
                    <a:pt x="20447" y="0"/>
                    <a:pt x="45593" y="0"/>
                  </a:cubicBezTo>
                  <a:lnTo>
                    <a:pt x="13066395" y="0"/>
                  </a:lnTo>
                  <a:cubicBezTo>
                    <a:pt x="13091540" y="0"/>
                    <a:pt x="13111987" y="20447"/>
                    <a:pt x="13111987" y="45593"/>
                  </a:cubicBezTo>
                  <a:lnTo>
                    <a:pt x="13111987" y="1705991"/>
                  </a:lnTo>
                  <a:cubicBezTo>
                    <a:pt x="13111987" y="1731137"/>
                    <a:pt x="13091540" y="1751584"/>
                    <a:pt x="13066395" y="1751584"/>
                  </a:cubicBezTo>
                  <a:lnTo>
                    <a:pt x="45593" y="1751584"/>
                  </a:lnTo>
                  <a:cubicBezTo>
                    <a:pt x="20447" y="1751584"/>
                    <a:pt x="0" y="1731137"/>
                    <a:pt x="0" y="1705991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6021" y="2868066"/>
            <a:ext cx="2850207" cy="384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Space Principal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6021" y="3313360"/>
            <a:ext cx="9377957" cy="440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Hackathon 2025 – Echipa 2: E-learning App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98016" y="3982342"/>
            <a:ext cx="9833967" cy="1313706"/>
            <a:chOff x="0" y="0"/>
            <a:chExt cx="13111957" cy="175160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111987" cy="1751584"/>
            </a:xfrm>
            <a:custGeom>
              <a:avLst/>
              <a:gdLst/>
              <a:ahLst/>
              <a:cxnLst/>
              <a:rect r="r" b="b" t="t" l="l"/>
              <a:pathLst>
                <a:path h="1751584" w="13111987">
                  <a:moveTo>
                    <a:pt x="0" y="0"/>
                  </a:moveTo>
                  <a:lnTo>
                    <a:pt x="13111987" y="0"/>
                  </a:lnTo>
                  <a:lnTo>
                    <a:pt x="13111987" y="1751584"/>
                  </a:lnTo>
                  <a:lnTo>
                    <a:pt x="0" y="1751584"/>
                  </a:lnTo>
                  <a:close/>
                </a:path>
              </a:pathLst>
            </a:custGeom>
            <a:solidFill>
              <a:srgbClr val="434348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798016" y="3982342"/>
            <a:ext cx="9833967" cy="28575"/>
            <a:chOff x="0" y="0"/>
            <a:chExt cx="13111957" cy="381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111987" cy="38100"/>
            </a:xfrm>
            <a:custGeom>
              <a:avLst/>
              <a:gdLst/>
              <a:ahLst/>
              <a:cxnLst/>
              <a:rect r="r" b="b" t="t" l="l"/>
              <a:pathLst>
                <a:path h="38100" w="13111987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3092937" y="0"/>
                  </a:lnTo>
                  <a:cubicBezTo>
                    <a:pt x="13103478" y="0"/>
                    <a:pt x="13111987" y="8509"/>
                    <a:pt x="13111987" y="19050"/>
                  </a:cubicBezTo>
                  <a:cubicBezTo>
                    <a:pt x="13111987" y="29591"/>
                    <a:pt x="13103478" y="38100"/>
                    <a:pt x="13092937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5C5C61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26021" y="4181773"/>
            <a:ext cx="2850207" cy="384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4 Dosare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6021" y="4627066"/>
            <a:ext cx="9377957" cy="440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Planificare, Creare, Testare, Prezentare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98016" y="5476280"/>
            <a:ext cx="9833967" cy="440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 b="true">
                <a:solidFill>
                  <a:srgbClr val="C7CDD6"/>
                </a:solidFill>
                <a:latin typeface="Inter Bold"/>
                <a:ea typeface="Inter Bold"/>
                <a:cs typeface="Inter Bold"/>
                <a:sym typeface="Inter Bold"/>
              </a:rPr>
              <a:t>Vizualizări utilizate: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98016" y="6294685"/>
            <a:ext cx="114002" cy="114003"/>
            <a:chOff x="0" y="0"/>
            <a:chExt cx="152003" cy="15200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51892" cy="151892"/>
            </a:xfrm>
            <a:custGeom>
              <a:avLst/>
              <a:gdLst/>
              <a:ahLst/>
              <a:cxnLst/>
              <a:rect r="r" b="b" t="t" l="l"/>
              <a:pathLst>
                <a:path h="151892" w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FDC4C4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140024" y="6145114"/>
            <a:ext cx="2850207" cy="384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List View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0024" y="6590408"/>
            <a:ext cx="9491960" cy="440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Structurarea detaliată a sarcinilor și subtaskurilor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798016" y="7608391"/>
            <a:ext cx="114002" cy="114003"/>
            <a:chOff x="0" y="0"/>
            <a:chExt cx="152003" cy="15200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51892" cy="151892"/>
            </a:xfrm>
            <a:custGeom>
              <a:avLst/>
              <a:gdLst/>
              <a:ahLst/>
              <a:cxnLst/>
              <a:rect r="r" b="b" t="t" l="l"/>
              <a:pathLst>
                <a:path h="151892" w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FDC4C4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40024" y="7458819"/>
            <a:ext cx="2850207" cy="384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Kanban View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40024" y="7904112"/>
            <a:ext cx="9491960" cy="440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Urmărirea fluxului de lucru de la To Do la Done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798016" y="8922098"/>
            <a:ext cx="114002" cy="114003"/>
            <a:chOff x="0" y="0"/>
            <a:chExt cx="152003" cy="15200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51892" cy="151892"/>
            </a:xfrm>
            <a:custGeom>
              <a:avLst/>
              <a:gdLst/>
              <a:ahLst/>
              <a:cxnLst/>
              <a:rect r="r" b="b" t="t" l="l"/>
              <a:pathLst>
                <a:path h="151892" w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FDC4C4"/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140024" y="8772525"/>
            <a:ext cx="2850207" cy="384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Timeline View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40024" y="9217819"/>
            <a:ext cx="9491960" cy="440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Planificarea calendaristică și gestionarea termenelor-limită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892076"/>
            <a:ext cx="11776174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Structura și Responsabilități Echipei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2316510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Șase membri cu roluri distincte, fiecare responsabil de domenii specifice ale proiectului.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87475" y="3170039"/>
            <a:ext cx="16313051" cy="6172498"/>
            <a:chOff x="0" y="0"/>
            <a:chExt cx="21750735" cy="82299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750781" cy="8229853"/>
            </a:xfrm>
            <a:custGeom>
              <a:avLst/>
              <a:gdLst/>
              <a:ahLst/>
              <a:cxnLst/>
              <a:rect r="r" b="b" t="t" l="l"/>
              <a:pathLst>
                <a:path h="8229853" w="21750781">
                  <a:moveTo>
                    <a:pt x="0" y="62992"/>
                  </a:moveTo>
                  <a:cubicBezTo>
                    <a:pt x="0" y="28194"/>
                    <a:pt x="28321" y="0"/>
                    <a:pt x="63119" y="0"/>
                  </a:cubicBezTo>
                  <a:lnTo>
                    <a:pt x="21687662" y="0"/>
                  </a:lnTo>
                  <a:lnTo>
                    <a:pt x="21687662" y="6350"/>
                  </a:lnTo>
                  <a:lnTo>
                    <a:pt x="21687662" y="0"/>
                  </a:lnTo>
                  <a:cubicBezTo>
                    <a:pt x="21722460" y="0"/>
                    <a:pt x="21750781" y="28194"/>
                    <a:pt x="21750781" y="62992"/>
                  </a:cubicBezTo>
                  <a:lnTo>
                    <a:pt x="21744431" y="62992"/>
                  </a:lnTo>
                  <a:lnTo>
                    <a:pt x="21750781" y="62992"/>
                  </a:lnTo>
                  <a:lnTo>
                    <a:pt x="21750781" y="8166862"/>
                  </a:lnTo>
                  <a:lnTo>
                    <a:pt x="21744431" y="8166862"/>
                  </a:lnTo>
                  <a:lnTo>
                    <a:pt x="21750781" y="8166862"/>
                  </a:lnTo>
                  <a:cubicBezTo>
                    <a:pt x="21750781" y="8201660"/>
                    <a:pt x="21722460" y="8229853"/>
                    <a:pt x="21687662" y="8229853"/>
                  </a:cubicBezTo>
                  <a:lnTo>
                    <a:pt x="21687662" y="8223503"/>
                  </a:lnTo>
                  <a:lnTo>
                    <a:pt x="21687662" y="8229853"/>
                  </a:lnTo>
                  <a:lnTo>
                    <a:pt x="63119" y="8229853"/>
                  </a:lnTo>
                  <a:lnTo>
                    <a:pt x="63119" y="8223503"/>
                  </a:lnTo>
                  <a:lnTo>
                    <a:pt x="63119" y="8229853"/>
                  </a:lnTo>
                  <a:cubicBezTo>
                    <a:pt x="28321" y="8229853"/>
                    <a:pt x="0" y="8201660"/>
                    <a:pt x="0" y="8166862"/>
                  </a:cubicBezTo>
                  <a:lnTo>
                    <a:pt x="0" y="62992"/>
                  </a:lnTo>
                  <a:lnTo>
                    <a:pt x="6350" y="62992"/>
                  </a:lnTo>
                  <a:lnTo>
                    <a:pt x="0" y="62992"/>
                  </a:lnTo>
                  <a:moveTo>
                    <a:pt x="12700" y="62992"/>
                  </a:moveTo>
                  <a:lnTo>
                    <a:pt x="12700" y="8166862"/>
                  </a:lnTo>
                  <a:lnTo>
                    <a:pt x="6350" y="8166862"/>
                  </a:lnTo>
                  <a:lnTo>
                    <a:pt x="12700" y="8166862"/>
                  </a:lnTo>
                  <a:cubicBezTo>
                    <a:pt x="12700" y="8194675"/>
                    <a:pt x="35306" y="8217153"/>
                    <a:pt x="63119" y="8217153"/>
                  </a:cubicBezTo>
                  <a:lnTo>
                    <a:pt x="21687662" y="8217153"/>
                  </a:lnTo>
                  <a:cubicBezTo>
                    <a:pt x="21715476" y="8217153"/>
                    <a:pt x="21738081" y="8194548"/>
                    <a:pt x="21738081" y="8166862"/>
                  </a:cubicBezTo>
                  <a:lnTo>
                    <a:pt x="21738081" y="62992"/>
                  </a:lnTo>
                  <a:cubicBezTo>
                    <a:pt x="21738081" y="35179"/>
                    <a:pt x="21715476" y="12700"/>
                    <a:pt x="21687662" y="12700"/>
                  </a:cubicBezTo>
                  <a:lnTo>
                    <a:pt x="63119" y="12700"/>
                  </a:lnTo>
                  <a:lnTo>
                    <a:pt x="63119" y="6350"/>
                  </a:lnTo>
                  <a:lnTo>
                    <a:pt x="63119" y="12700"/>
                  </a:lnTo>
                  <a:cubicBezTo>
                    <a:pt x="35306" y="12700"/>
                    <a:pt x="12700" y="35306"/>
                    <a:pt x="12700" y="62992"/>
                  </a:cubicBezTo>
                  <a:close/>
                </a:path>
              </a:pathLst>
            </a:custGeom>
            <a:solidFill>
              <a:srgbClr val="FFFFFF">
                <a:alpha val="549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01762" y="3184326"/>
            <a:ext cx="16284476" cy="812899"/>
            <a:chOff x="0" y="0"/>
            <a:chExt cx="21712635" cy="108386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712682" cy="1083818"/>
            </a:xfrm>
            <a:custGeom>
              <a:avLst/>
              <a:gdLst/>
              <a:ahLst/>
              <a:cxnLst/>
              <a:rect r="r" b="b" t="t" l="l"/>
              <a:pathLst>
                <a:path h="1083818" w="21712682">
                  <a:moveTo>
                    <a:pt x="0" y="0"/>
                  </a:moveTo>
                  <a:lnTo>
                    <a:pt x="21712682" y="0"/>
                  </a:lnTo>
                  <a:lnTo>
                    <a:pt x="21712682" y="1083818"/>
                  </a:lnTo>
                  <a:lnTo>
                    <a:pt x="0" y="1083818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285578" y="3278237"/>
            <a:ext cx="349924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b="true">
                <a:solidFill>
                  <a:srgbClr val="C7CDD6"/>
                </a:solidFill>
                <a:latin typeface="Inter Bold"/>
                <a:ea typeface="Inter Bold"/>
                <a:cs typeface="Inter Bold"/>
                <a:sym typeface="Inter Bold"/>
              </a:rPr>
              <a:t>Membru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361385" y="3278237"/>
            <a:ext cx="268024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b="true">
                <a:solidFill>
                  <a:srgbClr val="C7CDD6"/>
                </a:solidFill>
                <a:latin typeface="Inter Bold"/>
                <a:ea typeface="Inter Bold"/>
                <a:cs typeface="Inter Bold"/>
                <a:sym typeface="Inter Bold"/>
              </a:rPr>
              <a:t>Rol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18190" y="3278237"/>
            <a:ext cx="838453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b="true">
                <a:solidFill>
                  <a:srgbClr val="C7CDD6"/>
                </a:solidFill>
                <a:latin typeface="Inter Bold"/>
                <a:ea typeface="Inter Bold"/>
                <a:cs typeface="Inter Bold"/>
                <a:sym typeface="Inter Bold"/>
              </a:rPr>
              <a:t>Responsabilități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01762" y="3997226"/>
            <a:ext cx="16284476" cy="1266528"/>
            <a:chOff x="0" y="0"/>
            <a:chExt cx="21712635" cy="16887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712682" cy="1688719"/>
            </a:xfrm>
            <a:custGeom>
              <a:avLst/>
              <a:gdLst/>
              <a:ahLst/>
              <a:cxnLst/>
              <a:rect r="r" b="b" t="t" l="l"/>
              <a:pathLst>
                <a:path h="1688719" w="21712682">
                  <a:moveTo>
                    <a:pt x="0" y="0"/>
                  </a:moveTo>
                  <a:lnTo>
                    <a:pt x="21712682" y="0"/>
                  </a:lnTo>
                  <a:lnTo>
                    <a:pt x="21712682" y="1688719"/>
                  </a:lnTo>
                  <a:lnTo>
                    <a:pt x="0" y="16887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285578" y="4091136"/>
            <a:ext cx="349924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Zaharov Sergiu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61385" y="4091136"/>
            <a:ext cx="268024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Coordonator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618190" y="4091136"/>
            <a:ext cx="8384530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Planificare generală, management termene, coordonare echipă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01762" y="5263754"/>
            <a:ext cx="16284476" cy="812899"/>
            <a:chOff x="0" y="0"/>
            <a:chExt cx="21712635" cy="108386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1712682" cy="1083818"/>
            </a:xfrm>
            <a:custGeom>
              <a:avLst/>
              <a:gdLst/>
              <a:ahLst/>
              <a:cxnLst/>
              <a:rect r="r" b="b" t="t" l="l"/>
              <a:pathLst>
                <a:path h="1083818" w="21712682">
                  <a:moveTo>
                    <a:pt x="0" y="0"/>
                  </a:moveTo>
                  <a:lnTo>
                    <a:pt x="21712682" y="0"/>
                  </a:lnTo>
                  <a:lnTo>
                    <a:pt x="21712682" y="1083818"/>
                  </a:lnTo>
                  <a:lnTo>
                    <a:pt x="0" y="1083818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285578" y="5357664"/>
            <a:ext cx="349924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Chiriac 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361385" y="5357664"/>
            <a:ext cx="268024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Designer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618190" y="5357664"/>
            <a:ext cx="838453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Design interfață, structură site, experiență utilizator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001762" y="6076652"/>
            <a:ext cx="16284476" cy="812899"/>
            <a:chOff x="0" y="0"/>
            <a:chExt cx="21712635" cy="108386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1712682" cy="1083818"/>
            </a:xfrm>
            <a:custGeom>
              <a:avLst/>
              <a:gdLst/>
              <a:ahLst/>
              <a:cxnLst/>
              <a:rect r="r" b="b" t="t" l="l"/>
              <a:pathLst>
                <a:path h="1083818" w="21712682">
                  <a:moveTo>
                    <a:pt x="0" y="0"/>
                  </a:moveTo>
                  <a:lnTo>
                    <a:pt x="21712682" y="0"/>
                  </a:lnTo>
                  <a:lnTo>
                    <a:pt x="21712682" y="1083818"/>
                  </a:lnTo>
                  <a:lnTo>
                    <a:pt x="0" y="1083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285578" y="6170562"/>
            <a:ext cx="349924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Niculiță Nichita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361385" y="6170562"/>
            <a:ext cx="268024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Editor Conținut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618190" y="6170562"/>
            <a:ext cx="838453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Scrierea și formatarea textelor, editare redacțională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001762" y="6889551"/>
            <a:ext cx="16284476" cy="812899"/>
            <a:chOff x="0" y="0"/>
            <a:chExt cx="21712635" cy="108386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1712682" cy="1083818"/>
            </a:xfrm>
            <a:custGeom>
              <a:avLst/>
              <a:gdLst/>
              <a:ahLst/>
              <a:cxnLst/>
              <a:rect r="r" b="b" t="t" l="l"/>
              <a:pathLst>
                <a:path h="1083818" w="21712682">
                  <a:moveTo>
                    <a:pt x="0" y="0"/>
                  </a:moveTo>
                  <a:lnTo>
                    <a:pt x="21712682" y="0"/>
                  </a:lnTo>
                  <a:lnTo>
                    <a:pt x="21712682" y="1083818"/>
                  </a:lnTo>
                  <a:lnTo>
                    <a:pt x="0" y="1083818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285578" y="6983463"/>
            <a:ext cx="349924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Ivanov Stanislav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361385" y="6983463"/>
            <a:ext cx="268024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Tehnician Web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618190" y="6983463"/>
            <a:ext cx="838453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Implementare HTML/CSS, GitHub Pages, deploy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001762" y="7702451"/>
            <a:ext cx="16284476" cy="812899"/>
            <a:chOff x="0" y="0"/>
            <a:chExt cx="21712635" cy="108386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1712682" cy="1083818"/>
            </a:xfrm>
            <a:custGeom>
              <a:avLst/>
              <a:gdLst/>
              <a:ahLst/>
              <a:cxnLst/>
              <a:rect r="r" b="b" t="t" l="l"/>
              <a:pathLst>
                <a:path h="1083818" w="21712682">
                  <a:moveTo>
                    <a:pt x="0" y="0"/>
                  </a:moveTo>
                  <a:lnTo>
                    <a:pt x="21712682" y="0"/>
                  </a:lnTo>
                  <a:lnTo>
                    <a:pt x="21712682" y="1083818"/>
                  </a:lnTo>
                  <a:lnTo>
                    <a:pt x="0" y="1083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1285578" y="7796361"/>
            <a:ext cx="349924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Iacob Stanislav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361385" y="7796361"/>
            <a:ext cx="268024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Documentarist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618190" y="7796361"/>
            <a:ext cx="838453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Redactarea documentației, ClickUp Docs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001762" y="8515350"/>
            <a:ext cx="16284476" cy="812899"/>
            <a:chOff x="0" y="0"/>
            <a:chExt cx="21712635" cy="108386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1712682" cy="1083818"/>
            </a:xfrm>
            <a:custGeom>
              <a:avLst/>
              <a:gdLst/>
              <a:ahLst/>
              <a:cxnLst/>
              <a:rect r="r" b="b" t="t" l="l"/>
              <a:pathLst>
                <a:path h="1083818" w="21712682">
                  <a:moveTo>
                    <a:pt x="0" y="0"/>
                  </a:moveTo>
                  <a:lnTo>
                    <a:pt x="21712682" y="0"/>
                  </a:lnTo>
                  <a:lnTo>
                    <a:pt x="21712682" y="1083818"/>
                  </a:lnTo>
                  <a:lnTo>
                    <a:pt x="0" y="1083818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285578" y="8609260"/>
            <a:ext cx="349924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Mîța Andrei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361385" y="8609260"/>
            <a:ext cx="268024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Evaluator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618190" y="8609260"/>
            <a:ext cx="838453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Verificarea finală, QA intern, feedback constructiv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6858000" cy="10314831"/>
            <a:chOff x="0" y="0"/>
            <a:chExt cx="9144000" cy="13753108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53085"/>
            </a:xfrm>
            <a:custGeom>
              <a:avLst/>
              <a:gdLst/>
              <a:ahLst/>
              <a:cxnLst/>
              <a:rect r="r" b="b" t="t" l="l"/>
              <a:pathLst>
                <a:path h="13753085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53085"/>
                  </a:lnTo>
                  <a:lnTo>
                    <a:pt x="0" y="137530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" r="0" b="-3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540079" y="497681"/>
            <a:ext cx="6446490" cy="64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381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Etapele Proiectului și Taskuri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525791" y="1422796"/>
            <a:ext cx="10094416" cy="1967954"/>
            <a:chOff x="0" y="0"/>
            <a:chExt cx="13459222" cy="26239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9050" y="19050"/>
              <a:ext cx="13421106" cy="2585847"/>
            </a:xfrm>
            <a:custGeom>
              <a:avLst/>
              <a:gdLst/>
              <a:ahLst/>
              <a:cxnLst/>
              <a:rect r="r" b="b" t="t" l="l"/>
              <a:pathLst>
                <a:path h="2585847" w="13421106">
                  <a:moveTo>
                    <a:pt x="0" y="38989"/>
                  </a:moveTo>
                  <a:cubicBezTo>
                    <a:pt x="0" y="17399"/>
                    <a:pt x="17653" y="0"/>
                    <a:pt x="39370" y="0"/>
                  </a:cubicBezTo>
                  <a:lnTo>
                    <a:pt x="13381737" y="0"/>
                  </a:lnTo>
                  <a:cubicBezTo>
                    <a:pt x="13403453" y="0"/>
                    <a:pt x="13421106" y="17399"/>
                    <a:pt x="13421106" y="38989"/>
                  </a:cubicBezTo>
                  <a:lnTo>
                    <a:pt x="13421106" y="2546858"/>
                  </a:lnTo>
                  <a:cubicBezTo>
                    <a:pt x="13421106" y="2568321"/>
                    <a:pt x="13403453" y="2585847"/>
                    <a:pt x="13381737" y="2585847"/>
                  </a:cubicBezTo>
                  <a:lnTo>
                    <a:pt x="39370" y="2585847"/>
                  </a:lnTo>
                  <a:cubicBezTo>
                    <a:pt x="17653" y="2585847"/>
                    <a:pt x="0" y="2568448"/>
                    <a:pt x="0" y="2546858"/>
                  </a:cubicBezTo>
                  <a:close/>
                </a:path>
              </a:pathLst>
            </a:custGeom>
            <a:solidFill>
              <a:srgbClr val="242429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459206" cy="2623947"/>
            </a:xfrm>
            <a:custGeom>
              <a:avLst/>
              <a:gdLst/>
              <a:ahLst/>
              <a:cxnLst/>
              <a:rect r="r" b="b" t="t" l="l"/>
              <a:pathLst>
                <a:path h="2623947" w="13459206">
                  <a:moveTo>
                    <a:pt x="0" y="58039"/>
                  </a:moveTo>
                  <a:cubicBezTo>
                    <a:pt x="0" y="25781"/>
                    <a:pt x="26416" y="0"/>
                    <a:pt x="58420" y="0"/>
                  </a:cubicBezTo>
                  <a:lnTo>
                    <a:pt x="13400787" y="0"/>
                  </a:lnTo>
                  <a:lnTo>
                    <a:pt x="13400787" y="19050"/>
                  </a:lnTo>
                  <a:lnTo>
                    <a:pt x="13400787" y="0"/>
                  </a:lnTo>
                  <a:cubicBezTo>
                    <a:pt x="13432918" y="0"/>
                    <a:pt x="13459206" y="25781"/>
                    <a:pt x="13459206" y="58039"/>
                  </a:cubicBezTo>
                  <a:lnTo>
                    <a:pt x="13440156" y="58039"/>
                  </a:lnTo>
                  <a:lnTo>
                    <a:pt x="13459206" y="58039"/>
                  </a:lnTo>
                  <a:lnTo>
                    <a:pt x="13459206" y="2565908"/>
                  </a:lnTo>
                  <a:lnTo>
                    <a:pt x="13440156" y="2565908"/>
                  </a:lnTo>
                  <a:lnTo>
                    <a:pt x="13459206" y="2565908"/>
                  </a:lnTo>
                  <a:cubicBezTo>
                    <a:pt x="13459206" y="2598166"/>
                    <a:pt x="13432791" y="2623947"/>
                    <a:pt x="13400787" y="2623947"/>
                  </a:cubicBezTo>
                  <a:lnTo>
                    <a:pt x="13400787" y="2604897"/>
                  </a:lnTo>
                  <a:lnTo>
                    <a:pt x="13400787" y="2623947"/>
                  </a:lnTo>
                  <a:lnTo>
                    <a:pt x="58420" y="2623947"/>
                  </a:lnTo>
                  <a:lnTo>
                    <a:pt x="58420" y="2604897"/>
                  </a:lnTo>
                  <a:lnTo>
                    <a:pt x="58420" y="2623947"/>
                  </a:lnTo>
                  <a:cubicBezTo>
                    <a:pt x="26289" y="2623947"/>
                    <a:pt x="0" y="2598166"/>
                    <a:pt x="0" y="2565908"/>
                  </a:cubicBezTo>
                  <a:lnTo>
                    <a:pt x="0" y="58039"/>
                  </a:lnTo>
                  <a:lnTo>
                    <a:pt x="19050" y="58039"/>
                  </a:lnTo>
                  <a:lnTo>
                    <a:pt x="0" y="58039"/>
                  </a:lnTo>
                  <a:moveTo>
                    <a:pt x="38100" y="58039"/>
                  </a:moveTo>
                  <a:lnTo>
                    <a:pt x="38100" y="2565908"/>
                  </a:lnTo>
                  <a:lnTo>
                    <a:pt x="19050" y="2565908"/>
                  </a:lnTo>
                  <a:lnTo>
                    <a:pt x="38100" y="2565908"/>
                  </a:lnTo>
                  <a:cubicBezTo>
                    <a:pt x="38100" y="2576703"/>
                    <a:pt x="46990" y="2585847"/>
                    <a:pt x="58420" y="2585847"/>
                  </a:cubicBezTo>
                  <a:lnTo>
                    <a:pt x="13400787" y="2585847"/>
                  </a:lnTo>
                  <a:cubicBezTo>
                    <a:pt x="13412217" y="2585847"/>
                    <a:pt x="13421106" y="2576703"/>
                    <a:pt x="13421106" y="2565908"/>
                  </a:cubicBezTo>
                  <a:lnTo>
                    <a:pt x="13421106" y="58039"/>
                  </a:lnTo>
                  <a:cubicBezTo>
                    <a:pt x="13421106" y="47244"/>
                    <a:pt x="13412217" y="38100"/>
                    <a:pt x="13400787" y="38100"/>
                  </a:cubicBezTo>
                  <a:lnTo>
                    <a:pt x="58420" y="38100"/>
                  </a:lnTo>
                  <a:lnTo>
                    <a:pt x="58420" y="19050"/>
                  </a:lnTo>
                  <a:lnTo>
                    <a:pt x="58420" y="38100"/>
                  </a:lnTo>
                  <a:cubicBezTo>
                    <a:pt x="46990" y="38100"/>
                    <a:pt x="38100" y="47244"/>
                    <a:pt x="38100" y="58039"/>
                  </a:cubicBezTo>
                  <a:close/>
                </a:path>
              </a:pathLst>
            </a:custGeom>
            <a:solidFill>
              <a:srgbClr val="5C5C61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568654" y="1465660"/>
            <a:ext cx="779412" cy="1882229"/>
            <a:chOff x="0" y="0"/>
            <a:chExt cx="1039217" cy="25096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39241" cy="2509647"/>
            </a:xfrm>
            <a:custGeom>
              <a:avLst/>
              <a:gdLst/>
              <a:ahLst/>
              <a:cxnLst/>
              <a:rect r="r" b="b" t="t" l="l"/>
              <a:pathLst>
                <a:path h="2509647" w="1039241">
                  <a:moveTo>
                    <a:pt x="0" y="0"/>
                  </a:moveTo>
                  <a:lnTo>
                    <a:pt x="1039241" y="0"/>
                  </a:lnTo>
                  <a:lnTo>
                    <a:pt x="1039241" y="2509647"/>
                  </a:lnTo>
                  <a:lnTo>
                    <a:pt x="0" y="2509647"/>
                  </a:ln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7812138" y="2252662"/>
            <a:ext cx="292299" cy="336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9"/>
              </a:lnSpc>
            </a:pPr>
            <a:r>
              <a:rPr lang="en-US" sz="2249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542884" y="1622375"/>
            <a:ext cx="2435870" cy="34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874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Planificare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542884" y="2015133"/>
            <a:ext cx="8839646" cy="37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6219" indent="-113109" lvl="1">
              <a:lnSpc>
                <a:spcPts val="2437"/>
              </a:lnSpc>
              <a:buFont typeface="Arial"/>
              <a:buChar char="•"/>
            </a:pPr>
            <a:r>
              <a:rPr lang="en-US" sz="15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Analiza cerințelor detaliate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542884" y="2394943"/>
            <a:ext cx="8839646" cy="37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6219" indent="-113109" lvl="1">
              <a:lnSpc>
                <a:spcPts val="2437"/>
              </a:lnSpc>
              <a:buFont typeface="Arial"/>
              <a:buChar char="•"/>
            </a:pPr>
            <a:r>
              <a:rPr lang="en-US" sz="15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Stabilirea structurii site-ului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542884" y="2774751"/>
            <a:ext cx="8839646" cy="37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6219" indent="-113109" lvl="1">
              <a:lnSpc>
                <a:spcPts val="2437"/>
              </a:lnSpc>
              <a:buFont typeface="Arial"/>
              <a:buChar char="•"/>
            </a:pPr>
            <a:r>
              <a:rPr lang="en-US" sz="15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Definirea fluxurilor utilizator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525791" y="3556993"/>
            <a:ext cx="10094416" cy="1967954"/>
            <a:chOff x="0" y="0"/>
            <a:chExt cx="13459222" cy="262393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9050" y="19050"/>
              <a:ext cx="13421106" cy="2585847"/>
            </a:xfrm>
            <a:custGeom>
              <a:avLst/>
              <a:gdLst/>
              <a:ahLst/>
              <a:cxnLst/>
              <a:rect r="r" b="b" t="t" l="l"/>
              <a:pathLst>
                <a:path h="2585847" w="13421106">
                  <a:moveTo>
                    <a:pt x="0" y="38989"/>
                  </a:moveTo>
                  <a:cubicBezTo>
                    <a:pt x="0" y="17399"/>
                    <a:pt x="17653" y="0"/>
                    <a:pt x="39370" y="0"/>
                  </a:cubicBezTo>
                  <a:lnTo>
                    <a:pt x="13381737" y="0"/>
                  </a:lnTo>
                  <a:cubicBezTo>
                    <a:pt x="13403453" y="0"/>
                    <a:pt x="13421106" y="17399"/>
                    <a:pt x="13421106" y="38989"/>
                  </a:cubicBezTo>
                  <a:lnTo>
                    <a:pt x="13421106" y="2546858"/>
                  </a:lnTo>
                  <a:cubicBezTo>
                    <a:pt x="13421106" y="2568321"/>
                    <a:pt x="13403453" y="2585847"/>
                    <a:pt x="13381737" y="2585847"/>
                  </a:cubicBezTo>
                  <a:lnTo>
                    <a:pt x="39370" y="2585847"/>
                  </a:lnTo>
                  <a:cubicBezTo>
                    <a:pt x="17653" y="2585847"/>
                    <a:pt x="0" y="2568448"/>
                    <a:pt x="0" y="2546858"/>
                  </a:cubicBezTo>
                  <a:close/>
                </a:path>
              </a:pathLst>
            </a:custGeom>
            <a:solidFill>
              <a:srgbClr val="242429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459206" cy="2623947"/>
            </a:xfrm>
            <a:custGeom>
              <a:avLst/>
              <a:gdLst/>
              <a:ahLst/>
              <a:cxnLst/>
              <a:rect r="r" b="b" t="t" l="l"/>
              <a:pathLst>
                <a:path h="2623947" w="13459206">
                  <a:moveTo>
                    <a:pt x="0" y="58039"/>
                  </a:moveTo>
                  <a:cubicBezTo>
                    <a:pt x="0" y="25781"/>
                    <a:pt x="26416" y="0"/>
                    <a:pt x="58420" y="0"/>
                  </a:cubicBezTo>
                  <a:lnTo>
                    <a:pt x="13400787" y="0"/>
                  </a:lnTo>
                  <a:lnTo>
                    <a:pt x="13400787" y="19050"/>
                  </a:lnTo>
                  <a:lnTo>
                    <a:pt x="13400787" y="0"/>
                  </a:lnTo>
                  <a:cubicBezTo>
                    <a:pt x="13432918" y="0"/>
                    <a:pt x="13459206" y="25781"/>
                    <a:pt x="13459206" y="58039"/>
                  </a:cubicBezTo>
                  <a:lnTo>
                    <a:pt x="13440156" y="58039"/>
                  </a:lnTo>
                  <a:lnTo>
                    <a:pt x="13459206" y="58039"/>
                  </a:lnTo>
                  <a:lnTo>
                    <a:pt x="13459206" y="2565908"/>
                  </a:lnTo>
                  <a:lnTo>
                    <a:pt x="13440156" y="2565908"/>
                  </a:lnTo>
                  <a:lnTo>
                    <a:pt x="13459206" y="2565908"/>
                  </a:lnTo>
                  <a:cubicBezTo>
                    <a:pt x="13459206" y="2598166"/>
                    <a:pt x="13432791" y="2623947"/>
                    <a:pt x="13400787" y="2623947"/>
                  </a:cubicBezTo>
                  <a:lnTo>
                    <a:pt x="13400787" y="2604897"/>
                  </a:lnTo>
                  <a:lnTo>
                    <a:pt x="13400787" y="2623947"/>
                  </a:lnTo>
                  <a:lnTo>
                    <a:pt x="58420" y="2623947"/>
                  </a:lnTo>
                  <a:lnTo>
                    <a:pt x="58420" y="2604897"/>
                  </a:lnTo>
                  <a:lnTo>
                    <a:pt x="58420" y="2623947"/>
                  </a:lnTo>
                  <a:cubicBezTo>
                    <a:pt x="26289" y="2623947"/>
                    <a:pt x="0" y="2598166"/>
                    <a:pt x="0" y="2565908"/>
                  </a:cubicBezTo>
                  <a:lnTo>
                    <a:pt x="0" y="58039"/>
                  </a:lnTo>
                  <a:lnTo>
                    <a:pt x="19050" y="58039"/>
                  </a:lnTo>
                  <a:lnTo>
                    <a:pt x="0" y="58039"/>
                  </a:lnTo>
                  <a:moveTo>
                    <a:pt x="38100" y="58039"/>
                  </a:moveTo>
                  <a:lnTo>
                    <a:pt x="38100" y="2565908"/>
                  </a:lnTo>
                  <a:lnTo>
                    <a:pt x="19050" y="2565908"/>
                  </a:lnTo>
                  <a:lnTo>
                    <a:pt x="38100" y="2565908"/>
                  </a:lnTo>
                  <a:cubicBezTo>
                    <a:pt x="38100" y="2576703"/>
                    <a:pt x="46990" y="2585847"/>
                    <a:pt x="58420" y="2585847"/>
                  </a:cubicBezTo>
                  <a:lnTo>
                    <a:pt x="13400787" y="2585847"/>
                  </a:lnTo>
                  <a:cubicBezTo>
                    <a:pt x="13412217" y="2585847"/>
                    <a:pt x="13421106" y="2576703"/>
                    <a:pt x="13421106" y="2565908"/>
                  </a:cubicBezTo>
                  <a:lnTo>
                    <a:pt x="13421106" y="58039"/>
                  </a:lnTo>
                  <a:cubicBezTo>
                    <a:pt x="13421106" y="47244"/>
                    <a:pt x="13412217" y="38100"/>
                    <a:pt x="13400787" y="38100"/>
                  </a:cubicBezTo>
                  <a:lnTo>
                    <a:pt x="58420" y="38100"/>
                  </a:lnTo>
                  <a:lnTo>
                    <a:pt x="58420" y="19050"/>
                  </a:lnTo>
                  <a:lnTo>
                    <a:pt x="58420" y="38100"/>
                  </a:lnTo>
                  <a:cubicBezTo>
                    <a:pt x="46990" y="38100"/>
                    <a:pt x="38100" y="47244"/>
                    <a:pt x="38100" y="58039"/>
                  </a:cubicBezTo>
                  <a:close/>
                </a:path>
              </a:pathLst>
            </a:custGeom>
            <a:solidFill>
              <a:srgbClr val="5C5C61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7568654" y="3599855"/>
            <a:ext cx="779412" cy="1882229"/>
            <a:chOff x="0" y="0"/>
            <a:chExt cx="1039217" cy="250963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39241" cy="2509647"/>
            </a:xfrm>
            <a:custGeom>
              <a:avLst/>
              <a:gdLst/>
              <a:ahLst/>
              <a:cxnLst/>
              <a:rect r="r" b="b" t="t" l="l"/>
              <a:pathLst>
                <a:path h="2509647" w="1039241">
                  <a:moveTo>
                    <a:pt x="0" y="0"/>
                  </a:moveTo>
                  <a:lnTo>
                    <a:pt x="1039241" y="0"/>
                  </a:lnTo>
                  <a:lnTo>
                    <a:pt x="1039241" y="2509647"/>
                  </a:lnTo>
                  <a:lnTo>
                    <a:pt x="0" y="2509647"/>
                  </a:ln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7812138" y="4386857"/>
            <a:ext cx="292299" cy="336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9"/>
              </a:lnSpc>
            </a:pPr>
            <a:r>
              <a:rPr lang="en-US" sz="2249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542884" y="3756571"/>
            <a:ext cx="2435870" cy="34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874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Creare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542884" y="4149329"/>
            <a:ext cx="8839646" cy="37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6219" indent="-113109" lvl="1">
              <a:lnSpc>
                <a:spcPts val="2437"/>
              </a:lnSpc>
              <a:buFont typeface="Arial"/>
              <a:buChar char="•"/>
            </a:pPr>
            <a:r>
              <a:rPr lang="en-US" sz="15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Design interfață și mockups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542884" y="4529137"/>
            <a:ext cx="8839646" cy="37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6219" indent="-113109" lvl="1">
              <a:lnSpc>
                <a:spcPts val="2437"/>
              </a:lnSpc>
              <a:buFont typeface="Arial"/>
              <a:buChar char="•"/>
            </a:pPr>
            <a:r>
              <a:rPr lang="en-US" sz="15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Conținut despre cursuri și profesori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542884" y="4908947"/>
            <a:ext cx="8839646" cy="37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6219" indent="-113109" lvl="1">
              <a:lnSpc>
                <a:spcPts val="2437"/>
              </a:lnSpc>
              <a:buFont typeface="Arial"/>
              <a:buChar char="•"/>
            </a:pPr>
            <a:r>
              <a:rPr lang="en-US" sz="15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Integrare pagini secundare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7525791" y="5691188"/>
            <a:ext cx="10094416" cy="1967954"/>
            <a:chOff x="0" y="0"/>
            <a:chExt cx="13459222" cy="262393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19050" y="19050"/>
              <a:ext cx="13421106" cy="2585847"/>
            </a:xfrm>
            <a:custGeom>
              <a:avLst/>
              <a:gdLst/>
              <a:ahLst/>
              <a:cxnLst/>
              <a:rect r="r" b="b" t="t" l="l"/>
              <a:pathLst>
                <a:path h="2585847" w="13421106">
                  <a:moveTo>
                    <a:pt x="0" y="38989"/>
                  </a:moveTo>
                  <a:cubicBezTo>
                    <a:pt x="0" y="17399"/>
                    <a:pt x="17653" y="0"/>
                    <a:pt x="39370" y="0"/>
                  </a:cubicBezTo>
                  <a:lnTo>
                    <a:pt x="13381737" y="0"/>
                  </a:lnTo>
                  <a:cubicBezTo>
                    <a:pt x="13403453" y="0"/>
                    <a:pt x="13421106" y="17399"/>
                    <a:pt x="13421106" y="38989"/>
                  </a:cubicBezTo>
                  <a:lnTo>
                    <a:pt x="13421106" y="2546858"/>
                  </a:lnTo>
                  <a:cubicBezTo>
                    <a:pt x="13421106" y="2568321"/>
                    <a:pt x="13403453" y="2585847"/>
                    <a:pt x="13381737" y="2585847"/>
                  </a:cubicBezTo>
                  <a:lnTo>
                    <a:pt x="39370" y="2585847"/>
                  </a:lnTo>
                  <a:cubicBezTo>
                    <a:pt x="17653" y="2585847"/>
                    <a:pt x="0" y="2568448"/>
                    <a:pt x="0" y="2546858"/>
                  </a:cubicBezTo>
                  <a:close/>
                </a:path>
              </a:pathLst>
            </a:custGeom>
            <a:solidFill>
              <a:srgbClr val="242429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3459206" cy="2623947"/>
            </a:xfrm>
            <a:custGeom>
              <a:avLst/>
              <a:gdLst/>
              <a:ahLst/>
              <a:cxnLst/>
              <a:rect r="r" b="b" t="t" l="l"/>
              <a:pathLst>
                <a:path h="2623947" w="13459206">
                  <a:moveTo>
                    <a:pt x="0" y="58039"/>
                  </a:moveTo>
                  <a:cubicBezTo>
                    <a:pt x="0" y="25781"/>
                    <a:pt x="26416" y="0"/>
                    <a:pt x="58420" y="0"/>
                  </a:cubicBezTo>
                  <a:lnTo>
                    <a:pt x="13400787" y="0"/>
                  </a:lnTo>
                  <a:lnTo>
                    <a:pt x="13400787" y="19050"/>
                  </a:lnTo>
                  <a:lnTo>
                    <a:pt x="13400787" y="0"/>
                  </a:lnTo>
                  <a:cubicBezTo>
                    <a:pt x="13432918" y="0"/>
                    <a:pt x="13459206" y="25781"/>
                    <a:pt x="13459206" y="58039"/>
                  </a:cubicBezTo>
                  <a:lnTo>
                    <a:pt x="13440156" y="58039"/>
                  </a:lnTo>
                  <a:lnTo>
                    <a:pt x="13459206" y="58039"/>
                  </a:lnTo>
                  <a:lnTo>
                    <a:pt x="13459206" y="2565908"/>
                  </a:lnTo>
                  <a:lnTo>
                    <a:pt x="13440156" y="2565908"/>
                  </a:lnTo>
                  <a:lnTo>
                    <a:pt x="13459206" y="2565908"/>
                  </a:lnTo>
                  <a:cubicBezTo>
                    <a:pt x="13459206" y="2598166"/>
                    <a:pt x="13432791" y="2623947"/>
                    <a:pt x="13400787" y="2623947"/>
                  </a:cubicBezTo>
                  <a:lnTo>
                    <a:pt x="13400787" y="2604897"/>
                  </a:lnTo>
                  <a:lnTo>
                    <a:pt x="13400787" y="2623947"/>
                  </a:lnTo>
                  <a:lnTo>
                    <a:pt x="58420" y="2623947"/>
                  </a:lnTo>
                  <a:lnTo>
                    <a:pt x="58420" y="2604897"/>
                  </a:lnTo>
                  <a:lnTo>
                    <a:pt x="58420" y="2623947"/>
                  </a:lnTo>
                  <a:cubicBezTo>
                    <a:pt x="26289" y="2623947"/>
                    <a:pt x="0" y="2598166"/>
                    <a:pt x="0" y="2565908"/>
                  </a:cubicBezTo>
                  <a:lnTo>
                    <a:pt x="0" y="58039"/>
                  </a:lnTo>
                  <a:lnTo>
                    <a:pt x="19050" y="58039"/>
                  </a:lnTo>
                  <a:lnTo>
                    <a:pt x="0" y="58039"/>
                  </a:lnTo>
                  <a:moveTo>
                    <a:pt x="38100" y="58039"/>
                  </a:moveTo>
                  <a:lnTo>
                    <a:pt x="38100" y="2565908"/>
                  </a:lnTo>
                  <a:lnTo>
                    <a:pt x="19050" y="2565908"/>
                  </a:lnTo>
                  <a:lnTo>
                    <a:pt x="38100" y="2565908"/>
                  </a:lnTo>
                  <a:cubicBezTo>
                    <a:pt x="38100" y="2576703"/>
                    <a:pt x="46990" y="2585847"/>
                    <a:pt x="58420" y="2585847"/>
                  </a:cubicBezTo>
                  <a:lnTo>
                    <a:pt x="13400787" y="2585847"/>
                  </a:lnTo>
                  <a:cubicBezTo>
                    <a:pt x="13412217" y="2585847"/>
                    <a:pt x="13421106" y="2576703"/>
                    <a:pt x="13421106" y="2565908"/>
                  </a:cubicBezTo>
                  <a:lnTo>
                    <a:pt x="13421106" y="58039"/>
                  </a:lnTo>
                  <a:cubicBezTo>
                    <a:pt x="13421106" y="47244"/>
                    <a:pt x="13412217" y="38100"/>
                    <a:pt x="13400787" y="38100"/>
                  </a:cubicBezTo>
                  <a:lnTo>
                    <a:pt x="58420" y="38100"/>
                  </a:lnTo>
                  <a:lnTo>
                    <a:pt x="58420" y="19050"/>
                  </a:lnTo>
                  <a:lnTo>
                    <a:pt x="58420" y="38100"/>
                  </a:lnTo>
                  <a:cubicBezTo>
                    <a:pt x="46990" y="38100"/>
                    <a:pt x="38100" y="47244"/>
                    <a:pt x="38100" y="58039"/>
                  </a:cubicBezTo>
                  <a:close/>
                </a:path>
              </a:pathLst>
            </a:custGeom>
            <a:solidFill>
              <a:srgbClr val="5C5C61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7568654" y="5734050"/>
            <a:ext cx="779412" cy="1882229"/>
            <a:chOff x="0" y="0"/>
            <a:chExt cx="1039217" cy="250963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39241" cy="2509647"/>
            </a:xfrm>
            <a:custGeom>
              <a:avLst/>
              <a:gdLst/>
              <a:ahLst/>
              <a:cxnLst/>
              <a:rect r="r" b="b" t="t" l="l"/>
              <a:pathLst>
                <a:path h="2509647" w="1039241">
                  <a:moveTo>
                    <a:pt x="0" y="0"/>
                  </a:moveTo>
                  <a:lnTo>
                    <a:pt x="1039241" y="0"/>
                  </a:lnTo>
                  <a:lnTo>
                    <a:pt x="1039241" y="2509647"/>
                  </a:lnTo>
                  <a:lnTo>
                    <a:pt x="0" y="2509647"/>
                  </a:ln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7812138" y="6521054"/>
            <a:ext cx="292299" cy="336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9"/>
              </a:lnSpc>
            </a:pPr>
            <a:r>
              <a:rPr lang="en-US" sz="2249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542884" y="5890766"/>
            <a:ext cx="2435870" cy="342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874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Testare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542884" y="6283524"/>
            <a:ext cx="8839646" cy="37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6219" indent="-113109" lvl="1">
              <a:lnSpc>
                <a:spcPts val="2437"/>
              </a:lnSpc>
              <a:buFont typeface="Arial"/>
              <a:buChar char="•"/>
            </a:pPr>
            <a:r>
              <a:rPr lang="en-US" sz="15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Validare hyperlinkuri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542884" y="6663332"/>
            <a:ext cx="8839646" cy="37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6219" indent="-113109" lvl="1">
              <a:lnSpc>
                <a:spcPts val="2437"/>
              </a:lnSpc>
              <a:buFont typeface="Arial"/>
              <a:buChar char="•"/>
            </a:pPr>
            <a:r>
              <a:rPr lang="en-US" sz="15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Optimizare dispozitive mobile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542884" y="7043143"/>
            <a:ext cx="8839646" cy="37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6219" indent="-113109" lvl="1">
              <a:lnSpc>
                <a:spcPts val="2437"/>
              </a:lnSpc>
              <a:buFont typeface="Arial"/>
              <a:buChar char="•"/>
            </a:pPr>
            <a:r>
              <a:rPr lang="en-US" sz="15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QA și cross-browser testing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7525791" y="7825382"/>
            <a:ext cx="10094416" cy="1967954"/>
            <a:chOff x="0" y="0"/>
            <a:chExt cx="13459222" cy="262393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19050" y="19050"/>
              <a:ext cx="13421106" cy="2585847"/>
            </a:xfrm>
            <a:custGeom>
              <a:avLst/>
              <a:gdLst/>
              <a:ahLst/>
              <a:cxnLst/>
              <a:rect r="r" b="b" t="t" l="l"/>
              <a:pathLst>
                <a:path h="2585847" w="13421106">
                  <a:moveTo>
                    <a:pt x="0" y="38989"/>
                  </a:moveTo>
                  <a:cubicBezTo>
                    <a:pt x="0" y="17399"/>
                    <a:pt x="17653" y="0"/>
                    <a:pt x="39370" y="0"/>
                  </a:cubicBezTo>
                  <a:lnTo>
                    <a:pt x="13381737" y="0"/>
                  </a:lnTo>
                  <a:cubicBezTo>
                    <a:pt x="13403453" y="0"/>
                    <a:pt x="13421106" y="17399"/>
                    <a:pt x="13421106" y="38989"/>
                  </a:cubicBezTo>
                  <a:lnTo>
                    <a:pt x="13421106" y="2546858"/>
                  </a:lnTo>
                  <a:cubicBezTo>
                    <a:pt x="13421106" y="2568321"/>
                    <a:pt x="13403453" y="2585847"/>
                    <a:pt x="13381737" y="2585847"/>
                  </a:cubicBezTo>
                  <a:lnTo>
                    <a:pt x="39370" y="2585847"/>
                  </a:lnTo>
                  <a:cubicBezTo>
                    <a:pt x="17653" y="2585847"/>
                    <a:pt x="0" y="2568448"/>
                    <a:pt x="0" y="2546858"/>
                  </a:cubicBezTo>
                  <a:close/>
                </a:path>
              </a:pathLst>
            </a:custGeom>
            <a:solidFill>
              <a:srgbClr val="242429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3459206" cy="2623947"/>
            </a:xfrm>
            <a:custGeom>
              <a:avLst/>
              <a:gdLst/>
              <a:ahLst/>
              <a:cxnLst/>
              <a:rect r="r" b="b" t="t" l="l"/>
              <a:pathLst>
                <a:path h="2623947" w="13459206">
                  <a:moveTo>
                    <a:pt x="0" y="58039"/>
                  </a:moveTo>
                  <a:cubicBezTo>
                    <a:pt x="0" y="25781"/>
                    <a:pt x="26416" y="0"/>
                    <a:pt x="58420" y="0"/>
                  </a:cubicBezTo>
                  <a:lnTo>
                    <a:pt x="13400787" y="0"/>
                  </a:lnTo>
                  <a:lnTo>
                    <a:pt x="13400787" y="19050"/>
                  </a:lnTo>
                  <a:lnTo>
                    <a:pt x="13400787" y="0"/>
                  </a:lnTo>
                  <a:cubicBezTo>
                    <a:pt x="13432918" y="0"/>
                    <a:pt x="13459206" y="25781"/>
                    <a:pt x="13459206" y="58039"/>
                  </a:cubicBezTo>
                  <a:lnTo>
                    <a:pt x="13440156" y="58039"/>
                  </a:lnTo>
                  <a:lnTo>
                    <a:pt x="13459206" y="58039"/>
                  </a:lnTo>
                  <a:lnTo>
                    <a:pt x="13459206" y="2565908"/>
                  </a:lnTo>
                  <a:lnTo>
                    <a:pt x="13440156" y="2565908"/>
                  </a:lnTo>
                  <a:lnTo>
                    <a:pt x="13459206" y="2565908"/>
                  </a:lnTo>
                  <a:cubicBezTo>
                    <a:pt x="13459206" y="2598166"/>
                    <a:pt x="13432791" y="2623947"/>
                    <a:pt x="13400787" y="2623947"/>
                  </a:cubicBezTo>
                  <a:lnTo>
                    <a:pt x="13400787" y="2604897"/>
                  </a:lnTo>
                  <a:lnTo>
                    <a:pt x="13400787" y="2623947"/>
                  </a:lnTo>
                  <a:lnTo>
                    <a:pt x="58420" y="2623947"/>
                  </a:lnTo>
                  <a:lnTo>
                    <a:pt x="58420" y="2604897"/>
                  </a:lnTo>
                  <a:lnTo>
                    <a:pt x="58420" y="2623947"/>
                  </a:lnTo>
                  <a:cubicBezTo>
                    <a:pt x="26289" y="2623947"/>
                    <a:pt x="0" y="2598166"/>
                    <a:pt x="0" y="2565908"/>
                  </a:cubicBezTo>
                  <a:lnTo>
                    <a:pt x="0" y="58039"/>
                  </a:lnTo>
                  <a:lnTo>
                    <a:pt x="19050" y="58039"/>
                  </a:lnTo>
                  <a:lnTo>
                    <a:pt x="0" y="58039"/>
                  </a:lnTo>
                  <a:moveTo>
                    <a:pt x="38100" y="58039"/>
                  </a:moveTo>
                  <a:lnTo>
                    <a:pt x="38100" y="2565908"/>
                  </a:lnTo>
                  <a:lnTo>
                    <a:pt x="19050" y="2565908"/>
                  </a:lnTo>
                  <a:lnTo>
                    <a:pt x="38100" y="2565908"/>
                  </a:lnTo>
                  <a:cubicBezTo>
                    <a:pt x="38100" y="2576703"/>
                    <a:pt x="46990" y="2585847"/>
                    <a:pt x="58420" y="2585847"/>
                  </a:cubicBezTo>
                  <a:lnTo>
                    <a:pt x="13400787" y="2585847"/>
                  </a:lnTo>
                  <a:cubicBezTo>
                    <a:pt x="13412217" y="2585847"/>
                    <a:pt x="13421106" y="2576703"/>
                    <a:pt x="13421106" y="2565908"/>
                  </a:cubicBezTo>
                  <a:lnTo>
                    <a:pt x="13421106" y="58039"/>
                  </a:lnTo>
                  <a:cubicBezTo>
                    <a:pt x="13421106" y="47244"/>
                    <a:pt x="13412217" y="38100"/>
                    <a:pt x="13400787" y="38100"/>
                  </a:cubicBezTo>
                  <a:lnTo>
                    <a:pt x="58420" y="38100"/>
                  </a:lnTo>
                  <a:lnTo>
                    <a:pt x="58420" y="19050"/>
                  </a:lnTo>
                  <a:lnTo>
                    <a:pt x="58420" y="38100"/>
                  </a:lnTo>
                  <a:cubicBezTo>
                    <a:pt x="46990" y="38100"/>
                    <a:pt x="38100" y="47244"/>
                    <a:pt x="38100" y="58039"/>
                  </a:cubicBezTo>
                  <a:close/>
                </a:path>
              </a:pathLst>
            </a:custGeom>
            <a:solidFill>
              <a:srgbClr val="5C5C61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7568654" y="7868245"/>
            <a:ext cx="779412" cy="1882229"/>
            <a:chOff x="0" y="0"/>
            <a:chExt cx="1039217" cy="250963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039241" cy="2509647"/>
            </a:xfrm>
            <a:custGeom>
              <a:avLst/>
              <a:gdLst/>
              <a:ahLst/>
              <a:cxnLst/>
              <a:rect r="r" b="b" t="t" l="l"/>
              <a:pathLst>
                <a:path h="2509647" w="1039241">
                  <a:moveTo>
                    <a:pt x="0" y="0"/>
                  </a:moveTo>
                  <a:lnTo>
                    <a:pt x="1039241" y="0"/>
                  </a:lnTo>
                  <a:lnTo>
                    <a:pt x="1039241" y="2509647"/>
                  </a:lnTo>
                  <a:lnTo>
                    <a:pt x="0" y="2509647"/>
                  </a:ln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44" id="44"/>
          <p:cNvSpPr txBox="true"/>
          <p:nvPr/>
        </p:nvSpPr>
        <p:spPr>
          <a:xfrm rot="0">
            <a:off x="7812138" y="8655249"/>
            <a:ext cx="292299" cy="336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9"/>
              </a:lnSpc>
            </a:pPr>
            <a:r>
              <a:rPr lang="en-US" sz="2249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542884" y="8024961"/>
            <a:ext cx="2435870" cy="342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874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Prezentare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542884" y="8417719"/>
            <a:ext cx="8839646" cy="37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6219" indent="-113109" lvl="1">
              <a:lnSpc>
                <a:spcPts val="2437"/>
              </a:lnSpc>
              <a:buFont typeface="Arial"/>
              <a:buChar char="•"/>
            </a:pPr>
            <a:r>
              <a:rPr lang="en-US" sz="15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Documentație finală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542884" y="8797529"/>
            <a:ext cx="8839646" cy="37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6219" indent="-113109" lvl="1">
              <a:lnSpc>
                <a:spcPts val="2437"/>
              </a:lnSpc>
              <a:buFont typeface="Arial"/>
              <a:buChar char="•"/>
            </a:pPr>
            <a:r>
              <a:rPr lang="en-US" sz="15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Publicare pe GitHub Pages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542884" y="9177337"/>
            <a:ext cx="8839646" cy="37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6219" indent="-113109" lvl="1">
              <a:lnSpc>
                <a:spcPts val="2437"/>
              </a:lnSpc>
              <a:buFont typeface="Arial"/>
              <a:buChar char="•"/>
            </a:pPr>
            <a:r>
              <a:rPr lang="en-US" sz="15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Pregătire prezentare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43000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92238" y="1381274"/>
            <a:ext cx="9445526" cy="1829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Vizualizări ClickUp: Progres și Planificare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3549849"/>
            <a:ext cx="944552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Utilizarea vizualizărilor avansate pentru monitorizarea eficientă a proiectului și a termenelor-limită.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5107186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Kanban 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5785991"/>
            <a:ext cx="4376886" cy="2807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Urmărirea fluxului de lucru prin coloane: To Do, In Progress, Review și Done. Fiecare card este ușor de mutat, oferind o imagine clară a progresului în timp real.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70401" y="5107186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Timeline 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70401" y="5785991"/>
            <a:ext cx="4376886" cy="2807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Vizualizarea etapelor și a termenelor-limită pe o scară temporală. Permite identificarea dependențelor și ajustarea planificării în funcție de nevoile echipei.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03059" y="911275"/>
            <a:ext cx="9539883" cy="1735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5"/>
              </a:lnSpc>
            </a:pPr>
            <a:r>
              <a:rPr lang="en-US" sz="531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Documentare Colaborativă în ClickUp Docs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03059" y="2965847"/>
            <a:ext cx="9539883" cy="949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Un document centralizat care consolidează toate informațiile esențiale ale proiectului pentru referință și continuitate.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803059" y="4219129"/>
            <a:ext cx="4634954" cy="2851397"/>
            <a:chOff x="0" y="0"/>
            <a:chExt cx="6179938" cy="380186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79947" cy="3801872"/>
            </a:xfrm>
            <a:custGeom>
              <a:avLst/>
              <a:gdLst/>
              <a:ahLst/>
              <a:cxnLst/>
              <a:rect r="r" b="b" t="t" l="l"/>
              <a:pathLst>
                <a:path h="3801872" w="6179947">
                  <a:moveTo>
                    <a:pt x="0" y="864108"/>
                  </a:moveTo>
                  <a:cubicBezTo>
                    <a:pt x="0" y="386842"/>
                    <a:pt x="386842" y="0"/>
                    <a:pt x="864108" y="0"/>
                  </a:cubicBezTo>
                  <a:lnTo>
                    <a:pt x="5315839" y="0"/>
                  </a:lnTo>
                  <a:cubicBezTo>
                    <a:pt x="5793105" y="0"/>
                    <a:pt x="6179947" y="386842"/>
                    <a:pt x="6179947" y="864108"/>
                  </a:cubicBezTo>
                  <a:lnTo>
                    <a:pt x="6179947" y="2937764"/>
                  </a:lnTo>
                  <a:cubicBezTo>
                    <a:pt x="6179947" y="3415030"/>
                    <a:pt x="5793105" y="3801872"/>
                    <a:pt x="5315839" y="3801872"/>
                  </a:cubicBezTo>
                  <a:lnTo>
                    <a:pt x="864108" y="3801872"/>
                  </a:lnTo>
                  <a:cubicBezTo>
                    <a:pt x="386842" y="3801872"/>
                    <a:pt x="0" y="3415030"/>
                    <a:pt x="0" y="2937764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073032" y="4451002"/>
            <a:ext cx="3375272" cy="460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Documente Centrale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73032" y="4987230"/>
            <a:ext cx="4095006" cy="1813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„E-learning App – Documentație Echipă" conține toate detaliile proiectului într-un loc accesibil tuturor membrilor.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2707987" y="4219129"/>
            <a:ext cx="4634954" cy="2851397"/>
            <a:chOff x="0" y="0"/>
            <a:chExt cx="6179938" cy="38018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179947" cy="3801872"/>
            </a:xfrm>
            <a:custGeom>
              <a:avLst/>
              <a:gdLst/>
              <a:ahLst/>
              <a:cxnLst/>
              <a:rect r="r" b="b" t="t" l="l"/>
              <a:pathLst>
                <a:path h="3801872" w="6179947">
                  <a:moveTo>
                    <a:pt x="0" y="864108"/>
                  </a:moveTo>
                  <a:cubicBezTo>
                    <a:pt x="0" y="386842"/>
                    <a:pt x="386842" y="0"/>
                    <a:pt x="864108" y="0"/>
                  </a:cubicBezTo>
                  <a:lnTo>
                    <a:pt x="5315839" y="0"/>
                  </a:lnTo>
                  <a:cubicBezTo>
                    <a:pt x="5793105" y="0"/>
                    <a:pt x="6179947" y="386842"/>
                    <a:pt x="6179947" y="864108"/>
                  </a:cubicBezTo>
                  <a:lnTo>
                    <a:pt x="6179947" y="2937764"/>
                  </a:lnTo>
                  <a:cubicBezTo>
                    <a:pt x="6179947" y="3415030"/>
                    <a:pt x="5793105" y="3801872"/>
                    <a:pt x="5315839" y="3801872"/>
                  </a:cubicBezTo>
                  <a:lnTo>
                    <a:pt x="864108" y="3801872"/>
                  </a:lnTo>
                  <a:cubicBezTo>
                    <a:pt x="386842" y="3801872"/>
                    <a:pt x="0" y="3415030"/>
                    <a:pt x="0" y="2937764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2977961" y="4451002"/>
            <a:ext cx="3375272" cy="460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Secțiuni Principale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977961" y="4987230"/>
            <a:ext cx="4095006" cy="1813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Obiective, structură echipă, calendar etape, resurse utilizate și note interne cu feedback continuu.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803059" y="7340501"/>
            <a:ext cx="9539883" cy="1987600"/>
            <a:chOff x="0" y="0"/>
            <a:chExt cx="12719843" cy="265013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719813" cy="2650109"/>
            </a:xfrm>
            <a:custGeom>
              <a:avLst/>
              <a:gdLst/>
              <a:ahLst/>
              <a:cxnLst/>
              <a:rect r="r" b="b" t="t" l="l"/>
              <a:pathLst>
                <a:path h="2650109" w="12719813">
                  <a:moveTo>
                    <a:pt x="0" y="864108"/>
                  </a:moveTo>
                  <a:cubicBezTo>
                    <a:pt x="0" y="386842"/>
                    <a:pt x="386842" y="0"/>
                    <a:pt x="864108" y="0"/>
                  </a:cubicBezTo>
                  <a:lnTo>
                    <a:pt x="11855704" y="0"/>
                  </a:lnTo>
                  <a:cubicBezTo>
                    <a:pt x="12332970" y="0"/>
                    <a:pt x="12719813" y="386842"/>
                    <a:pt x="12719813" y="864108"/>
                  </a:cubicBezTo>
                  <a:lnTo>
                    <a:pt x="12719813" y="1786001"/>
                  </a:lnTo>
                  <a:cubicBezTo>
                    <a:pt x="12719813" y="2263267"/>
                    <a:pt x="12332970" y="2650109"/>
                    <a:pt x="11855704" y="2650109"/>
                  </a:cubicBezTo>
                  <a:lnTo>
                    <a:pt x="864108" y="2650109"/>
                  </a:lnTo>
                  <a:cubicBezTo>
                    <a:pt x="386842" y="2650109"/>
                    <a:pt x="0" y="2263267"/>
                    <a:pt x="0" y="1786001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8073032" y="7572375"/>
            <a:ext cx="3730229" cy="460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Colaborare în Timp Real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073032" y="8108602"/>
            <a:ext cx="8999935" cy="949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Comentarii, mențiuni și editări simultane permit comunicarea fluidă și sincronizarea informațiilor.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18288000" cy="3208436"/>
            <a:chOff x="0" y="0"/>
            <a:chExt cx="24384000" cy="4277915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24384000" cy="4277868"/>
            </a:xfrm>
            <a:custGeom>
              <a:avLst/>
              <a:gdLst/>
              <a:ahLst/>
              <a:cxnLst/>
              <a:rect r="r" b="b" t="t" l="l"/>
              <a:pathLst>
                <a:path h="427786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4277868"/>
                  </a:lnTo>
                  <a:lnTo>
                    <a:pt x="0" y="42778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3" r="0" b="-24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898326" y="4061221"/>
            <a:ext cx="7784009" cy="859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12"/>
              </a:lnSpc>
            </a:pPr>
            <a:r>
              <a:rPr lang="en-US" sz="4999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Dashboard și Monitorizare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8326" y="5229225"/>
            <a:ext cx="16491347" cy="486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0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Vizualizarea globală a metricilor și performanțelor echipei pentru o gestionare eficientă a proiectului.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8326" y="6228458"/>
            <a:ext cx="5283250" cy="751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5"/>
              </a:lnSpc>
            </a:pPr>
            <a:r>
              <a:rPr lang="en-US" sz="6625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100%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35659" y="7272337"/>
            <a:ext cx="3208436" cy="429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4"/>
              </a:lnSpc>
            </a:pPr>
            <a:r>
              <a:rPr lang="en-US" sz="2499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Taskuri Planificate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8326" y="7779692"/>
            <a:ext cx="5283250" cy="486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20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Toate sarcinile identificate și structurate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02301" y="6228458"/>
            <a:ext cx="5283250" cy="751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5"/>
              </a:lnSpc>
            </a:pPr>
            <a:r>
              <a:rPr lang="en-US" sz="6625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85%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39632" y="7272337"/>
            <a:ext cx="3208436" cy="429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4"/>
              </a:lnSpc>
            </a:pPr>
            <a:r>
              <a:rPr lang="en-US" sz="2499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Progres General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02301" y="7779692"/>
            <a:ext cx="5283250" cy="486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20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Etapele finalizate conform planificării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106275" y="6228458"/>
            <a:ext cx="5283250" cy="751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5"/>
              </a:lnSpc>
            </a:pPr>
            <a:r>
              <a:rPr lang="en-US" sz="6625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6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143607" y="7272337"/>
            <a:ext cx="3208436" cy="429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4"/>
              </a:lnSpc>
            </a:pPr>
            <a:r>
              <a:rPr lang="en-US" sz="2499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Membri Activi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106275" y="7779692"/>
            <a:ext cx="5283250" cy="486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20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Toți colaboratorii implicați în execuție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98326" y="8479185"/>
            <a:ext cx="16491347" cy="897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000" b="true">
                <a:solidFill>
                  <a:srgbClr val="C7CDD6"/>
                </a:solidFill>
                <a:latin typeface="Inter Bold"/>
                <a:ea typeface="Inter Bold"/>
                <a:cs typeface="Inter Bold"/>
                <a:sym typeface="Inter Bold"/>
              </a:rPr>
              <a:t>Metrici de monitorizare:</a:t>
            </a:r>
            <a:r>
              <a:rPr lang="en-US" sz="200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 Urmărirea sarcinilor finalizate vs. în desfășurare, verificarea termenelor-limită și activitatea membrilor echipei prin rapoarte exportabile.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DAG3JqGKNrk</dc:identifier>
  <dcterms:modified xsi:type="dcterms:W3CDTF">2011-08-01T06:04:30Z</dcterms:modified>
  <cp:revision>1</cp:revision>
  <dc:title>Hackathon-2025.pptx</dc:title>
</cp:coreProperties>
</file>