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98" r:id="rId3"/>
    <p:sldId id="299" r:id="rId4"/>
    <p:sldId id="257" r:id="rId5"/>
    <p:sldId id="258" r:id="rId6"/>
    <p:sldId id="259" r:id="rId7"/>
    <p:sldId id="300" r:id="rId8"/>
    <p:sldId id="282" r:id="rId9"/>
    <p:sldId id="283" r:id="rId10"/>
    <p:sldId id="260" r:id="rId11"/>
    <p:sldId id="261" r:id="rId12"/>
    <p:sldId id="292" r:id="rId13"/>
    <p:sldId id="272" r:id="rId14"/>
    <p:sldId id="273" r:id="rId15"/>
    <p:sldId id="286" r:id="rId16"/>
    <p:sldId id="287" r:id="rId17"/>
    <p:sldId id="290" r:id="rId18"/>
    <p:sldId id="297" r:id="rId19"/>
    <p:sldId id="291" r:id="rId20"/>
    <p:sldId id="288" r:id="rId21"/>
    <p:sldId id="289" r:id="rId22"/>
    <p:sldId id="264" r:id="rId23"/>
    <p:sldId id="265" r:id="rId24"/>
    <p:sldId id="301" r:id="rId25"/>
    <p:sldId id="302" r:id="rId26"/>
    <p:sldId id="30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182D80-31B6-416B-9E27-9C8E59333FEC}">
          <p14:sldIdLst>
            <p14:sldId id="256"/>
            <p14:sldId id="298"/>
            <p14:sldId id="299"/>
            <p14:sldId id="257"/>
            <p14:sldId id="258"/>
            <p14:sldId id="259"/>
            <p14:sldId id="300"/>
            <p14:sldId id="282"/>
            <p14:sldId id="283"/>
            <p14:sldId id="260"/>
            <p14:sldId id="261"/>
            <p14:sldId id="292"/>
            <p14:sldId id="272"/>
            <p14:sldId id="273"/>
            <p14:sldId id="286"/>
            <p14:sldId id="287"/>
            <p14:sldId id="290"/>
            <p14:sldId id="297"/>
            <p14:sldId id="291"/>
            <p14:sldId id="288"/>
            <p14:sldId id="289"/>
            <p14:sldId id="264"/>
            <p14:sldId id="265"/>
          </p14:sldIdLst>
        </p14:section>
        <p14:section name="Untitled Section" id="{4DC7F75A-D1BB-420E-AED9-1DADBDB3E2C2}">
          <p14:sldIdLst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70C0"/>
    <a:srgbClr val="FFFFFF"/>
    <a:srgbClr val="467E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DBFBA-2C07-4D05-A720-767F35EF0DA1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05868-E38C-435B-AC7A-9A23B971A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5157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43AE1-2335-496B-A735-58AB914B959F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0CDB4-F2A8-4686-86DC-16DF8AABE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5393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92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30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100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916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946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355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938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0CDB4-F2A8-4686-86DC-16DF8AABE66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96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714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20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828800" y="1556792"/>
            <a:ext cx="8534400" cy="1752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00" b="1">
                <a:solidFill>
                  <a:srgbClr val="00206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7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Vishnu Kumar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B6D0-091A-401F-BD77-3FDB5B8E8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27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Vishnu Kumar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B6D0-091A-401F-BD77-3FDB5B8E8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001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chemeClr val="hlink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Vishnu Kumar</a:t>
            </a:r>
            <a:endParaRPr lang="en-IN"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608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83877" y="821729"/>
            <a:ext cx="10972800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rgbClr val="C00000"/>
              </a:solidFill>
              <a:latin typeface="Dosis" panose="02010503020202060003" pitchFamily="2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5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2208597" y="123359"/>
            <a:ext cx="9264000" cy="612000"/>
          </a:xfrm>
        </p:spPr>
        <p:txBody>
          <a:bodyPr>
            <a:normAutofit/>
          </a:bodyPr>
          <a:lstStyle>
            <a:lvl1pPr>
              <a:defRPr sz="3200" b="0">
                <a:solidFill>
                  <a:srgbClr val="0070C0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84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Vishnu Kumar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B6D0-091A-401F-BD77-3FDB5B8E8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97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Vishnu Kumar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B6D0-091A-401F-BD77-3FDB5B8E8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56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Vishnu Kumar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B6D0-091A-401F-BD77-3FDB5B8E8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Vishnu Kumar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B6D0-091A-401F-BD77-3FDB5B8E8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95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Vishnu Kumar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B6D0-091A-401F-BD77-3FDB5B8E8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79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Vishnu Kumar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B6D0-091A-401F-BD77-3FDB5B8E8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03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Vishnu Kumar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B6D0-091A-401F-BD77-3FDB5B8E8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88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Vishnu Kumar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7B6D0-091A-401F-BD77-3FDB5B8E8D2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1327B0-B181-40A2-B125-D14B955D1C5D}"/>
              </a:ext>
            </a:extLst>
          </p:cNvPr>
          <p:cNvSpPr/>
          <p:nvPr userDrawn="1"/>
        </p:nvSpPr>
        <p:spPr>
          <a:xfrm rot="5400000">
            <a:off x="5882640" y="548640"/>
            <a:ext cx="457200" cy="12161520"/>
          </a:xfrm>
          <a:prstGeom prst="rect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l"/>
            <a:r>
              <a:rPr lang="en-US" sz="2400" b="1" dirty="0">
                <a:latin typeface="Trebuchet MS" panose="020B0603020202020204" pitchFamily="34" charset="0"/>
              </a:rPr>
              <a:t>ARDUINO UNO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7F9EE8-45B2-47A7-BC5E-54227C45543F}"/>
              </a:ext>
            </a:extLst>
          </p:cNvPr>
          <p:cNvSpPr/>
          <p:nvPr userDrawn="1"/>
        </p:nvSpPr>
        <p:spPr>
          <a:xfrm>
            <a:off x="8905461" y="6400800"/>
            <a:ext cx="3286538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b="1" dirty="0">
              <a:solidFill>
                <a:schemeClr val="bg1"/>
              </a:solidFill>
              <a:latin typeface="Dosis" panose="02010503020202060003" pitchFamily="50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892209" y="6384776"/>
            <a:ext cx="3299791" cy="4732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2400" b="1" kern="12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© VISHNU KUMAR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82101A-9ED3-4CC1-ADD5-5F1005238DF2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9" y="64948"/>
            <a:ext cx="1463040" cy="731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63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bomart.com/buy-arduino-board-accessories-kits-india-pri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17456"/>
            <a:ext cx="10972800" cy="1143000"/>
          </a:xfrm>
        </p:spPr>
        <p:txBody>
          <a:bodyPr>
            <a:no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UNO Board</a:t>
            </a:r>
            <a:endParaRPr lang="en-IN" sz="6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Arduino Uno R3, 12, Rs 320 /piece Robo Express | ID: 2118754749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601" y="1160456"/>
            <a:ext cx="6751198" cy="496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7033C5-DDA2-92B2-D2F5-45EEF2E79344}"/>
              </a:ext>
            </a:extLst>
          </p:cNvPr>
          <p:cNvSpPr txBox="1"/>
          <p:nvPr/>
        </p:nvSpPr>
        <p:spPr>
          <a:xfrm>
            <a:off x="380999" y="1160456"/>
            <a:ext cx="61994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Did by the team CR’s :</a:t>
            </a:r>
          </a:p>
          <a:p>
            <a:endParaRPr lang="en-US" dirty="0"/>
          </a:p>
          <a:p>
            <a:r>
              <a:rPr lang="en-US" dirty="0"/>
              <a:t>A.ZAHEER SHA</a:t>
            </a:r>
          </a:p>
          <a:p>
            <a:r>
              <a:rPr lang="en-US" dirty="0"/>
              <a:t>           &amp;</a:t>
            </a:r>
          </a:p>
          <a:p>
            <a:r>
              <a:rPr lang="en-US" dirty="0"/>
              <a:t>ADNAN ALI</a:t>
            </a:r>
          </a:p>
        </p:txBody>
      </p:sp>
    </p:spTree>
    <p:extLst>
      <p:ext uri="{BB962C8B-B14F-4D97-AF65-F5344CB8AC3E}">
        <p14:creationId xmlns:p14="http://schemas.microsoft.com/office/powerpoint/2010/main" val="3901827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0" dirty="0">
                <a:latin typeface="Cooper Black" panose="0208090404030B020404" pitchFamily="18" charset="0"/>
              </a:rPr>
              <a:t>Select </a:t>
            </a:r>
            <a:r>
              <a:rPr lang="en-IN" sz="3600" b="0" spc="-35" dirty="0">
                <a:latin typeface="Cooper Black" panose="0208090404030B020404" pitchFamily="18" charset="0"/>
              </a:rPr>
              <a:t>your</a:t>
            </a:r>
            <a:r>
              <a:rPr lang="en-IN" sz="3600" b="0" spc="-50" dirty="0">
                <a:latin typeface="Cooper Black" panose="0208090404030B020404" pitchFamily="18" charset="0"/>
              </a:rPr>
              <a:t> </a:t>
            </a:r>
            <a:r>
              <a:rPr lang="en-IN" sz="3600" b="0" spc="-10" dirty="0">
                <a:latin typeface="Cooper Black" panose="0208090404030B020404" pitchFamily="18" charset="0"/>
              </a:rPr>
              <a:t>Board</a:t>
            </a:r>
            <a:endParaRPr lang="en-IN" sz="3600" b="0" dirty="0">
              <a:latin typeface="Cooper Black" panose="0208090404030B0204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76561" y="1019149"/>
            <a:ext cx="5986526" cy="5278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797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0" dirty="0">
                <a:latin typeface="Cooper Black" panose="0208090404030B020404" pitchFamily="18" charset="0"/>
              </a:rPr>
              <a:t>Select Serial Port</a:t>
            </a:r>
          </a:p>
        </p:txBody>
      </p:sp>
      <p:sp>
        <p:nvSpPr>
          <p:cNvPr id="3" name="object 3"/>
          <p:cNvSpPr/>
          <p:nvPr/>
        </p:nvSpPr>
        <p:spPr>
          <a:xfrm>
            <a:off x="3328988" y="895400"/>
            <a:ext cx="6143625" cy="5417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433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8597" y="176725"/>
            <a:ext cx="9264000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dirty="0"/>
              <a:t>Resistor Symbol</a:t>
            </a:r>
            <a:endParaRPr spc="-5" dirty="0"/>
          </a:p>
        </p:txBody>
      </p:sp>
      <p:pic>
        <p:nvPicPr>
          <p:cNvPr id="4" name="Picture 6" descr="Resistor Symbol Images, Stock Photos &amp; Vectors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69" b="22560"/>
          <a:stretch/>
        </p:blipFill>
        <p:spPr bwMode="auto">
          <a:xfrm>
            <a:off x="3084512" y="2000230"/>
            <a:ext cx="6766560" cy="203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62414" y="12783"/>
            <a:ext cx="1529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PART-B</a:t>
            </a:r>
          </a:p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EXP No: 9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724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8597" y="176725"/>
            <a:ext cx="9264000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dirty="0"/>
              <a:t>LED Symbol &amp; Pinout</a:t>
            </a:r>
            <a:endParaRPr spc="-5" dirty="0"/>
          </a:p>
        </p:txBody>
      </p:sp>
      <p:pic>
        <p:nvPicPr>
          <p:cNvPr id="1030" name="Picture 6" descr="Arduino Blink Tutorial | Interfacing Arduino LED using Arduino DigitalWrit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54"/>
          <a:stretch/>
        </p:blipFill>
        <p:spPr bwMode="auto">
          <a:xfrm>
            <a:off x="569912" y="914400"/>
            <a:ext cx="5602288" cy="222044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677" y="1985972"/>
            <a:ext cx="6309360" cy="43734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2414" y="12783"/>
            <a:ext cx="1529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PART-B</a:t>
            </a:r>
          </a:p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EXP No: 9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41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0254" y="175647"/>
            <a:ext cx="9264000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dirty="0"/>
              <a:t>Arduino UNO &amp; LED Connection</a:t>
            </a:r>
            <a:endParaRPr spc="-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59" y="1761382"/>
            <a:ext cx="8703229" cy="3177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512" y="1943100"/>
            <a:ext cx="2891905" cy="2995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53512" y="1595569"/>
            <a:ext cx="289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Hardware Block Diagram</a:t>
            </a:r>
            <a:endParaRPr lang="en-IN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2414" y="12783"/>
            <a:ext cx="1529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PART-B</a:t>
            </a:r>
          </a:p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EXP No: 9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073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8597" y="176725"/>
            <a:ext cx="9264000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dirty="0"/>
              <a:t>RFID READER &amp; TAGS</a:t>
            </a:r>
            <a:endParaRPr spc="-5" dirty="0"/>
          </a:p>
        </p:txBody>
      </p:sp>
      <p:pic>
        <p:nvPicPr>
          <p:cNvPr id="1026" name="Picture 2" descr="SunFounder RFID Kit Mifare RC522 RFID Reader Module with S50 White Card and  Key Ring for Arduino Raspberry Pi: Amazon.sg: Electronic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4" t="6828" r="5944" b="5855"/>
          <a:stretch/>
        </p:blipFill>
        <p:spPr bwMode="auto">
          <a:xfrm rot="5400000">
            <a:off x="3715950" y="949887"/>
            <a:ext cx="5120640" cy="5306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858132" y="2243139"/>
            <a:ext cx="1920240" cy="914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643812" y="4814888"/>
            <a:ext cx="2103120" cy="914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71287" y="2326006"/>
            <a:ext cx="2103120" cy="914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13974" y="1982837"/>
            <a:ext cx="1437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RFID TAG (KEY TYPE)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632638" y="4583162"/>
            <a:ext cx="1437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RFID TAG (CARD TYPE)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718355" y="2134288"/>
            <a:ext cx="1854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RFID READER/WRITER</a:t>
            </a:r>
            <a:endParaRPr lang="en-IN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683692" y="2604136"/>
            <a:ext cx="3034664" cy="674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632628" y="3093841"/>
            <a:ext cx="121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ANTENNA</a:t>
            </a:r>
            <a:endParaRPr lang="en-IN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604706" y="12783"/>
            <a:ext cx="1645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PART-B</a:t>
            </a:r>
          </a:p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EXP No:12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6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8597" y="176725"/>
            <a:ext cx="9264000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dirty="0"/>
              <a:t>RFID RC522 Pinout</a:t>
            </a:r>
            <a:endParaRPr spc="-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800" y="1057753"/>
            <a:ext cx="9067800" cy="5086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04706" y="12783"/>
            <a:ext cx="1645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PART-B</a:t>
            </a:r>
          </a:p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EXP No:12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904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780" y="176724"/>
            <a:ext cx="9986697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dirty="0">
                <a:solidFill>
                  <a:srgbClr val="FF00FF"/>
                </a:solidFill>
              </a:rPr>
              <a:t>RFID</a:t>
            </a:r>
            <a:r>
              <a:rPr lang="en-US" dirty="0"/>
              <a:t> technology</a:t>
            </a:r>
            <a:endParaRPr spc="-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72" y="1476346"/>
            <a:ext cx="11704320" cy="3959949"/>
          </a:xfrm>
          <a:prstGeom prst="rect">
            <a:avLst/>
          </a:prstGeom>
        </p:spPr>
      </p:pic>
      <p:sp>
        <p:nvSpPr>
          <p:cNvPr id="5" name="object 2"/>
          <p:cNvSpPr txBox="1">
            <a:spLocks/>
          </p:cNvSpPr>
          <p:nvPr/>
        </p:nvSpPr>
        <p:spPr>
          <a:xfrm>
            <a:off x="500062" y="968985"/>
            <a:ext cx="7614977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0070C0"/>
                </a:solidFill>
                <a:latin typeface="Cooper Black" panose="0208090404030B020404" pitchFamily="18" charset="0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dirty="0">
                <a:solidFill>
                  <a:srgbClr val="7030A0"/>
                </a:solidFill>
              </a:rPr>
              <a:t>What is </a:t>
            </a:r>
            <a:r>
              <a:rPr lang="en-US" sz="2400" dirty="0">
                <a:solidFill>
                  <a:srgbClr val="FF0000"/>
                </a:solidFill>
              </a:rPr>
              <a:t>RFID</a:t>
            </a:r>
            <a:r>
              <a:rPr lang="en-US" sz="2400" dirty="0">
                <a:solidFill>
                  <a:srgbClr val="7030A0"/>
                </a:solidFill>
              </a:rPr>
              <a:t> technology and How does it work?</a:t>
            </a:r>
            <a:endParaRPr lang="en-US" sz="2400" spc="-5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04706" y="12783"/>
            <a:ext cx="1645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PART-B</a:t>
            </a:r>
          </a:p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EXP No:12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75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780" y="176724"/>
            <a:ext cx="9986697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dirty="0">
                <a:solidFill>
                  <a:srgbClr val="FF00FF"/>
                </a:solidFill>
              </a:rPr>
              <a:t>RFID</a:t>
            </a:r>
            <a:r>
              <a:rPr lang="en-US" dirty="0"/>
              <a:t> technology</a:t>
            </a:r>
            <a:endParaRPr spc="-5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500062" y="968985"/>
            <a:ext cx="7614977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0070C0"/>
                </a:solidFill>
                <a:latin typeface="Cooper Black" panose="0208090404030B020404" pitchFamily="18" charset="0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dirty="0">
                <a:solidFill>
                  <a:srgbClr val="7030A0"/>
                </a:solidFill>
              </a:rPr>
              <a:t>What is </a:t>
            </a:r>
            <a:r>
              <a:rPr lang="en-US" sz="2400" dirty="0">
                <a:solidFill>
                  <a:srgbClr val="FF0000"/>
                </a:solidFill>
              </a:rPr>
              <a:t>RFID</a:t>
            </a:r>
            <a:r>
              <a:rPr lang="en-US" sz="2400" dirty="0">
                <a:solidFill>
                  <a:srgbClr val="7030A0"/>
                </a:solidFill>
              </a:rPr>
              <a:t> technology and How does it work?</a:t>
            </a:r>
            <a:endParaRPr lang="en-US" sz="2400" spc="-5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04706" y="12783"/>
            <a:ext cx="1645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PART-B</a:t>
            </a:r>
          </a:p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EXP No:12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062" y="1638135"/>
            <a:ext cx="11115415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dirty="0">
                <a:latin typeface="Book Antiqua" panose="02040602050305030304" pitchFamily="18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Book Antiqua" panose="02040602050305030304" pitchFamily="18" charset="0"/>
              </a:rPr>
              <a:t>RFID</a:t>
            </a:r>
            <a:r>
              <a:rPr lang="en-US" dirty="0">
                <a:latin typeface="Book Antiqua" panose="02040602050305030304" pitchFamily="18" charset="0"/>
              </a:rPr>
              <a:t> (</a:t>
            </a: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Radio Frequency Identification</a:t>
            </a:r>
            <a:r>
              <a:rPr lang="en-US" dirty="0">
                <a:latin typeface="Book Antiqua" panose="02040602050305030304" pitchFamily="18" charset="0"/>
              </a:rPr>
              <a:t>) system consists of two main components, a transponder/tag attached to an object to be identified, and a Transceiver also known as interrogator/Reader.</a:t>
            </a:r>
          </a:p>
          <a:p>
            <a:pPr algn="just">
              <a:spcAft>
                <a:spcPts val="1800"/>
              </a:spcAft>
            </a:pPr>
            <a:r>
              <a:rPr lang="en-US" dirty="0">
                <a:latin typeface="Book Antiqua" panose="02040602050305030304" pitchFamily="18" charset="0"/>
              </a:rPr>
              <a:t>	A </a:t>
            </a:r>
            <a:r>
              <a:rPr lang="en-US" b="1" dirty="0">
                <a:solidFill>
                  <a:srgbClr val="FF0000"/>
                </a:solidFill>
                <a:latin typeface="Book Antiqua" panose="02040602050305030304" pitchFamily="18" charset="0"/>
              </a:rPr>
              <a:t>Reader</a:t>
            </a:r>
            <a:r>
              <a:rPr lang="en-US" dirty="0">
                <a:latin typeface="Book Antiqua" panose="02040602050305030304" pitchFamily="18" charset="0"/>
              </a:rPr>
              <a:t> consists of a </a:t>
            </a:r>
            <a:r>
              <a:rPr lang="en-US" b="1" dirty="0">
                <a:latin typeface="Book Antiqua" panose="02040602050305030304" pitchFamily="18" charset="0"/>
              </a:rPr>
              <a:t>Radio Frequency module </a:t>
            </a:r>
            <a:r>
              <a:rPr lang="en-US" dirty="0">
                <a:latin typeface="Book Antiqua" panose="02040602050305030304" pitchFamily="18" charset="0"/>
              </a:rPr>
              <a:t>and an </a:t>
            </a:r>
            <a:r>
              <a:rPr lang="en-US" b="1" dirty="0">
                <a:latin typeface="Book Antiqua" panose="02040602050305030304" pitchFamily="18" charset="0"/>
              </a:rPr>
              <a:t>antenna</a:t>
            </a:r>
            <a:r>
              <a:rPr lang="en-US" dirty="0">
                <a:latin typeface="Book Antiqua" panose="02040602050305030304" pitchFamily="18" charset="0"/>
              </a:rPr>
              <a:t> which generates </a:t>
            </a:r>
            <a:r>
              <a:rPr lang="en-US" b="1" dirty="0">
                <a:latin typeface="Book Antiqua" panose="02040602050305030304" pitchFamily="18" charset="0"/>
              </a:rPr>
              <a:t>high frequency electromagnetic field</a:t>
            </a:r>
            <a:r>
              <a:rPr lang="en-US" dirty="0">
                <a:latin typeface="Book Antiqua" panose="02040602050305030304" pitchFamily="18" charset="0"/>
              </a:rPr>
              <a:t>. On the other hand, the </a:t>
            </a:r>
            <a:r>
              <a:rPr lang="en-US" b="1" dirty="0">
                <a:solidFill>
                  <a:srgbClr val="FF0000"/>
                </a:solidFill>
                <a:latin typeface="Book Antiqua" panose="02040602050305030304" pitchFamily="18" charset="0"/>
              </a:rPr>
              <a:t>tag</a:t>
            </a:r>
            <a:r>
              <a:rPr lang="en-US" dirty="0">
                <a:latin typeface="Book Antiqua" panose="02040602050305030304" pitchFamily="18" charset="0"/>
              </a:rPr>
              <a:t> is usually a </a:t>
            </a:r>
            <a:r>
              <a:rPr lang="en-US" b="1" dirty="0">
                <a:latin typeface="Book Antiqua" panose="02040602050305030304" pitchFamily="18" charset="0"/>
              </a:rPr>
              <a:t>passive device</a:t>
            </a:r>
            <a:r>
              <a:rPr lang="en-US" dirty="0">
                <a:latin typeface="Book Antiqua" panose="02040602050305030304" pitchFamily="18" charset="0"/>
              </a:rPr>
              <a:t>, meaning it doesn’t contain a battery. Instead it contains a </a:t>
            </a:r>
            <a:r>
              <a:rPr lang="en-US" b="1" dirty="0">
                <a:latin typeface="Book Antiqua" panose="02040602050305030304" pitchFamily="18" charset="0"/>
              </a:rPr>
              <a:t>microchip</a:t>
            </a:r>
            <a:r>
              <a:rPr lang="en-US" dirty="0">
                <a:latin typeface="Book Antiqua" panose="02040602050305030304" pitchFamily="18" charset="0"/>
              </a:rPr>
              <a:t> that stores and processes information, and an </a:t>
            </a:r>
            <a:r>
              <a:rPr lang="en-US" b="1" dirty="0">
                <a:latin typeface="Book Antiqua" panose="02040602050305030304" pitchFamily="18" charset="0"/>
              </a:rPr>
              <a:t>antenna</a:t>
            </a:r>
            <a:r>
              <a:rPr lang="en-US" dirty="0">
                <a:latin typeface="Book Antiqua" panose="02040602050305030304" pitchFamily="18" charset="0"/>
              </a:rPr>
              <a:t> to receive and transmit a signal.</a:t>
            </a:r>
            <a:endParaRPr lang="en-IN" dirty="0">
              <a:latin typeface="Book Antiqua" panose="02040602050305030304" pitchFamily="18" charset="0"/>
            </a:endParaRPr>
          </a:p>
          <a:p>
            <a:pPr algn="just">
              <a:spcAft>
                <a:spcPts val="1800"/>
              </a:spcAft>
            </a:pPr>
            <a:r>
              <a:rPr lang="en-US" dirty="0">
                <a:latin typeface="Book Antiqua" panose="02040602050305030304" pitchFamily="18" charset="0"/>
              </a:rPr>
              <a:t>	To read the information encoded on a tag, it is placed in close proximity (near) to the Reader (does not need to be within direct line-of-sight of the reader). A </a:t>
            </a:r>
            <a:r>
              <a:rPr lang="en-US" b="1" dirty="0">
                <a:latin typeface="Book Antiqua" panose="02040602050305030304" pitchFamily="18" charset="0"/>
              </a:rPr>
              <a:t>Reader</a:t>
            </a:r>
            <a:r>
              <a:rPr lang="en-US" dirty="0">
                <a:latin typeface="Book Antiqua" panose="02040602050305030304" pitchFamily="18" charset="0"/>
              </a:rPr>
              <a:t> generates an electromagnetic field which causes electrons to move through the tag’s antenna and subsequently power the chip.</a:t>
            </a:r>
          </a:p>
          <a:p>
            <a:pPr algn="just">
              <a:spcAft>
                <a:spcPts val="1800"/>
              </a:spcAft>
            </a:pPr>
            <a:r>
              <a:rPr lang="en-US" dirty="0">
                <a:latin typeface="Book Antiqua" panose="02040602050305030304" pitchFamily="18" charset="0"/>
              </a:rPr>
              <a:t>	The powered chip inside the tag then responds by sending its stored information back to the reader in the form of another radio signal. The change in the electromagnetic/RF wave, is detected and interpreted by the reader which then sends the data out to a computer or 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1011163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Serial Peripheral Interface(</a:t>
            </a:r>
            <a:r>
              <a:rPr lang="en-US" dirty="0">
                <a:solidFill>
                  <a:srgbClr val="FF00FF"/>
                </a:solidFill>
              </a:rPr>
              <a:t>SPI</a:t>
            </a:r>
            <a:r>
              <a:rPr lang="en-US" dirty="0"/>
              <a:t>) 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" y="1952624"/>
            <a:ext cx="12161520" cy="32350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04706" y="12783"/>
            <a:ext cx="1645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PART-B</a:t>
            </a:r>
          </a:p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EXP No:12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61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/>
          <p:cNvSpPr txBox="1">
            <a:spLocks noGrp="1"/>
          </p:cNvSpPr>
          <p:nvPr>
            <p:ph type="title"/>
          </p:nvPr>
        </p:nvSpPr>
        <p:spPr>
          <a:xfrm>
            <a:off x="2208597" y="145628"/>
            <a:ext cx="9264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280" marR="5080" indent="-68580">
              <a:lnSpc>
                <a:spcPct val="100000"/>
              </a:lnSpc>
              <a:spcBef>
                <a:spcPts val="105"/>
              </a:spcBef>
            </a:pPr>
            <a:r>
              <a:rPr lang="en-IN" sz="3600" spc="-10" dirty="0"/>
              <a:t>What is Arduino?</a:t>
            </a:r>
            <a:endParaRPr sz="3600" dirty="0">
              <a:solidFill>
                <a:srgbClr val="FF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4351" y="1200150"/>
            <a:ext cx="110871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Arduino</a:t>
            </a:r>
            <a:r>
              <a:rPr lang="en-US" sz="2400" dirty="0"/>
              <a:t> is an open-source electronics platform based on easy-to-use </a:t>
            </a:r>
            <a:r>
              <a:rPr lang="en-US" sz="2400" b="1" dirty="0"/>
              <a:t>hardware</a:t>
            </a:r>
            <a:r>
              <a:rPr lang="en-US" sz="2400" dirty="0"/>
              <a:t> and </a:t>
            </a:r>
            <a:r>
              <a:rPr lang="en-US" sz="2400" b="1" dirty="0"/>
              <a:t>software</a:t>
            </a:r>
            <a:r>
              <a:rPr lang="en-US" sz="2400" dirty="0"/>
              <a:t>.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Arduino boards </a:t>
            </a:r>
            <a:r>
              <a:rPr lang="en-US" sz="2400" dirty="0"/>
              <a:t>are able to read inputs - light on a sensor, a finger on a button, or a Twitter message - and turn it into an output - activating a motor, turning on an LED, publishing something online.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We can tell to the board what to do by sending a set of instructions to the microcontroller on the board. To do so we have to use the </a:t>
            </a:r>
            <a:r>
              <a:rPr lang="en-US" sz="2400" b="1" dirty="0"/>
              <a:t>Arduino programming language</a:t>
            </a:r>
            <a:r>
              <a:rPr lang="en-US" sz="2400" dirty="0"/>
              <a:t> and </a:t>
            </a:r>
            <a:r>
              <a:rPr lang="en-US" sz="2400" b="1" dirty="0"/>
              <a:t>the Arduino Software (IDE).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662414" y="12783"/>
            <a:ext cx="1529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PART-B</a:t>
            </a:r>
          </a:p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EXP No: 8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056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4226" y="176725"/>
            <a:ext cx="9264000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dirty="0"/>
              <a:t>Arduino UNO &amp; </a:t>
            </a:r>
            <a:r>
              <a:rPr lang="en-US" dirty="0">
                <a:solidFill>
                  <a:srgbClr val="FF00FF"/>
                </a:solidFill>
              </a:rPr>
              <a:t>RFID Reader </a:t>
            </a:r>
            <a:r>
              <a:rPr lang="en-US" dirty="0"/>
              <a:t>Connection</a:t>
            </a:r>
            <a:endParaRPr spc="-5" dirty="0"/>
          </a:p>
        </p:txBody>
      </p:sp>
      <p:pic>
        <p:nvPicPr>
          <p:cNvPr id="2052" name="Picture 4" descr="Interfacing of RFID RC522 with Arduino UNO | Circuits4you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34" y="1096329"/>
            <a:ext cx="11515725" cy="499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04706" y="12783"/>
            <a:ext cx="1645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PART-B</a:t>
            </a:r>
          </a:p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EXP No:12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725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202" y="176725"/>
            <a:ext cx="9264000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dirty="0"/>
              <a:t>Arduino UNO &amp; </a:t>
            </a:r>
            <a:r>
              <a:rPr lang="en-US" dirty="0">
                <a:solidFill>
                  <a:srgbClr val="FF00FF"/>
                </a:solidFill>
              </a:rPr>
              <a:t>RFID Reader </a:t>
            </a:r>
            <a:r>
              <a:rPr lang="en-US" dirty="0"/>
              <a:t>Connection</a:t>
            </a:r>
            <a:endParaRPr spc="-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68" y="1066981"/>
            <a:ext cx="8869680" cy="5110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0192" y="2269895"/>
            <a:ext cx="2834640" cy="25300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604706" y="12783"/>
            <a:ext cx="1645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PART-B</a:t>
            </a:r>
          </a:p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EXP No:12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95749" y="882315"/>
            <a:ext cx="289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Hardware Block Diagram</a:t>
            </a:r>
            <a:endParaRPr lang="en-IN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00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8597" y="145947"/>
            <a:ext cx="926400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0" u="none" dirty="0">
                <a:latin typeface="Cooper Black" panose="0208090404030B020404" pitchFamily="18" charset="0"/>
              </a:rPr>
              <a:t>FUNCTIONS</a:t>
            </a:r>
            <a:endParaRPr sz="3600" b="0" dirty="0">
              <a:latin typeface="Cooper Black" panose="0208090404030B0204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1" y="1457909"/>
            <a:ext cx="6910705" cy="4720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Digital</a:t>
            </a:r>
            <a:r>
              <a:rPr sz="2800" spc="-5" dirty="0">
                <a:latin typeface="Calibri"/>
                <a:cs typeface="Calibri"/>
              </a:rPr>
              <a:t> I/O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Analog I/O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Communication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Time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Random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Numbers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buAutoNum type="arabicPeriod"/>
              <a:tabLst>
                <a:tab pos="527685" algn="l"/>
                <a:tab pos="528320" algn="l"/>
              </a:tabLst>
            </a:pPr>
            <a:r>
              <a:rPr sz="2800" spc="-20" dirty="0">
                <a:latin typeface="Calibri"/>
                <a:cs typeface="Calibri"/>
              </a:rPr>
              <a:t>Characters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Advanced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I/O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Math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buAutoNum type="arabicPeriod"/>
              <a:tabLst>
                <a:tab pos="527685" algn="l"/>
                <a:tab pos="528320" algn="l"/>
              </a:tabLst>
            </a:pPr>
            <a:r>
              <a:rPr sz="2800" spc="-25" dirty="0">
                <a:latin typeface="Calibri"/>
                <a:cs typeface="Calibri"/>
              </a:rPr>
              <a:t>Trigonometry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buAutoNum type="arabicPeriod"/>
              <a:tabLst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External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Interrupts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buAutoNum type="arabicPeriod"/>
              <a:tabLst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20" dirty="0">
                <a:latin typeface="Calibri"/>
                <a:cs typeface="Calibri"/>
              </a:rPr>
              <a:t>Many </a:t>
            </a:r>
            <a:r>
              <a:rPr sz="2800" spc="-10" dirty="0">
                <a:latin typeface="Calibri"/>
                <a:cs typeface="Calibri"/>
              </a:rPr>
              <a:t>more……… depend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spc="-15" dirty="0">
                <a:latin typeface="Calibri"/>
                <a:cs typeface="Calibri"/>
              </a:rPr>
              <a:t>library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files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8831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8597" y="176726"/>
            <a:ext cx="9264000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latin typeface="Cooper Black" panose="0208090404030B020404" pitchFamily="18" charset="0"/>
              </a:rPr>
              <a:t>Digital</a:t>
            </a:r>
            <a:r>
              <a:rPr sz="3200" spc="-80" dirty="0">
                <a:latin typeface="Cooper Black" panose="0208090404030B020404" pitchFamily="18" charset="0"/>
              </a:rPr>
              <a:t> </a:t>
            </a:r>
            <a:r>
              <a:rPr sz="3200" spc="-5" dirty="0">
                <a:latin typeface="Cooper Black" panose="0208090404030B020404" pitchFamily="18" charset="0"/>
              </a:rPr>
              <a:t>I/O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418654"/>
            <a:ext cx="2816225" cy="200152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3535">
              <a:spcBef>
                <a:spcPts val="965"/>
              </a:spcBef>
              <a:buFont typeface="Arial"/>
              <a:buChar char="•"/>
              <a:tabLst>
                <a:tab pos="356235" algn="l"/>
              </a:tabLst>
            </a:pPr>
            <a:r>
              <a:rPr sz="3600" spc="-5" dirty="0">
                <a:latin typeface="Calibri"/>
                <a:cs typeface="Calibri"/>
              </a:rPr>
              <a:t>pinMode()</a:t>
            </a:r>
            <a:endParaRPr sz="3600">
              <a:latin typeface="Calibri"/>
              <a:cs typeface="Calibri"/>
            </a:endParaRPr>
          </a:p>
          <a:p>
            <a:pPr marL="355600" indent="-343535">
              <a:spcBef>
                <a:spcPts val="865"/>
              </a:spcBef>
              <a:buFont typeface="Arial"/>
              <a:buChar char="•"/>
              <a:tabLst>
                <a:tab pos="356235" algn="l"/>
              </a:tabLst>
            </a:pPr>
            <a:r>
              <a:rPr sz="3600" spc="-20" dirty="0">
                <a:latin typeface="Calibri"/>
                <a:cs typeface="Calibri"/>
              </a:rPr>
              <a:t>digitalWrite()</a:t>
            </a:r>
            <a:endParaRPr sz="3600">
              <a:latin typeface="Calibri"/>
              <a:cs typeface="Calibri"/>
            </a:endParaRPr>
          </a:p>
          <a:p>
            <a:pPr marL="355600" indent="-343535">
              <a:spcBef>
                <a:spcPts val="865"/>
              </a:spcBef>
              <a:buFont typeface="Arial"/>
              <a:buChar char="•"/>
              <a:tabLst>
                <a:tab pos="356235" algn="l"/>
              </a:tabLst>
            </a:pPr>
            <a:r>
              <a:rPr sz="3600" spc="-10" dirty="0">
                <a:latin typeface="Calibri"/>
                <a:cs typeface="Calibri"/>
              </a:rPr>
              <a:t>digitalRead()</a:t>
            </a:r>
            <a:endParaRPr sz="3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1570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A33E-5DE8-F261-B38D-0180EAA0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1-a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E3B87-E715-4741-DB83-C727DF8124EC}"/>
              </a:ext>
            </a:extLst>
          </p:cNvPr>
          <p:cNvSpPr txBox="1"/>
          <p:nvPr/>
        </p:nvSpPr>
        <p:spPr>
          <a:xfrm>
            <a:off x="119743" y="838198"/>
            <a:ext cx="11756571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 WELCOME TO THE BACKBENCHERS YOUTUBE CHANNEL</a:t>
            </a:r>
          </a:p>
          <a:p>
            <a:r>
              <a:rPr lang="en-US" dirty="0"/>
              <a:t>// PLEASE SUBSCRIBE TO MY CHANNEL</a:t>
            </a:r>
          </a:p>
          <a:p>
            <a:r>
              <a:rPr lang="en-US" dirty="0"/>
              <a:t>// PRESS THE BELL ICON TO GET NOTIFIED MY LATEST VIDEO UPDATE</a:t>
            </a:r>
          </a:p>
          <a:p>
            <a:r>
              <a:rPr lang="en-US" dirty="0"/>
              <a:t>// THEANKS FOR WATCHING</a:t>
            </a:r>
          </a:p>
          <a:p>
            <a:r>
              <a:rPr lang="en-US" dirty="0"/>
              <a:t>//</a:t>
            </a:r>
            <a:r>
              <a:rPr lang="en-US" sz="2800" dirty="0" err="1"/>
              <a:t>zaheer</a:t>
            </a:r>
            <a:r>
              <a:rPr lang="en-US" dirty="0"/>
              <a:t> before going to access it u need to go to msc522 lib. and click on </a:t>
            </a:r>
            <a:r>
              <a:rPr lang="en-US" dirty="0" err="1"/>
              <a:t>dumpinfo</a:t>
            </a:r>
            <a:r>
              <a:rPr lang="en-US" dirty="0"/>
              <a:t> and change the </a:t>
            </a:r>
            <a:r>
              <a:rPr lang="en-US" dirty="0" err="1"/>
              <a:t>sada</a:t>
            </a:r>
            <a:r>
              <a:rPr lang="en-US" dirty="0"/>
              <a:t>(</a:t>
            </a:r>
            <a:r>
              <a:rPr lang="en-US" dirty="0" err="1"/>
              <a:t>ss_pin</a:t>
            </a:r>
            <a:r>
              <a:rPr lang="en-US" dirty="0"/>
              <a:t>) and </a:t>
            </a:r>
            <a:r>
              <a:rPr lang="en-US" dirty="0" err="1"/>
              <a:t>rst</a:t>
            </a:r>
            <a:r>
              <a:rPr lang="en-US" dirty="0"/>
              <a:t> pins and upload the codes;</a:t>
            </a:r>
          </a:p>
          <a:p>
            <a:r>
              <a:rPr lang="en-US" dirty="0"/>
              <a:t>// next u have to place the cards one after the other and note the keys </a:t>
            </a:r>
          </a:p>
          <a:p>
            <a:r>
              <a:rPr lang="en-US" dirty="0"/>
              <a:t>//copy one of the key of the card and past it in the code so that u can give access to only that card.</a:t>
            </a:r>
          </a:p>
          <a:p>
            <a:endParaRPr lang="en-US" dirty="0"/>
          </a:p>
          <a:p>
            <a:r>
              <a:rPr lang="en-US" dirty="0"/>
              <a:t>#include &lt;</a:t>
            </a:r>
            <a:r>
              <a:rPr lang="en-US" dirty="0" err="1"/>
              <a:t>SPI.h</a:t>
            </a:r>
            <a:r>
              <a:rPr lang="en-US" dirty="0"/>
              <a:t>&gt;</a:t>
            </a:r>
          </a:p>
          <a:p>
            <a:r>
              <a:rPr lang="en-US" dirty="0"/>
              <a:t>#include &lt;MFRC522.h&gt;</a:t>
            </a:r>
          </a:p>
          <a:p>
            <a:r>
              <a:rPr lang="en-US" dirty="0"/>
              <a:t>#include &lt;</a:t>
            </a:r>
            <a:r>
              <a:rPr lang="en-US" dirty="0" err="1"/>
              <a:t>Servo.h</a:t>
            </a:r>
            <a:r>
              <a:rPr lang="en-US" dirty="0"/>
              <a:t>&gt;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#define SS_PIN 10</a:t>
            </a:r>
          </a:p>
          <a:p>
            <a:r>
              <a:rPr lang="en-US" dirty="0"/>
              <a:t>#define RST_PIN 9</a:t>
            </a:r>
          </a:p>
          <a:p>
            <a:endParaRPr lang="en-US" dirty="0"/>
          </a:p>
          <a:p>
            <a:r>
              <a:rPr lang="en-US" dirty="0"/>
              <a:t>#define BUZZER 2 //buzzer pin</a:t>
            </a:r>
          </a:p>
          <a:p>
            <a:r>
              <a:rPr lang="en-US" dirty="0"/>
              <a:t>MFRC522 mfrc522(SS_PIN, RST_PIN);   // Create MFRC522 instance.</a:t>
            </a:r>
          </a:p>
          <a:p>
            <a:r>
              <a:rPr lang="en-US" dirty="0"/>
              <a:t>Servo </a:t>
            </a:r>
            <a:r>
              <a:rPr lang="en-US" dirty="0" err="1"/>
              <a:t>myServo</a:t>
            </a:r>
            <a:r>
              <a:rPr lang="en-US" dirty="0"/>
              <a:t>; //define servo name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5108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CB76-880A-F292-6007-02059AC2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1-b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27779-5FC0-32B6-4779-F4B5032509DE}"/>
              </a:ext>
            </a:extLst>
          </p:cNvPr>
          <p:cNvSpPr txBox="1"/>
          <p:nvPr/>
        </p:nvSpPr>
        <p:spPr>
          <a:xfrm>
            <a:off x="97971" y="849087"/>
            <a:ext cx="1162594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void setup()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Serial.begin</a:t>
            </a:r>
            <a:r>
              <a:rPr lang="en-US" dirty="0"/>
              <a:t>(9600);   // Initiate a serial communication</a:t>
            </a:r>
          </a:p>
          <a:p>
            <a:r>
              <a:rPr lang="en-US" dirty="0"/>
              <a:t>  </a:t>
            </a:r>
            <a:r>
              <a:rPr lang="en-US" dirty="0" err="1"/>
              <a:t>SPI.begin</a:t>
            </a:r>
            <a:r>
              <a:rPr lang="en-US" dirty="0"/>
              <a:t>();      // Initiate  SPI bus</a:t>
            </a:r>
          </a:p>
          <a:p>
            <a:r>
              <a:rPr lang="en-US" dirty="0"/>
              <a:t>  mfrc522.PCD_Init();   // Initiate MFRC522</a:t>
            </a:r>
          </a:p>
          <a:p>
            <a:r>
              <a:rPr lang="en-US" dirty="0"/>
              <a:t>  </a:t>
            </a:r>
            <a:r>
              <a:rPr lang="en-US" dirty="0" err="1"/>
              <a:t>myServo.attach</a:t>
            </a:r>
            <a:r>
              <a:rPr lang="en-US" dirty="0"/>
              <a:t>(3); //servo pin</a:t>
            </a:r>
          </a:p>
          <a:p>
            <a:r>
              <a:rPr lang="en-US" dirty="0"/>
              <a:t>  </a:t>
            </a:r>
            <a:r>
              <a:rPr lang="en-US" dirty="0" err="1"/>
              <a:t>myServo.write</a:t>
            </a:r>
            <a:r>
              <a:rPr lang="en-US" dirty="0"/>
              <a:t>(0); //servo start position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(BUZZER, OUTPUT);</a:t>
            </a:r>
          </a:p>
          <a:p>
            <a:r>
              <a:rPr lang="en-US" dirty="0"/>
              <a:t>  </a:t>
            </a:r>
            <a:r>
              <a:rPr lang="en-US" dirty="0" err="1"/>
              <a:t>noTone</a:t>
            </a:r>
            <a:r>
              <a:rPr lang="en-US" dirty="0"/>
              <a:t>(BUZZER);</a:t>
            </a:r>
          </a:p>
          <a:p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("Put your card to the reader...");</a:t>
            </a:r>
          </a:p>
          <a:p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void loop()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// Look for new cards</a:t>
            </a:r>
          </a:p>
          <a:p>
            <a:r>
              <a:rPr lang="en-US" dirty="0"/>
              <a:t>  if ( ! mfrc522.PICC_IsNewCardPresent()) </a:t>
            </a:r>
          </a:p>
          <a:p>
            <a:r>
              <a:rPr lang="en-US" dirty="0"/>
              <a:t>  {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DF0BA-8B7B-B50C-A33C-5A2D453609BB}"/>
              </a:ext>
            </a:extLst>
          </p:cNvPr>
          <p:cNvSpPr txBox="1"/>
          <p:nvPr/>
        </p:nvSpPr>
        <p:spPr>
          <a:xfrm>
            <a:off x="5244192" y="598713"/>
            <a:ext cx="108775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return;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// Select one of the cards</a:t>
            </a:r>
          </a:p>
          <a:p>
            <a:r>
              <a:rPr lang="en-US" dirty="0"/>
              <a:t>  if ( ! mfrc522.PICC_ReadCardSerial()) 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return;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//Show UID on serial monitor</a:t>
            </a:r>
          </a:p>
          <a:p>
            <a:r>
              <a:rPr lang="en-US" dirty="0"/>
              <a:t>  </a:t>
            </a:r>
            <a:r>
              <a:rPr lang="en-US" dirty="0" err="1"/>
              <a:t>Serial.print</a:t>
            </a:r>
            <a:r>
              <a:rPr lang="en-US" dirty="0"/>
              <a:t>("UID tag :");</a:t>
            </a:r>
          </a:p>
          <a:p>
            <a:r>
              <a:rPr lang="en-US" dirty="0"/>
              <a:t>  String content= "";</a:t>
            </a:r>
          </a:p>
          <a:p>
            <a:r>
              <a:rPr lang="en-US" dirty="0"/>
              <a:t>  byte letter;</a:t>
            </a:r>
          </a:p>
          <a:p>
            <a:r>
              <a:rPr lang="en-US" dirty="0"/>
              <a:t>  for (byte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mfrc522.uid.size;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 </a:t>
            </a:r>
            <a:r>
              <a:rPr lang="en-US" dirty="0" err="1"/>
              <a:t>Serial.print</a:t>
            </a:r>
            <a:r>
              <a:rPr lang="en-US" dirty="0"/>
              <a:t>(mfrc522.uid.uidByte[</a:t>
            </a:r>
            <a:r>
              <a:rPr lang="en-US" dirty="0" err="1"/>
              <a:t>i</a:t>
            </a:r>
            <a:r>
              <a:rPr lang="en-US" dirty="0"/>
              <a:t>] &lt; 0x10 ? " 0" : " ");</a:t>
            </a:r>
          </a:p>
          <a:p>
            <a:r>
              <a:rPr lang="en-US" dirty="0"/>
              <a:t>     </a:t>
            </a:r>
            <a:r>
              <a:rPr lang="en-US" dirty="0" err="1"/>
              <a:t>Serial.print</a:t>
            </a:r>
            <a:r>
              <a:rPr lang="en-US" dirty="0"/>
              <a:t>(mfrc522.uid.uidByte[</a:t>
            </a:r>
            <a:r>
              <a:rPr lang="en-US" dirty="0" err="1"/>
              <a:t>i</a:t>
            </a:r>
            <a:r>
              <a:rPr lang="en-US" dirty="0"/>
              <a:t>], HEX);</a:t>
            </a:r>
          </a:p>
          <a:p>
            <a:r>
              <a:rPr lang="en-US" dirty="0"/>
              <a:t>     </a:t>
            </a:r>
            <a:r>
              <a:rPr lang="en-US" dirty="0" err="1"/>
              <a:t>content.concat</a:t>
            </a:r>
            <a:r>
              <a:rPr lang="en-US" dirty="0"/>
              <a:t>(String(mfrc522.uid.uidByte[</a:t>
            </a:r>
            <a:r>
              <a:rPr lang="en-US" dirty="0" err="1"/>
              <a:t>i</a:t>
            </a:r>
            <a:r>
              <a:rPr lang="en-US" dirty="0"/>
              <a:t>] &lt; 0x10 ? " 0" : " "));</a:t>
            </a:r>
          </a:p>
          <a:p>
            <a:r>
              <a:rPr lang="en-US" dirty="0"/>
              <a:t>     </a:t>
            </a:r>
            <a:r>
              <a:rPr lang="en-US" dirty="0" err="1"/>
              <a:t>content.concat</a:t>
            </a:r>
            <a:r>
              <a:rPr lang="en-US" dirty="0"/>
              <a:t>(String(mfrc522.uid.uidByte[</a:t>
            </a:r>
            <a:r>
              <a:rPr lang="en-US" dirty="0" err="1"/>
              <a:t>i</a:t>
            </a:r>
            <a:r>
              <a:rPr lang="en-US" dirty="0"/>
              <a:t>], HEX));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 err="1"/>
              <a:t>Serial.println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61267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EA0B-7B1B-59C2-414E-52038ED5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1-c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1D795-7486-7EA6-4051-3B7FFFB52238}"/>
              </a:ext>
            </a:extLst>
          </p:cNvPr>
          <p:cNvSpPr txBox="1"/>
          <p:nvPr/>
        </p:nvSpPr>
        <p:spPr>
          <a:xfrm>
            <a:off x="160565" y="749861"/>
            <a:ext cx="639263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Serial.print</a:t>
            </a:r>
            <a:r>
              <a:rPr lang="en-US" dirty="0"/>
              <a:t>("Message : ");</a:t>
            </a:r>
          </a:p>
          <a:p>
            <a:r>
              <a:rPr lang="en-US" dirty="0"/>
              <a:t>  </a:t>
            </a:r>
            <a:r>
              <a:rPr lang="en-US" dirty="0" err="1"/>
              <a:t>content.toUpperCase</a:t>
            </a:r>
            <a:r>
              <a:rPr lang="en-US" dirty="0"/>
              <a:t>();</a:t>
            </a:r>
          </a:p>
          <a:p>
            <a:r>
              <a:rPr lang="en-US" dirty="0"/>
              <a:t>  //</a:t>
            </a:r>
          </a:p>
          <a:p>
            <a:r>
              <a:rPr lang="en-US" dirty="0"/>
              <a:t>  //</a:t>
            </a:r>
          </a:p>
          <a:p>
            <a:r>
              <a:rPr lang="en-US" dirty="0"/>
              <a:t>  //</a:t>
            </a:r>
          </a:p>
          <a:p>
            <a:r>
              <a:rPr lang="en-US" dirty="0"/>
              <a:t>  //("</a:t>
            </a:r>
            <a:r>
              <a:rPr lang="en-US" dirty="0" err="1"/>
              <a:t>xxxxxxxxxxxxxxxxxxxx</a:t>
            </a:r>
            <a:r>
              <a:rPr lang="en-US" dirty="0"/>
              <a:t>")= paste the card key hear after getting the ids of the card from files&gt;&gt;examples&gt;&gt;msc522&gt;&gt;</a:t>
            </a:r>
            <a:r>
              <a:rPr lang="en-US" dirty="0" err="1"/>
              <a:t>dumpinfo</a:t>
            </a:r>
            <a:r>
              <a:rPr lang="en-US" dirty="0"/>
              <a:t>&gt;&gt;card1+card2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if (</a:t>
            </a:r>
            <a:r>
              <a:rPr lang="en-US" dirty="0" err="1"/>
              <a:t>content.substring</a:t>
            </a:r>
            <a:r>
              <a:rPr lang="en-US" dirty="0"/>
              <a:t>(1) == "83 8D 1B 03") //change here the UID of the card/cards that you want to give access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</a:t>
            </a:r>
            <a:r>
              <a:rPr lang="en-US" dirty="0" err="1"/>
              <a:t>Serial.println</a:t>
            </a:r>
            <a:r>
              <a:rPr lang="en-US" dirty="0"/>
              <a:t>("Authorized access");</a:t>
            </a:r>
          </a:p>
          <a:p>
            <a:r>
              <a:rPr lang="en-US" dirty="0"/>
              <a:t>    </a:t>
            </a:r>
            <a:r>
              <a:rPr lang="en-US" dirty="0" err="1"/>
              <a:t>Serial.println</a:t>
            </a:r>
            <a:r>
              <a:rPr lang="en-US" dirty="0"/>
              <a:t>();</a:t>
            </a:r>
          </a:p>
          <a:p>
            <a:r>
              <a:rPr lang="en-US" dirty="0"/>
              <a:t>    delay(500);</a:t>
            </a:r>
          </a:p>
          <a:p>
            <a:r>
              <a:rPr lang="en-US" dirty="0"/>
              <a:t>    tone(BUZZER, 500);</a:t>
            </a:r>
          </a:p>
          <a:p>
            <a:r>
              <a:rPr lang="en-US" dirty="0"/>
              <a:t>    delay(300);</a:t>
            </a:r>
          </a:p>
          <a:p>
            <a:r>
              <a:rPr lang="en-US" dirty="0"/>
              <a:t>    </a:t>
            </a:r>
            <a:r>
              <a:rPr lang="en-US" dirty="0" err="1"/>
              <a:t>noTone</a:t>
            </a:r>
            <a:r>
              <a:rPr lang="en-US" dirty="0"/>
              <a:t>(BUZZER);</a:t>
            </a:r>
          </a:p>
          <a:p>
            <a:r>
              <a:rPr lang="en-US" dirty="0"/>
              <a:t>    </a:t>
            </a:r>
            <a:r>
              <a:rPr lang="en-US" dirty="0" err="1"/>
              <a:t>myServo.write</a:t>
            </a:r>
            <a:r>
              <a:rPr lang="en-US" dirty="0"/>
              <a:t>(180);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CDFE39-BE66-44DD-5105-013D5C3611A7}"/>
              </a:ext>
            </a:extLst>
          </p:cNvPr>
          <p:cNvSpPr txBox="1"/>
          <p:nvPr/>
        </p:nvSpPr>
        <p:spPr>
          <a:xfrm>
            <a:off x="6942364" y="828211"/>
            <a:ext cx="61994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delay(5000);</a:t>
            </a:r>
          </a:p>
          <a:p>
            <a:r>
              <a:rPr lang="en-US" dirty="0"/>
              <a:t>    </a:t>
            </a:r>
            <a:r>
              <a:rPr lang="en-US" dirty="0" err="1"/>
              <a:t>myServo.write</a:t>
            </a:r>
            <a:r>
              <a:rPr lang="en-US" dirty="0"/>
              <a:t>(0);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else   {</a:t>
            </a:r>
          </a:p>
          <a:p>
            <a:r>
              <a:rPr lang="en-US" dirty="0"/>
              <a:t>    </a:t>
            </a:r>
            <a:r>
              <a:rPr lang="en-US" dirty="0" err="1"/>
              <a:t>Serial.println</a:t>
            </a:r>
            <a:r>
              <a:rPr lang="en-US" dirty="0"/>
              <a:t>(" Access denied");</a:t>
            </a:r>
          </a:p>
          <a:p>
            <a:r>
              <a:rPr lang="en-US" dirty="0"/>
              <a:t>    tone(BUZZER, 300);</a:t>
            </a:r>
          </a:p>
          <a:p>
            <a:r>
              <a:rPr lang="en-US" dirty="0"/>
              <a:t>    delay(1000);</a:t>
            </a:r>
          </a:p>
          <a:p>
            <a:r>
              <a:rPr lang="en-US" dirty="0"/>
              <a:t>    </a:t>
            </a:r>
            <a:r>
              <a:rPr lang="en-US" dirty="0" err="1"/>
              <a:t>noTone</a:t>
            </a:r>
            <a:r>
              <a:rPr lang="en-US" dirty="0"/>
              <a:t>(BUZZER);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095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/>
          <p:cNvSpPr txBox="1">
            <a:spLocks noGrp="1"/>
          </p:cNvSpPr>
          <p:nvPr>
            <p:ph type="title"/>
          </p:nvPr>
        </p:nvSpPr>
        <p:spPr>
          <a:xfrm>
            <a:off x="2208597" y="145628"/>
            <a:ext cx="9264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280" marR="5080" indent="-68580">
              <a:lnSpc>
                <a:spcPct val="100000"/>
              </a:lnSpc>
              <a:spcBef>
                <a:spcPts val="105"/>
              </a:spcBef>
            </a:pPr>
            <a:r>
              <a:rPr lang="en-IN" sz="3600" spc="-10" dirty="0"/>
              <a:t>Why Arduino?</a:t>
            </a:r>
            <a:endParaRPr sz="3600" dirty="0">
              <a:solidFill>
                <a:srgbClr val="FF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4351" y="1200150"/>
            <a:ext cx="110871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Simple and easy-to-use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Inexpensive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Cross-platform: The Arduino Software (IDE) runs on Windows, Macintosh OSX, and Linux operating systems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Simple, clear programming environment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Open source and extensible software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Open source and extensible hardware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2414" y="12783"/>
            <a:ext cx="1529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PART-B</a:t>
            </a:r>
          </a:p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EXP No: 8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1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/>
          <p:cNvSpPr txBox="1">
            <a:spLocks noGrp="1"/>
          </p:cNvSpPr>
          <p:nvPr>
            <p:ph type="title"/>
          </p:nvPr>
        </p:nvSpPr>
        <p:spPr>
          <a:xfrm>
            <a:off x="2208597" y="145628"/>
            <a:ext cx="9264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280" marR="5080" indent="-6858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Arduino UNO Board</a:t>
            </a:r>
            <a:r>
              <a:rPr lang="en-US" sz="3600" spc="-10" dirty="0"/>
              <a:t> </a:t>
            </a:r>
            <a:r>
              <a:rPr lang="en-US" sz="3600" spc="-5" dirty="0">
                <a:solidFill>
                  <a:srgbClr val="FF00FF"/>
                </a:solidFill>
              </a:rPr>
              <a:t>Parts</a:t>
            </a:r>
            <a:endParaRPr sz="3600" dirty="0">
              <a:solidFill>
                <a:srgbClr val="FF00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597" y="1051995"/>
            <a:ext cx="9097394" cy="50059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62414" y="12783"/>
            <a:ext cx="1529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PART-B</a:t>
            </a:r>
          </a:p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EXP No: 8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43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Specifications </a:t>
            </a:r>
            <a:r>
              <a:rPr lang="en-IN" sz="3600" dirty="0">
                <a:solidFill>
                  <a:srgbClr val="7030A0"/>
                </a:solidFill>
              </a:rPr>
              <a:t>of Arduino UNO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563116" y="1062959"/>
            <a:ext cx="3368675" cy="486030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94005" indent="-256540">
              <a:lnSpc>
                <a:spcPct val="100000"/>
              </a:lnSpc>
              <a:spcBef>
                <a:spcPts val="400"/>
              </a:spcBef>
              <a:buClr>
                <a:srgbClr val="9F4DA2"/>
              </a:buClr>
              <a:buFont typeface="Wingdings"/>
              <a:buChar char=""/>
              <a:tabLst>
                <a:tab pos="294640" algn="l"/>
              </a:tabLst>
            </a:pPr>
            <a:r>
              <a:rPr sz="2000" spc="-5" dirty="0">
                <a:latin typeface="Times New Roman"/>
                <a:cs typeface="Times New Roman"/>
              </a:rPr>
              <a:t>Microcontroller</a:t>
            </a:r>
            <a:endParaRPr sz="2000" dirty="0">
              <a:latin typeface="Times New Roman"/>
              <a:cs typeface="Times New Roman"/>
            </a:endParaRPr>
          </a:p>
          <a:p>
            <a:pPr marL="2940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"/>
              <a:tabLst>
                <a:tab pos="294640" algn="l"/>
              </a:tabLst>
            </a:pPr>
            <a:r>
              <a:rPr sz="2000" dirty="0">
                <a:latin typeface="Times New Roman"/>
                <a:cs typeface="Times New Roman"/>
              </a:rPr>
              <a:t>Operating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Voltage</a:t>
            </a:r>
            <a:endParaRPr sz="2000" dirty="0">
              <a:latin typeface="Times New Roman"/>
              <a:cs typeface="Times New Roman"/>
            </a:endParaRPr>
          </a:p>
          <a:p>
            <a:pPr marL="2940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"/>
              <a:tabLst>
                <a:tab pos="294640" algn="l"/>
              </a:tabLst>
            </a:pPr>
            <a:r>
              <a:rPr sz="2000" dirty="0">
                <a:latin typeface="Times New Roman"/>
                <a:cs typeface="Times New Roman"/>
              </a:rPr>
              <a:t>Input </a:t>
            </a:r>
            <a:r>
              <a:rPr sz="2000" spc="-35" dirty="0">
                <a:latin typeface="Times New Roman"/>
                <a:cs typeface="Times New Roman"/>
              </a:rPr>
              <a:t>Voltage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(recommended)</a:t>
            </a:r>
            <a:endParaRPr sz="2000" dirty="0">
              <a:latin typeface="Times New Roman"/>
              <a:cs typeface="Times New Roman"/>
            </a:endParaRPr>
          </a:p>
          <a:p>
            <a:pPr marL="2940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"/>
              <a:tabLst>
                <a:tab pos="294640" algn="l"/>
              </a:tabLst>
            </a:pPr>
            <a:r>
              <a:rPr sz="2000" dirty="0">
                <a:latin typeface="Times New Roman"/>
                <a:cs typeface="Times New Roman"/>
              </a:rPr>
              <a:t>Digital I/O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Pins</a:t>
            </a:r>
          </a:p>
          <a:p>
            <a:pPr marL="2940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"/>
              <a:tabLst>
                <a:tab pos="294640" algn="l"/>
              </a:tabLst>
            </a:pPr>
            <a:r>
              <a:rPr sz="2000" dirty="0">
                <a:latin typeface="Times New Roman"/>
                <a:cs typeface="Times New Roman"/>
              </a:rPr>
              <a:t>Analog Input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Pins</a:t>
            </a:r>
          </a:p>
          <a:p>
            <a:pPr marL="2940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"/>
              <a:tabLst>
                <a:tab pos="294640" algn="l"/>
              </a:tabLst>
            </a:pPr>
            <a:r>
              <a:rPr sz="2000" spc="5" dirty="0">
                <a:latin typeface="Times New Roman"/>
                <a:cs typeface="Times New Roman"/>
              </a:rPr>
              <a:t>DC </a:t>
            </a:r>
            <a:r>
              <a:rPr sz="2000" dirty="0">
                <a:latin typeface="Times New Roman"/>
                <a:cs typeface="Times New Roman"/>
              </a:rPr>
              <a:t>Current per I/O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Pin</a:t>
            </a:r>
          </a:p>
          <a:p>
            <a:pPr marL="2940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"/>
              <a:tabLst>
                <a:tab pos="294640" algn="l"/>
              </a:tabLst>
            </a:pPr>
            <a:r>
              <a:rPr sz="2000" spc="5" dirty="0">
                <a:latin typeface="Times New Roman"/>
                <a:cs typeface="Times New Roman"/>
              </a:rPr>
              <a:t>DC </a:t>
            </a:r>
            <a:r>
              <a:rPr sz="2000" dirty="0">
                <a:latin typeface="Times New Roman"/>
                <a:cs typeface="Times New Roman"/>
              </a:rPr>
              <a:t>Current for 3.3V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Pin</a:t>
            </a:r>
          </a:p>
          <a:p>
            <a:pPr marL="294005" indent="-256540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Font typeface="Wingdings"/>
              <a:buChar char=""/>
              <a:tabLst>
                <a:tab pos="294640" algn="l"/>
              </a:tabLst>
            </a:pPr>
            <a:r>
              <a:rPr sz="2000" dirty="0">
                <a:latin typeface="Times New Roman"/>
                <a:cs typeface="Times New Roman"/>
              </a:rPr>
              <a:t>Flash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Memory</a:t>
            </a:r>
            <a:endParaRPr sz="2000" dirty="0">
              <a:latin typeface="Times New Roman"/>
              <a:cs typeface="Times New Roman"/>
            </a:endParaRPr>
          </a:p>
          <a:p>
            <a:pPr marL="2940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"/>
              <a:tabLst>
                <a:tab pos="294640" algn="l"/>
              </a:tabLst>
            </a:pPr>
            <a:r>
              <a:rPr sz="2000" dirty="0">
                <a:latin typeface="Times New Roman"/>
                <a:cs typeface="Times New Roman"/>
              </a:rPr>
              <a:t>SRAM</a:t>
            </a:r>
          </a:p>
          <a:p>
            <a:pPr marL="2940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"/>
              <a:tabLst>
                <a:tab pos="294640" algn="l"/>
              </a:tabLst>
            </a:pPr>
            <a:r>
              <a:rPr sz="2000" dirty="0">
                <a:latin typeface="Times New Roman"/>
                <a:cs typeface="Times New Roman"/>
              </a:rPr>
              <a:t>EEPROM</a:t>
            </a:r>
          </a:p>
          <a:p>
            <a:pPr marL="2940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"/>
              <a:tabLst>
                <a:tab pos="294640" algn="l"/>
              </a:tabLst>
            </a:pPr>
            <a:r>
              <a:rPr sz="2000" spc="-5" dirty="0">
                <a:latin typeface="Times New Roman"/>
                <a:cs typeface="Times New Roman"/>
              </a:rPr>
              <a:t>Clock</a:t>
            </a:r>
            <a:r>
              <a:rPr sz="2000" dirty="0">
                <a:latin typeface="Times New Roman"/>
                <a:cs typeface="Times New Roman"/>
              </a:rPr>
              <a:t> Speed</a:t>
            </a:r>
          </a:p>
          <a:p>
            <a:pPr marL="2940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"/>
              <a:tabLst>
                <a:tab pos="294640" algn="l"/>
              </a:tabLst>
            </a:pPr>
            <a:r>
              <a:rPr sz="2000" dirty="0">
                <a:latin typeface="Times New Roman"/>
                <a:cs typeface="Times New Roman"/>
              </a:rPr>
              <a:t>LED </a:t>
            </a:r>
            <a:r>
              <a:rPr sz="2000" spc="-5" dirty="0">
                <a:latin typeface="Times New Roman"/>
                <a:cs typeface="Times New Roman"/>
              </a:rPr>
              <a:t>Built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Pin</a:t>
            </a:r>
          </a:p>
          <a:p>
            <a:pPr marL="2940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"/>
              <a:tabLst>
                <a:tab pos="294640" algn="l"/>
              </a:tabLst>
            </a:pPr>
            <a:r>
              <a:rPr sz="2000" spc="-55" dirty="0">
                <a:latin typeface="Times New Roman"/>
                <a:cs typeface="Times New Roman"/>
              </a:rPr>
              <a:t>UART, </a:t>
            </a:r>
            <a:r>
              <a:rPr sz="2000" dirty="0">
                <a:latin typeface="Times New Roman"/>
                <a:cs typeface="Times New Roman"/>
              </a:rPr>
              <a:t>SPI &amp;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1950" spc="7" baseline="25641" dirty="0">
                <a:latin typeface="Times New Roman"/>
                <a:cs typeface="Times New Roman"/>
              </a:rPr>
              <a:t>2</a:t>
            </a:r>
            <a:r>
              <a:rPr sz="2000" spc="5" dirty="0">
                <a:latin typeface="Times New Roman"/>
                <a:cs typeface="Times New Roman"/>
              </a:rPr>
              <a:t>C</a:t>
            </a:r>
            <a:endParaRPr sz="2000" dirty="0">
              <a:latin typeface="Times New Roman"/>
              <a:cs typeface="Times New Roman"/>
            </a:endParaRPr>
          </a:p>
          <a:p>
            <a:pPr marL="294005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Wingdings"/>
              <a:buChar char=""/>
              <a:tabLst>
                <a:tab pos="294640" algn="l"/>
              </a:tabLst>
            </a:pPr>
            <a:r>
              <a:rPr sz="2000" spc="-20" dirty="0">
                <a:latin typeface="Times New Roman"/>
                <a:cs typeface="Times New Roman"/>
              </a:rPr>
              <a:t>Timers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137023" y="1062959"/>
            <a:ext cx="3956050" cy="486030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10" dirty="0">
                <a:latin typeface="Times New Roman"/>
                <a:cs typeface="Times New Roman"/>
              </a:rPr>
              <a:t>:</a:t>
            </a:r>
            <a:r>
              <a:rPr sz="2000" u="sng" spc="-10" dirty="0">
                <a:solidFill>
                  <a:srgbClr val="67AEBC"/>
                </a:solidFill>
                <a:uFill>
                  <a:solidFill>
                    <a:srgbClr val="67AEBC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2000" u="sng" spc="-5" dirty="0">
                <a:solidFill>
                  <a:srgbClr val="67AEBC"/>
                </a:solidFill>
                <a:uFill>
                  <a:solidFill>
                    <a:srgbClr val="67AEBC"/>
                  </a:solidFill>
                </a:uFill>
                <a:latin typeface="Georgia"/>
                <a:cs typeface="Georgia"/>
                <a:hlinkClick r:id="rId3"/>
              </a:rPr>
              <a:t>ATmega328P</a:t>
            </a:r>
            <a:r>
              <a:rPr sz="2000" spc="-35" dirty="0">
                <a:solidFill>
                  <a:srgbClr val="67AEBC"/>
                </a:solidFill>
                <a:latin typeface="Georgia"/>
                <a:cs typeface="Georgia"/>
                <a:hlinkClick r:id="rId3"/>
              </a:rPr>
              <a:t> </a:t>
            </a:r>
            <a:r>
              <a:rPr sz="2000" spc="-5" dirty="0">
                <a:latin typeface="Georgia"/>
                <a:cs typeface="Georgia"/>
              </a:rPr>
              <a:t>(8-bit)</a:t>
            </a:r>
            <a:endParaRPr sz="2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5V</a:t>
            </a: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7-12V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latin typeface="Times New Roman"/>
                <a:cs typeface="Times New Roman"/>
              </a:rPr>
              <a:t>: 14 (of which 6 provide </a:t>
            </a:r>
            <a:r>
              <a:rPr sz="2000" spc="5" dirty="0">
                <a:latin typeface="Times New Roman"/>
                <a:cs typeface="Times New Roman"/>
              </a:rPr>
              <a:t>PWM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output)</a:t>
            </a: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latin typeface="Times New Roman"/>
                <a:cs typeface="Times New Roman"/>
              </a:rPr>
              <a:t>: 6 (10-bit </a:t>
            </a:r>
            <a:r>
              <a:rPr sz="2000" spc="5" dirty="0">
                <a:latin typeface="Times New Roman"/>
                <a:cs typeface="Times New Roman"/>
              </a:rPr>
              <a:t>ADC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Channels)</a:t>
            </a: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latin typeface="Times New Roman"/>
                <a:cs typeface="Times New Roman"/>
              </a:rPr>
              <a:t>: 40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mA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latin typeface="Times New Roman"/>
                <a:cs typeface="Times New Roman"/>
              </a:rPr>
              <a:t>: 50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mA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latin typeface="Times New Roman"/>
                <a:cs typeface="Times New Roman"/>
              </a:rPr>
              <a:t>: 32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KB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latin typeface="Times New Roman"/>
                <a:cs typeface="Times New Roman"/>
              </a:rPr>
              <a:t>: 2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KB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latin typeface="Times New Roman"/>
                <a:cs typeface="Times New Roman"/>
              </a:rPr>
              <a:t>: 1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KB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latin typeface="Times New Roman"/>
                <a:cs typeface="Times New Roman"/>
              </a:rPr>
              <a:t>: 16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MHz</a:t>
            </a:r>
            <a:endParaRPr lang="en-US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13</a:t>
            </a: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latin typeface="Times New Roman"/>
                <a:cs typeface="Times New Roman"/>
              </a:rPr>
              <a:t>: 3 </a:t>
            </a:r>
            <a:r>
              <a:rPr sz="2000" spc="-35" dirty="0">
                <a:latin typeface="Times New Roman"/>
                <a:cs typeface="Times New Roman"/>
              </a:rPr>
              <a:t>(Two </a:t>
            </a:r>
            <a:r>
              <a:rPr sz="2000" dirty="0">
                <a:latin typeface="Times New Roman"/>
                <a:cs typeface="Times New Roman"/>
              </a:rPr>
              <a:t>8-bit /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16-bit)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2414" y="12783"/>
            <a:ext cx="1529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PART-B</a:t>
            </a:r>
          </a:p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EXP No: 8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53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0" dirty="0">
                <a:solidFill>
                  <a:srgbClr val="7030A0"/>
                </a:solidFill>
                <a:latin typeface="Cooper Black" panose="0208090404030B020404" pitchFamily="18" charset="0"/>
              </a:rPr>
              <a:t>Arduino UNO Pin Out</a:t>
            </a:r>
            <a:endParaRPr lang="en-IN" sz="3600" b="0" dirty="0">
              <a:solidFill>
                <a:srgbClr val="7030A0"/>
              </a:solidFill>
              <a:latin typeface="Cooper Black" panose="0208090404030B020404" pitchFamily="18" charset="0"/>
            </a:endParaRPr>
          </a:p>
        </p:txBody>
      </p:sp>
      <p:pic>
        <p:nvPicPr>
          <p:cNvPr id="1026" name="Picture 2" descr="https://www.theengineeringprojects.com/wp-content/uploads/2018/06/Introduction-to-Arduino-UN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3" t="7292" r="4054" b="12721"/>
          <a:stretch/>
        </p:blipFill>
        <p:spPr bwMode="auto">
          <a:xfrm>
            <a:off x="1914524" y="942975"/>
            <a:ext cx="8686800" cy="536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45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spc="-5" dirty="0">
                <a:latin typeface="Cooper Black" panose="0208090404030B020404" pitchFamily="18" charset="0"/>
              </a:rPr>
              <a:t>Arduino</a:t>
            </a:r>
            <a:r>
              <a:rPr lang="en-US" sz="3600" b="0" spc="-70" dirty="0">
                <a:latin typeface="Cooper Black" panose="0208090404030B020404" pitchFamily="18" charset="0"/>
              </a:rPr>
              <a:t> </a:t>
            </a:r>
            <a:r>
              <a:rPr lang="en-US" sz="3600" b="0" spc="-5" dirty="0">
                <a:latin typeface="Cooper Black" panose="0208090404030B020404" pitchFamily="18" charset="0"/>
              </a:rPr>
              <a:t>IDE</a:t>
            </a:r>
            <a:endParaRPr lang="en-IN" sz="3600" b="0" dirty="0">
              <a:latin typeface="Cooper Black" panose="0208090404030B0204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497" y="1200150"/>
            <a:ext cx="110871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The Arduino integrated development environment (IDE) is a cross-platform application (for Windows, </a:t>
            </a:r>
            <a:r>
              <a:rPr lang="en-US" sz="2400" dirty="0" err="1"/>
              <a:t>macOS</a:t>
            </a:r>
            <a:r>
              <a:rPr lang="en-US" sz="2400" dirty="0"/>
              <a:t>, and Linux) that is written in the Java programming language.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It is an open-source Arduino Software (IDE) makes it easy to write code and upload it to the board. This software can be used with any Arduino board.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948" y="194969"/>
            <a:ext cx="548002" cy="5403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2414" y="12783"/>
            <a:ext cx="1529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PART-B</a:t>
            </a:r>
          </a:p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EXP No: 8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63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dirty="0">
                <a:latin typeface="Cooper Black" panose="0208090404030B020404" pitchFamily="18" charset="0"/>
              </a:rPr>
              <a:t>Tools </a:t>
            </a:r>
            <a:r>
              <a:rPr lang="en-US" sz="3600" b="0" spc="-5" dirty="0">
                <a:latin typeface="Cooper Black" panose="0208090404030B020404" pitchFamily="18" charset="0"/>
              </a:rPr>
              <a:t>of Arduino</a:t>
            </a:r>
            <a:r>
              <a:rPr lang="en-US" sz="3600" b="0" spc="-70" dirty="0">
                <a:latin typeface="Cooper Black" panose="0208090404030B020404" pitchFamily="18" charset="0"/>
              </a:rPr>
              <a:t> </a:t>
            </a:r>
            <a:r>
              <a:rPr lang="en-US" sz="3600" b="0" spc="-5" dirty="0">
                <a:latin typeface="Cooper Black" panose="0208090404030B020404" pitchFamily="18" charset="0"/>
              </a:rPr>
              <a:t>IDE</a:t>
            </a:r>
            <a:endParaRPr lang="en-IN" sz="3600" b="0" dirty="0">
              <a:latin typeface="Cooper Black" panose="0208090404030B0204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40108" y="1014413"/>
            <a:ext cx="4885055" cy="516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85975" y="1038542"/>
            <a:ext cx="3762057" cy="47782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 indent="-212090">
              <a:lnSpc>
                <a:spcPct val="100000"/>
              </a:lnSpc>
              <a:spcBef>
                <a:spcPts val="100"/>
              </a:spcBef>
              <a:spcAft>
                <a:spcPts val="1200"/>
              </a:spcAft>
              <a:buChar char="•"/>
              <a:tabLst>
                <a:tab pos="224790" algn="l"/>
              </a:tabLst>
            </a:pPr>
            <a:r>
              <a:rPr sz="2400" b="1" spc="-5" dirty="0">
                <a:latin typeface="Georgia"/>
                <a:cs typeface="Georgia"/>
              </a:rPr>
              <a:t>Text</a:t>
            </a:r>
            <a:r>
              <a:rPr sz="2400" b="1" spc="-15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editor</a:t>
            </a:r>
            <a:endParaRPr sz="2400" dirty="0">
              <a:latin typeface="Georgia"/>
              <a:cs typeface="Georgia"/>
            </a:endParaRPr>
          </a:p>
          <a:p>
            <a:pPr marL="281305" marR="511175" indent="-281305">
              <a:lnSpc>
                <a:spcPct val="100000"/>
              </a:lnSpc>
              <a:spcAft>
                <a:spcPts val="1200"/>
              </a:spcAft>
              <a:buChar char="–"/>
              <a:tabLst>
                <a:tab pos="281305" algn="l"/>
              </a:tabLst>
            </a:pPr>
            <a:r>
              <a:rPr sz="2400" spc="-5" dirty="0">
                <a:latin typeface="Georgia"/>
                <a:cs typeface="Georgia"/>
              </a:rPr>
              <a:t>syntax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8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keyword  coloring</a:t>
            </a:r>
            <a:endParaRPr sz="2400" dirty="0">
              <a:latin typeface="Georgia"/>
              <a:cs typeface="Georgia"/>
            </a:endParaRPr>
          </a:p>
          <a:p>
            <a:pPr marL="280670" indent="-268605">
              <a:lnSpc>
                <a:spcPct val="100000"/>
              </a:lnSpc>
              <a:spcAft>
                <a:spcPts val="1200"/>
              </a:spcAft>
              <a:buChar char="–"/>
              <a:tabLst>
                <a:tab pos="281305" algn="l"/>
              </a:tabLst>
            </a:pPr>
            <a:r>
              <a:rPr sz="2400" dirty="0">
                <a:latin typeface="Georgia"/>
                <a:cs typeface="Georgia"/>
              </a:rPr>
              <a:t>automatic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indentation</a:t>
            </a:r>
          </a:p>
          <a:p>
            <a:pPr marL="280670" indent="-268605">
              <a:lnSpc>
                <a:spcPct val="100000"/>
              </a:lnSpc>
              <a:spcAft>
                <a:spcPts val="1200"/>
              </a:spcAft>
              <a:buChar char="–"/>
              <a:tabLst>
                <a:tab pos="281305" algn="l"/>
              </a:tabLst>
            </a:pPr>
            <a:r>
              <a:rPr sz="2400" spc="-5" dirty="0">
                <a:latin typeface="Georgia"/>
                <a:cs typeface="Georgia"/>
              </a:rPr>
              <a:t>programming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shortcuts</a:t>
            </a:r>
            <a:endParaRPr sz="2400" dirty="0">
              <a:latin typeface="Georgia"/>
              <a:cs typeface="Georgia"/>
            </a:endParaRPr>
          </a:p>
          <a:p>
            <a:pPr marL="204470" indent="-192405">
              <a:lnSpc>
                <a:spcPct val="100000"/>
              </a:lnSpc>
              <a:spcAft>
                <a:spcPts val="1200"/>
              </a:spcAft>
              <a:buFont typeface="Georgia"/>
              <a:buChar char="•"/>
              <a:tabLst>
                <a:tab pos="205104" algn="l"/>
              </a:tabLst>
            </a:pPr>
            <a:r>
              <a:rPr sz="2400" b="1" spc="-5" dirty="0">
                <a:latin typeface="Georgia"/>
                <a:cs typeface="Georgia"/>
              </a:rPr>
              <a:t>Compiler</a:t>
            </a:r>
            <a:endParaRPr sz="2400" dirty="0">
              <a:latin typeface="Georgia"/>
              <a:cs typeface="Georgia"/>
            </a:endParaRPr>
          </a:p>
          <a:p>
            <a:pPr marL="204470" indent="-192405">
              <a:lnSpc>
                <a:spcPct val="100000"/>
              </a:lnSpc>
              <a:spcBef>
                <a:spcPts val="204"/>
              </a:spcBef>
              <a:spcAft>
                <a:spcPts val="1200"/>
              </a:spcAft>
              <a:buSzPct val="109090"/>
              <a:buFont typeface="Georgia"/>
              <a:buChar char="•"/>
              <a:tabLst>
                <a:tab pos="205104" algn="l"/>
              </a:tabLst>
            </a:pPr>
            <a:r>
              <a:rPr sz="2200" b="1" spc="-10" dirty="0">
                <a:latin typeface="Georgia"/>
                <a:cs typeface="Georgia"/>
              </a:rPr>
              <a:t>Hardware</a:t>
            </a:r>
            <a:r>
              <a:rPr sz="2200" b="1" spc="40" dirty="0">
                <a:latin typeface="Georgia"/>
                <a:cs typeface="Georgia"/>
              </a:rPr>
              <a:t> </a:t>
            </a:r>
            <a:r>
              <a:rPr sz="2200" b="1" spc="-5" dirty="0">
                <a:latin typeface="Georgia"/>
                <a:cs typeface="Georgia"/>
              </a:rPr>
              <a:t>Interface</a:t>
            </a:r>
            <a:endParaRPr sz="2200" dirty="0">
              <a:latin typeface="Georgia"/>
              <a:cs typeface="Georgia"/>
            </a:endParaRPr>
          </a:p>
          <a:p>
            <a:pPr marL="280670" indent="-268605">
              <a:lnSpc>
                <a:spcPct val="100000"/>
              </a:lnSpc>
              <a:spcBef>
                <a:spcPts val="40"/>
              </a:spcBef>
              <a:spcAft>
                <a:spcPts val="1200"/>
              </a:spcAft>
              <a:buChar char="–"/>
              <a:tabLst>
                <a:tab pos="281305" algn="l"/>
              </a:tabLst>
            </a:pPr>
            <a:r>
              <a:rPr sz="2400" spc="-5" dirty="0">
                <a:latin typeface="Georgia"/>
                <a:cs typeface="Georgia"/>
              </a:rPr>
              <a:t>Uploading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programs</a:t>
            </a:r>
            <a:endParaRPr sz="2400" dirty="0">
              <a:latin typeface="Georgia"/>
              <a:cs typeface="Georgia"/>
            </a:endParaRPr>
          </a:p>
          <a:p>
            <a:pPr marL="281305" marR="360045" indent="-281305">
              <a:lnSpc>
                <a:spcPct val="100000"/>
              </a:lnSpc>
              <a:spcAft>
                <a:spcPts val="1200"/>
              </a:spcAft>
              <a:buChar char="–"/>
              <a:tabLst>
                <a:tab pos="281305" algn="l"/>
              </a:tabLst>
            </a:pPr>
            <a:r>
              <a:rPr sz="2400" spc="-5" dirty="0">
                <a:latin typeface="Georgia"/>
                <a:cs typeface="Georgia"/>
              </a:rPr>
              <a:t>Communicating</a:t>
            </a:r>
            <a:r>
              <a:rPr sz="2400" spc="-1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with  </a:t>
            </a:r>
            <a:r>
              <a:rPr sz="2400" dirty="0">
                <a:latin typeface="Georgia"/>
                <a:cs typeface="Georgia"/>
              </a:rPr>
              <a:t>Arduino via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USB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2414" y="12783"/>
            <a:ext cx="1529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PART-B</a:t>
            </a:r>
          </a:p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EXP No: 8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91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0" dirty="0">
                <a:latin typeface="Cooper Black" panose="0208090404030B020404" pitchFamily="18" charset="0"/>
              </a:rPr>
              <a:t>Arduino IDE Window Options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85813" y="933450"/>
            <a:ext cx="10573296" cy="5395914"/>
            <a:chOff x="1343024" y="933449"/>
            <a:chExt cx="10573296" cy="5495925"/>
          </a:xfrm>
        </p:grpSpPr>
        <p:grpSp>
          <p:nvGrpSpPr>
            <p:cNvPr id="5" name="Group 4"/>
            <p:cNvGrpSpPr/>
            <p:nvPr/>
          </p:nvGrpSpPr>
          <p:grpSpPr>
            <a:xfrm>
              <a:off x="1343024" y="933449"/>
              <a:ext cx="9001126" cy="5495925"/>
              <a:chOff x="1757362" y="962025"/>
              <a:chExt cx="8763000" cy="5359400"/>
            </a:xfrm>
          </p:grpSpPr>
          <p:sp>
            <p:nvSpPr>
              <p:cNvPr id="3" name="object 2"/>
              <p:cNvSpPr/>
              <p:nvPr/>
            </p:nvSpPr>
            <p:spPr>
              <a:xfrm>
                <a:off x="1757362" y="962025"/>
                <a:ext cx="8763000" cy="5359400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771650" y="1443039"/>
                <a:ext cx="2143128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dirty="0"/>
                  <a:t>Verify sketch</a:t>
                </a:r>
                <a:endParaRPr lang="en-IN" sz="26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8822259" y="4252753"/>
              <a:ext cx="1100683" cy="5049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Board</a:t>
              </a:r>
              <a:endParaRPr lang="en-IN" sz="26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9344025" y="4686300"/>
              <a:ext cx="1" cy="14430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0815637" y="4168558"/>
              <a:ext cx="1100683" cy="12926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600" dirty="0"/>
                <a:t>Serial COM</a:t>
              </a:r>
            </a:p>
            <a:p>
              <a:r>
                <a:rPr lang="en-US" sz="2600" dirty="0"/>
                <a:t>Port</a:t>
              </a:r>
              <a:endParaRPr lang="en-IN" sz="26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9865794" y="4872037"/>
              <a:ext cx="978417" cy="125730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0662414" y="12783"/>
            <a:ext cx="1529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PART-B</a:t>
            </a:r>
          </a:p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EXP No: 8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10936"/>
      </p:ext>
    </p:extLst>
  </p:cSld>
  <p:clrMapOvr>
    <a:masterClrMapping/>
  </p:clrMapOvr>
</p:sld>
</file>

<file path=ppt/theme/theme1.xml><?xml version="1.0" encoding="utf-8"?>
<a:theme xmlns:a="http://schemas.openxmlformats.org/drawingml/2006/main" name="GPCET PPT-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PCET PPT-2" id="{87CFEA2C-8BD4-4CAB-A2B9-245D382148C6}" vid="{39BB68AC-6652-41B8-BEC4-FBF886573B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GPCET PPT-2</Template>
  <TotalTime>5037</TotalTime>
  <Words>1405</Words>
  <Application>Microsoft Office PowerPoint</Application>
  <PresentationFormat>Widescreen</PresentationFormat>
  <Paragraphs>231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Book Antiqua</vt:lpstr>
      <vt:lpstr>Calibri</vt:lpstr>
      <vt:lpstr>Cambria</vt:lpstr>
      <vt:lpstr>Comic Sans MS</vt:lpstr>
      <vt:lpstr>Cooper Black</vt:lpstr>
      <vt:lpstr>Dosis</vt:lpstr>
      <vt:lpstr>Georgia</vt:lpstr>
      <vt:lpstr>Times New Roman</vt:lpstr>
      <vt:lpstr>Trebuchet MS</vt:lpstr>
      <vt:lpstr>Wingdings</vt:lpstr>
      <vt:lpstr>GPCET PPT-2</vt:lpstr>
      <vt:lpstr>Arduino UNO Board</vt:lpstr>
      <vt:lpstr>What is Arduino?</vt:lpstr>
      <vt:lpstr>Why Arduino?</vt:lpstr>
      <vt:lpstr>Arduino UNO Board Parts</vt:lpstr>
      <vt:lpstr>Specifications of Arduino UNO</vt:lpstr>
      <vt:lpstr>Arduino UNO Pin Out</vt:lpstr>
      <vt:lpstr>Arduino IDE</vt:lpstr>
      <vt:lpstr>Tools of Arduino IDE</vt:lpstr>
      <vt:lpstr>Arduino IDE Window Options</vt:lpstr>
      <vt:lpstr>Select your Board</vt:lpstr>
      <vt:lpstr>Select Serial Port</vt:lpstr>
      <vt:lpstr>Resistor Symbol</vt:lpstr>
      <vt:lpstr>LED Symbol &amp; Pinout</vt:lpstr>
      <vt:lpstr>Arduino UNO &amp; LED Connection</vt:lpstr>
      <vt:lpstr>RFID READER &amp; TAGS</vt:lpstr>
      <vt:lpstr>RFID RC522 Pinout</vt:lpstr>
      <vt:lpstr>RFID technology</vt:lpstr>
      <vt:lpstr>RFID technology</vt:lpstr>
      <vt:lpstr>Serial Peripheral Interface(SPI) </vt:lpstr>
      <vt:lpstr>Arduino UNO &amp; RFID Reader Connection</vt:lpstr>
      <vt:lpstr>Arduino UNO &amp; RFID Reader Connection</vt:lpstr>
      <vt:lpstr>FUNCTIONS</vt:lpstr>
      <vt:lpstr>Digital I/O</vt:lpstr>
      <vt:lpstr>Code 1-a</vt:lpstr>
      <vt:lpstr>Code 1-b</vt:lpstr>
      <vt:lpstr>Code 1-c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 UNIT-II</dc:title>
  <dc:creator>VISHNU</dc:creator>
  <cp:lastModifiedBy>AKULA ZAHEER SHA</cp:lastModifiedBy>
  <cp:revision>369</cp:revision>
  <dcterms:created xsi:type="dcterms:W3CDTF">2020-09-09T09:32:43Z</dcterms:created>
  <dcterms:modified xsi:type="dcterms:W3CDTF">2022-11-13T18:11:53Z</dcterms:modified>
</cp:coreProperties>
</file>