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idole" charset="1" panose="02000503000000000000"/>
      <p:regular r:id="rId10"/>
    </p:embeddedFont>
    <p:embeddedFont>
      <p:font typeface="League Spartan" charset="1" panose="000008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slides/slide17.xml" Type="http://schemas.openxmlformats.org/officeDocument/2006/relationships/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Relationship Id="rId4" Target="../media/image4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4069"/>
            <a:ext cx="11159782" cy="457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>
                <a:solidFill>
                  <a:srgbClr val="000000"/>
                </a:solidFill>
                <a:latin typeface="League Spartan Bold"/>
              </a:rPr>
              <a:t>CATALOGU</a:t>
            </a:r>
            <a:r>
              <a:rPr lang="en-US" sz="7500" spc="375">
                <a:solidFill>
                  <a:srgbClr val="000000"/>
                </a:solidFill>
                <a:latin typeface="League Spartan Bold"/>
              </a:rPr>
              <a:t>E DE FORMATIONS AUX MÉTIERS ET OUTILS DU DIGITAL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-126851" y="7327839"/>
            <a:ext cx="18541702" cy="2959161"/>
          </a:xfrm>
          <a:prstGeom prst="rect">
            <a:avLst/>
          </a:prstGeom>
          <a:solidFill>
            <a:srgbClr val="4375F7"/>
          </a:solidFill>
        </p:spPr>
      </p:sp>
      <p:grpSp>
        <p:nvGrpSpPr>
          <p:cNvPr name="Group 4" id="4"/>
          <p:cNvGrpSpPr/>
          <p:nvPr/>
        </p:nvGrpSpPr>
        <p:grpSpPr>
          <a:xfrm rot="-5400000">
            <a:off x="10897466" y="-231800"/>
            <a:ext cx="7565692" cy="7553587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5695247" y="2544300"/>
            <a:ext cx="5523717" cy="4783539"/>
            <a:chOff x="0" y="0"/>
            <a:chExt cx="6350000" cy="54991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sp>
        <p:nvSpPr>
          <p:cNvPr name="AutoShape 8" id="8"/>
          <p:cNvSpPr/>
          <p:nvPr/>
        </p:nvSpPr>
        <p:spPr>
          <a:xfrm rot="0">
            <a:off x="257717" y="7496087"/>
            <a:ext cx="17772566" cy="262266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9906327" y="8750269"/>
            <a:ext cx="7857718" cy="1144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21"/>
              </a:lnSpc>
            </a:pPr>
            <a:r>
              <a:rPr lang="en-US" sz="3400" spc="340">
                <a:solidFill>
                  <a:srgbClr val="000000"/>
                </a:solidFill>
                <a:latin typeface="Gidole"/>
              </a:rPr>
              <a:t>moundoungajoemaurio@gmail.com</a:t>
            </a:r>
          </a:p>
          <a:p>
            <a:pPr algn="r">
              <a:lnSpc>
                <a:spcPts val="4522"/>
              </a:lnSpc>
            </a:pPr>
            <a:r>
              <a:rPr lang="en-US" sz="3399" spc="339">
                <a:solidFill>
                  <a:srgbClr val="000000"/>
                </a:solidFill>
                <a:latin typeface="Gidole"/>
              </a:rPr>
              <a:t>+241 62 78 47 46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98521" y="7598511"/>
            <a:ext cx="2393547" cy="113992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632332" y="7598511"/>
            <a:ext cx="2916605" cy="128278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178188" y="7786617"/>
            <a:ext cx="2192678" cy="102325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4005290" y="8881297"/>
            <a:ext cx="2170690" cy="101298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7488008" y="8948458"/>
            <a:ext cx="1882858" cy="878667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498521" y="8809867"/>
            <a:ext cx="2152600" cy="10045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3130427" y="-93033"/>
            <a:ext cx="7554490" cy="7542403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13123" y="2843673"/>
            <a:ext cx="7554490" cy="7542403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1120191"/>
            <a:ext cx="18036540" cy="1943100"/>
            <a:chOff x="0" y="0"/>
            <a:chExt cx="24048720" cy="25908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2930932" y="0"/>
              <a:ext cx="11117788" cy="2590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680"/>
                </a:lnSpc>
              </a:pPr>
              <a:r>
                <a:rPr lang="en-US" sz="6400" spc="320">
                  <a:solidFill>
                    <a:srgbClr val="000000"/>
                  </a:solidFill>
                  <a:latin typeface="League Spartan"/>
                </a:rPr>
                <a:t>COMMUNITY MANAGEMENT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1295400"/>
              <a:ext cx="11797775" cy="70031"/>
            </a:xfrm>
            <a:prstGeom prst="rect">
              <a:avLst/>
            </a:prstGeom>
            <a:solidFill>
              <a:srgbClr val="141DFA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418020" y="0"/>
            <a:ext cx="2588534" cy="123278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177331" y="3822135"/>
            <a:ext cx="6966669" cy="3633279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8057118" y="5533189"/>
            <a:ext cx="9202182" cy="4179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99"/>
              </a:lnSpc>
            </a:pPr>
            <a:r>
              <a:rPr lang="en-US" sz="2799" spc="27">
                <a:solidFill>
                  <a:srgbClr val="000000"/>
                </a:solidFill>
                <a:latin typeface="Gidole"/>
              </a:rPr>
              <a:t>Stratégie de communication</a:t>
            </a:r>
          </a:p>
          <a:p>
            <a:pPr algn="r">
              <a:lnSpc>
                <a:spcPts val="4199"/>
              </a:lnSpc>
            </a:pPr>
            <a:r>
              <a:rPr lang="en-US" sz="2799" spc="27">
                <a:solidFill>
                  <a:srgbClr val="000000"/>
                </a:solidFill>
                <a:latin typeface="Gidole"/>
              </a:rPr>
              <a:t>Veille concurrentielle, commercial, d’e-réputation</a:t>
            </a:r>
          </a:p>
          <a:p>
            <a:pPr algn="r">
              <a:lnSpc>
                <a:spcPts val="4199"/>
              </a:lnSpc>
            </a:pPr>
            <a:r>
              <a:rPr lang="en-US" sz="2800" spc="28">
                <a:solidFill>
                  <a:srgbClr val="000000"/>
                </a:solidFill>
                <a:latin typeface="Gidole"/>
              </a:rPr>
              <a:t>Social</a:t>
            </a:r>
            <a:r>
              <a:rPr lang="en-US" sz="2799" spc="27">
                <a:solidFill>
                  <a:srgbClr val="000000"/>
                </a:solidFill>
                <a:latin typeface="Gidole"/>
              </a:rPr>
              <a:t> Medi</a:t>
            </a:r>
            <a:r>
              <a:rPr lang="en-US" sz="2800" spc="28">
                <a:solidFill>
                  <a:srgbClr val="000000"/>
                </a:solidFill>
                <a:latin typeface="Gidole"/>
              </a:rPr>
              <a:t>a Optimization</a:t>
            </a:r>
          </a:p>
          <a:p>
            <a:pPr algn="r">
              <a:lnSpc>
                <a:spcPts val="4199"/>
              </a:lnSpc>
            </a:pPr>
            <a:r>
              <a:rPr lang="en-US" sz="2799" spc="27">
                <a:solidFill>
                  <a:srgbClr val="000000"/>
                </a:solidFill>
                <a:latin typeface="Gidole"/>
              </a:rPr>
              <a:t>Concevoir une base de donnée clients</a:t>
            </a:r>
          </a:p>
          <a:p>
            <a:pPr algn="r">
              <a:lnSpc>
                <a:spcPts val="4199"/>
              </a:lnSpc>
            </a:pPr>
            <a:r>
              <a:rPr lang="en-US" sz="2799" spc="27">
                <a:solidFill>
                  <a:srgbClr val="000000"/>
                </a:solidFill>
                <a:latin typeface="Gidole"/>
              </a:rPr>
              <a:t>Automatisation</a:t>
            </a:r>
          </a:p>
          <a:p>
            <a:pPr algn="r">
              <a:lnSpc>
                <a:spcPts val="4199"/>
              </a:lnSpc>
            </a:pPr>
            <a:r>
              <a:rPr lang="en-US" sz="2799" spc="27">
                <a:solidFill>
                  <a:srgbClr val="000000"/>
                </a:solidFill>
                <a:latin typeface="Gidole"/>
              </a:rPr>
              <a:t>Conception de visuels</a:t>
            </a:r>
          </a:p>
          <a:p>
            <a:pPr algn="r">
              <a:lnSpc>
                <a:spcPts val="4199"/>
              </a:lnSpc>
            </a:pPr>
            <a:r>
              <a:rPr lang="en-US" sz="2799" spc="27">
                <a:solidFill>
                  <a:srgbClr val="000000"/>
                </a:solidFill>
                <a:latin typeface="Gidole"/>
              </a:rPr>
              <a:t>Reporting</a:t>
            </a:r>
          </a:p>
          <a:p>
            <a:pPr algn="r">
              <a:lnSpc>
                <a:spcPts val="4200"/>
              </a:lnSpc>
            </a:pPr>
            <a:r>
              <a:rPr lang="en-US" sz="2799" spc="27">
                <a:solidFill>
                  <a:srgbClr val="000000"/>
                </a:solidFill>
                <a:latin typeface="Gidole"/>
              </a:rPr>
              <a:t>KPI</a:t>
            </a:r>
          </a:p>
        </p:txBody>
      </p:sp>
      <p:sp>
        <p:nvSpPr>
          <p:cNvPr name="TextBox 12" id="12"/>
          <p:cNvSpPr txBox="true"/>
          <p:nvPr/>
        </p:nvSpPr>
        <p:spPr>
          <a:xfrm rot="-5400000">
            <a:off x="15794170" y="7344651"/>
            <a:ext cx="365035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100 heures</a:t>
            </a:r>
          </a:p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150 000 FCFA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31113" y="1108964"/>
            <a:ext cx="4562348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100" spc="21">
                <a:solidFill>
                  <a:srgbClr val="000000"/>
                </a:solidFill>
                <a:latin typeface="Gidole"/>
              </a:rPr>
              <a:t>moundoungajoemaurio@gmail.com</a:t>
            </a:r>
          </a:p>
          <a:p>
            <a:pPr algn="ctr">
              <a:lnSpc>
                <a:spcPts val="3150"/>
              </a:lnSpc>
            </a:pPr>
            <a:r>
              <a:rPr lang="en-US" sz="2100" spc="21">
                <a:solidFill>
                  <a:srgbClr val="000000"/>
                </a:solidFill>
                <a:latin typeface="Gidole"/>
              </a:rPr>
              <a:t>+241 62 78 47 46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3130427" y="-93033"/>
            <a:ext cx="7554490" cy="7542403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13123" y="2843673"/>
            <a:ext cx="7554490" cy="7542403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634416"/>
            <a:ext cx="18036540" cy="2914650"/>
            <a:chOff x="0" y="0"/>
            <a:chExt cx="24048720" cy="38862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2930932" y="0"/>
              <a:ext cx="11117788" cy="3886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680"/>
                </a:lnSpc>
              </a:pPr>
              <a:r>
                <a:rPr lang="en-US" sz="6400" spc="320">
                  <a:solidFill>
                    <a:srgbClr val="000000"/>
                  </a:solidFill>
                  <a:latin typeface="League Spartan"/>
                </a:rPr>
                <a:t>CONCEPTION ET OPTIMISATION DE MEDIAS SOCIAUX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1943100"/>
              <a:ext cx="11797775" cy="70031"/>
            </a:xfrm>
            <a:prstGeom prst="rect">
              <a:avLst/>
            </a:prstGeom>
            <a:solidFill>
              <a:srgbClr val="141DFA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418020" y="0"/>
            <a:ext cx="2588534" cy="123278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8057118" y="5533189"/>
            <a:ext cx="9202182" cy="3131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99"/>
              </a:lnSpc>
            </a:pPr>
            <a:r>
              <a:rPr lang="en-US" sz="2799" spc="27">
                <a:solidFill>
                  <a:srgbClr val="000000"/>
                </a:solidFill>
                <a:latin typeface="Gidole"/>
              </a:rPr>
              <a:t>Création d'une page Facebook</a:t>
            </a:r>
          </a:p>
          <a:p>
            <a:pPr algn="r">
              <a:lnSpc>
                <a:spcPts val="4199"/>
              </a:lnSpc>
            </a:pPr>
            <a:r>
              <a:rPr lang="en-US" sz="2799" spc="27">
                <a:solidFill>
                  <a:srgbClr val="000000"/>
                </a:solidFill>
                <a:latin typeface="Gidole"/>
              </a:rPr>
              <a:t>Création d'une boutique (Facebook, Instagram)</a:t>
            </a:r>
          </a:p>
          <a:p>
            <a:pPr algn="r">
              <a:lnSpc>
                <a:spcPts val="4199"/>
              </a:lnSpc>
            </a:pPr>
            <a:r>
              <a:rPr lang="en-US" sz="2799" spc="27">
                <a:solidFill>
                  <a:srgbClr val="000000"/>
                </a:solidFill>
                <a:latin typeface="Gidole"/>
              </a:rPr>
              <a:t>Création d'un compte Instagram pro</a:t>
            </a:r>
          </a:p>
          <a:p>
            <a:pPr algn="r">
              <a:lnSpc>
                <a:spcPts val="4199"/>
              </a:lnSpc>
            </a:pPr>
            <a:r>
              <a:rPr lang="en-US" sz="2799" spc="27">
                <a:solidFill>
                  <a:srgbClr val="000000"/>
                </a:solidFill>
                <a:latin typeface="Gidole"/>
              </a:rPr>
              <a:t>Création d'une page LinkedIn</a:t>
            </a:r>
          </a:p>
          <a:p>
            <a:pPr algn="r">
              <a:lnSpc>
                <a:spcPts val="4199"/>
              </a:lnSpc>
            </a:pPr>
            <a:r>
              <a:rPr lang="en-US" sz="2799" spc="27">
                <a:solidFill>
                  <a:srgbClr val="000000"/>
                </a:solidFill>
                <a:latin typeface="Gidole"/>
              </a:rPr>
              <a:t>Création d'une chaine You Tube</a:t>
            </a:r>
          </a:p>
          <a:p>
            <a:pPr algn="r">
              <a:lnSpc>
                <a:spcPts val="4200"/>
              </a:lnSpc>
            </a:pPr>
            <a:r>
              <a:rPr lang="en-US" sz="2799" spc="27">
                <a:solidFill>
                  <a:srgbClr val="000000"/>
                </a:solidFill>
                <a:latin typeface="Gidole"/>
              </a:rPr>
              <a:t>Conception de visuels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122380" y="3678169"/>
            <a:ext cx="7179814" cy="4978005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-5400000">
            <a:off x="15794170" y="7344651"/>
            <a:ext cx="365035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30 heures</a:t>
            </a:r>
          </a:p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75 000 FCFA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31113" y="1108964"/>
            <a:ext cx="4562348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100" spc="21">
                <a:solidFill>
                  <a:srgbClr val="000000"/>
                </a:solidFill>
                <a:latin typeface="Gidole"/>
              </a:rPr>
              <a:t>moundoungajoemaurio@gmail.com</a:t>
            </a:r>
          </a:p>
          <a:p>
            <a:pPr algn="ctr">
              <a:lnSpc>
                <a:spcPts val="3150"/>
              </a:lnSpc>
            </a:pPr>
            <a:r>
              <a:rPr lang="en-US" sz="2100" spc="21">
                <a:solidFill>
                  <a:srgbClr val="000000"/>
                </a:solidFill>
                <a:latin typeface="Gidole"/>
              </a:rPr>
              <a:t>+241 62 78 47 46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816536"/>
            <a:ext cx="5479231" cy="547046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2808769" y="0"/>
            <a:ext cx="5479231" cy="5470464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028700" y="1028700"/>
            <a:ext cx="16230600" cy="822960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2715492" y="4519231"/>
            <a:ext cx="12857016" cy="1353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4"/>
              </a:lnSpc>
            </a:pPr>
            <a:r>
              <a:rPr lang="en-US" sz="9600" spc="576">
                <a:solidFill>
                  <a:srgbClr val="F2F0F4"/>
                </a:solidFill>
                <a:latin typeface="League Spartan Bold"/>
              </a:rPr>
              <a:t>OUTILS DU WEB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25517" y="0"/>
            <a:ext cx="18513517" cy="3466476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0" y="-1400243"/>
            <a:ext cx="4874519" cy="4866719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>
                <a:alpha val="84705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-2110659" y="-189185"/>
            <a:ext cx="3139359" cy="3655661"/>
            <a:chOff x="0" y="0"/>
            <a:chExt cx="6350000" cy="54991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45368" y="4299683"/>
            <a:ext cx="394402" cy="394402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45368" y="8173385"/>
            <a:ext cx="394402" cy="39440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463012" y="4299683"/>
            <a:ext cx="394402" cy="394402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463012" y="8173385"/>
            <a:ext cx="394402" cy="394402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75F7"/>
            </a:solidFill>
          </p:spPr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338103" y="4968447"/>
            <a:ext cx="1286942" cy="1286942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244954" y="4903394"/>
            <a:ext cx="1417047" cy="1417047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294988" y="5032387"/>
            <a:ext cx="1159062" cy="1159062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171066" y="5042325"/>
            <a:ext cx="1215386" cy="121538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092290" y="5032387"/>
            <a:ext cx="1215054" cy="1215054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487789" y="4855097"/>
            <a:ext cx="1688076" cy="1513642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673933" y="8926593"/>
            <a:ext cx="1315789" cy="1150219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9463012" y="4855097"/>
            <a:ext cx="2502531" cy="1336352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9321141" y="8651574"/>
            <a:ext cx="1488357" cy="1488357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1717286" y="4293122"/>
            <a:ext cx="5595058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 spc="185">
                <a:solidFill>
                  <a:srgbClr val="000000"/>
                </a:solidFill>
                <a:latin typeface="League Spartan"/>
              </a:rPr>
              <a:t>G</a:t>
            </a:r>
            <a:r>
              <a:rPr lang="en-US" sz="3700" spc="185">
                <a:solidFill>
                  <a:srgbClr val="000000"/>
                </a:solidFill>
                <a:latin typeface="League Spartan"/>
              </a:rPr>
              <a:t>O</a:t>
            </a:r>
            <a:r>
              <a:rPr lang="en-US" sz="3700" spc="185">
                <a:solidFill>
                  <a:srgbClr val="000000"/>
                </a:solidFill>
                <a:latin typeface="League Spartan"/>
              </a:rPr>
              <a:t>OGL</a:t>
            </a:r>
            <a:r>
              <a:rPr lang="en-US" sz="3700" spc="185">
                <a:solidFill>
                  <a:srgbClr val="000000"/>
                </a:solidFill>
                <a:latin typeface="League Spartan"/>
              </a:rPr>
              <a:t>E </a:t>
            </a:r>
            <a:r>
              <a:rPr lang="en-US" sz="3700" spc="185">
                <a:solidFill>
                  <a:srgbClr val="000000"/>
                </a:solidFill>
                <a:latin typeface="League Spartan"/>
              </a:rPr>
              <a:t>DR</a:t>
            </a:r>
            <a:r>
              <a:rPr lang="en-US" sz="3700" spc="185">
                <a:solidFill>
                  <a:srgbClr val="000000"/>
                </a:solidFill>
                <a:latin typeface="League Spartan"/>
              </a:rPr>
              <a:t>I</a:t>
            </a:r>
            <a:r>
              <a:rPr lang="en-US" sz="3700" spc="185">
                <a:solidFill>
                  <a:srgbClr val="000000"/>
                </a:solidFill>
                <a:latin typeface="League Spartan"/>
              </a:rPr>
              <a:t>V</a:t>
            </a:r>
            <a:r>
              <a:rPr lang="en-US" sz="3700" spc="185">
                <a:solidFill>
                  <a:srgbClr val="000000"/>
                </a:solidFill>
                <a:latin typeface="League Spartan"/>
              </a:rPr>
              <a:t>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17286" y="8173385"/>
            <a:ext cx="6314465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 spc="185">
                <a:solidFill>
                  <a:srgbClr val="000000"/>
                </a:solidFill>
                <a:latin typeface="League Spartan"/>
              </a:rPr>
              <a:t>GOOGLE MY BUSINESS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065320" y="4293122"/>
            <a:ext cx="6917010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 spc="185">
                <a:solidFill>
                  <a:srgbClr val="000000"/>
                </a:solidFill>
                <a:latin typeface="League Spartan"/>
              </a:rPr>
              <a:t>GMAIL-GOOGLE AGENDA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065320" y="8089599"/>
            <a:ext cx="5595058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 spc="185">
                <a:solidFill>
                  <a:srgbClr val="000000"/>
                </a:solidFill>
                <a:latin typeface="League Spartan Bold"/>
              </a:rPr>
              <a:t>GOOGL</a:t>
            </a:r>
            <a:r>
              <a:rPr lang="en-US" sz="3700" spc="185">
                <a:solidFill>
                  <a:srgbClr val="000000"/>
                </a:solidFill>
                <a:latin typeface="League Spartan Bold"/>
              </a:rPr>
              <a:t>E ADSENSE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370568" y="616593"/>
            <a:ext cx="6553317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>
                <a:solidFill>
                  <a:srgbClr val="FFFFFF"/>
                </a:solidFill>
                <a:latin typeface="League Spartan Bold"/>
              </a:rPr>
              <a:t>OUTILS GOOGLE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87789" y="6397313"/>
            <a:ext cx="797258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50"/>
              </a:lnSpc>
            </a:pPr>
            <a:r>
              <a:rPr lang="en-US" sz="2500" spc="25">
                <a:solidFill>
                  <a:srgbClr val="000000"/>
                </a:solidFill>
                <a:latin typeface="Gidole"/>
              </a:rPr>
              <a:t>Stockage et partage, documents textes, tableaux, site web, formulaires.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463012" y="6397313"/>
            <a:ext cx="7972589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50"/>
              </a:lnSpc>
            </a:pPr>
            <a:r>
              <a:rPr lang="en-US" sz="2500" spc="25">
                <a:solidFill>
                  <a:srgbClr val="000000"/>
                </a:solidFill>
                <a:latin typeface="Gidole"/>
              </a:rPr>
              <a:t>Communication, planification.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105996" y="8840868"/>
            <a:ext cx="7751418" cy="44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5"/>
              </a:lnSpc>
            </a:pPr>
            <a:r>
              <a:rPr lang="en-US" sz="2430" spc="24">
                <a:solidFill>
                  <a:srgbClr val="000000"/>
                </a:solidFill>
                <a:latin typeface="Gidole"/>
              </a:rPr>
              <a:t>Profil d'une entreprise sur Google.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083224" y="8840868"/>
            <a:ext cx="7751418" cy="44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5"/>
              </a:lnSpc>
            </a:pPr>
            <a:r>
              <a:rPr lang="en-US" sz="2430" spc="24">
                <a:solidFill>
                  <a:srgbClr val="000000"/>
                </a:solidFill>
                <a:latin typeface="Gidole"/>
              </a:rPr>
              <a:t>Espace publicitaire.</a:t>
            </a:r>
          </a:p>
        </p:txBody>
      </p:sp>
      <p:sp>
        <p:nvSpPr>
          <p:cNvPr name="TextBox 33" id="33"/>
          <p:cNvSpPr txBox="true"/>
          <p:nvPr/>
        </p:nvSpPr>
        <p:spPr>
          <a:xfrm rot="-5400000">
            <a:off x="15794170" y="7344651"/>
            <a:ext cx="365035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100 heures</a:t>
            </a:r>
          </a:p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200 000 FCFA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25517" y="0"/>
            <a:ext cx="18513517" cy="3466476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0" y="-1400243"/>
            <a:ext cx="4874519" cy="4866719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>
                <a:alpha val="84705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-2110659" y="-189185"/>
            <a:ext cx="3139359" cy="3655661"/>
            <a:chOff x="0" y="0"/>
            <a:chExt cx="6350000" cy="54991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45368" y="4299683"/>
            <a:ext cx="394402" cy="394402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45368" y="8173385"/>
            <a:ext cx="394402" cy="39440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463012" y="4299683"/>
            <a:ext cx="394402" cy="394402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463012" y="8173385"/>
            <a:ext cx="394402" cy="394402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75F7"/>
            </a:solidFill>
          </p:spPr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89980" y="8775378"/>
            <a:ext cx="905179" cy="811644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87789" y="5214698"/>
            <a:ext cx="2393790" cy="617149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058617" y="5007821"/>
            <a:ext cx="998696" cy="92885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4583995" y="5110147"/>
            <a:ext cx="1009675" cy="82625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708461" y="5007821"/>
            <a:ext cx="2202074" cy="677138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444914" y="4895650"/>
            <a:ext cx="2157820" cy="789308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9857414" y="8920003"/>
            <a:ext cx="2782229" cy="522394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717286" y="4293122"/>
            <a:ext cx="5595058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 spc="185">
                <a:solidFill>
                  <a:srgbClr val="000000"/>
                </a:solidFill>
                <a:latin typeface="League Spartan"/>
              </a:rPr>
              <a:t>COMMUNICATION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17286" y="8173385"/>
            <a:ext cx="6743092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 spc="185">
                <a:solidFill>
                  <a:srgbClr val="000000"/>
                </a:solidFill>
                <a:latin typeface="League Spartan"/>
              </a:rPr>
              <a:t>GOOGLE DRIVE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065320" y="4293122"/>
            <a:ext cx="6917010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 spc="185">
                <a:solidFill>
                  <a:srgbClr val="000000"/>
                </a:solidFill>
                <a:latin typeface="League Spartan"/>
              </a:rPr>
              <a:t>SUIVI DE PROJET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065320" y="8089599"/>
            <a:ext cx="5595058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 spc="185">
                <a:solidFill>
                  <a:srgbClr val="000000"/>
                </a:solidFill>
                <a:latin typeface="League Spartan Bold"/>
              </a:rPr>
              <a:t>BITRIX24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307345" y="495645"/>
            <a:ext cx="9774072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>
                <a:solidFill>
                  <a:srgbClr val="FFFFFF"/>
                </a:solidFill>
                <a:latin typeface="League Spartan Bold"/>
              </a:rPr>
              <a:t>OUTILS DE GESTION PROJET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97700" y="6025838"/>
            <a:ext cx="7972589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50"/>
              </a:lnSpc>
            </a:pPr>
            <a:r>
              <a:rPr lang="en-US" sz="2500" spc="25">
                <a:solidFill>
                  <a:srgbClr val="000000"/>
                </a:solidFill>
                <a:latin typeface="Gidole"/>
              </a:rPr>
              <a:t>Slack, Teams, Google Meet,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857414" y="6025838"/>
            <a:ext cx="7972589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50"/>
              </a:lnSpc>
            </a:pPr>
            <a:r>
              <a:rPr lang="en-US" sz="2500" spc="25">
                <a:solidFill>
                  <a:srgbClr val="000000"/>
                </a:solidFill>
                <a:latin typeface="Gidole"/>
              </a:rPr>
              <a:t>Trello, PowerBi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857414" y="9693036"/>
            <a:ext cx="7751418" cy="44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5"/>
              </a:lnSpc>
            </a:pPr>
            <a:r>
              <a:rPr lang="en-US" sz="2430" spc="24">
                <a:solidFill>
                  <a:srgbClr val="000000"/>
                </a:solidFill>
                <a:latin typeface="Gidole"/>
              </a:rPr>
              <a:t>Collaboration </a:t>
            </a:r>
          </a:p>
        </p:txBody>
      </p:sp>
      <p:sp>
        <p:nvSpPr>
          <p:cNvPr name="TextBox 30" id="30"/>
          <p:cNvSpPr txBox="true"/>
          <p:nvPr/>
        </p:nvSpPr>
        <p:spPr>
          <a:xfrm rot="-5400000">
            <a:off x="15794170" y="7344651"/>
            <a:ext cx="365035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150 heures</a:t>
            </a:r>
          </a:p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800 000 FCFA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97700" y="9693036"/>
            <a:ext cx="7751418" cy="44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5"/>
              </a:lnSpc>
            </a:pPr>
            <a:r>
              <a:rPr lang="en-US" sz="2430" spc="24">
                <a:solidFill>
                  <a:srgbClr val="000000"/>
                </a:solidFill>
                <a:latin typeface="Gidole"/>
              </a:rPr>
              <a:t>partage et stockage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25517" y="0"/>
            <a:ext cx="18513517" cy="3466476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0" y="-1400243"/>
            <a:ext cx="4874519" cy="4866719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>
                <a:alpha val="84705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-2110659" y="-189185"/>
            <a:ext cx="3139359" cy="3655661"/>
            <a:chOff x="0" y="0"/>
            <a:chExt cx="6350000" cy="54991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89092" y="4951216"/>
            <a:ext cx="8572651" cy="396056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640462" y="3859726"/>
            <a:ext cx="2807306" cy="280730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66820" y="4126579"/>
            <a:ext cx="4092480" cy="22736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5866072" y="495645"/>
            <a:ext cx="12170468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>
                <a:solidFill>
                  <a:srgbClr val="FFFFFF"/>
                </a:solidFill>
                <a:latin typeface="League Spartan Bold"/>
              </a:rPr>
              <a:t>OUTILS </a:t>
            </a:r>
          </a:p>
          <a:p>
            <a:pPr>
              <a:lnSpc>
                <a:spcPts val="9000"/>
              </a:lnSpc>
            </a:pPr>
            <a:r>
              <a:rPr lang="en-US" sz="7500" spc="375">
                <a:solidFill>
                  <a:srgbClr val="FFFFFF"/>
                </a:solidFill>
                <a:latin typeface="League Spartan Bold"/>
              </a:rPr>
              <a:t>CONCEPTION VISUELS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640462" y="7838187"/>
            <a:ext cx="6215185" cy="14201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25517" y="0"/>
            <a:ext cx="18513517" cy="3466476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0" y="-1400243"/>
            <a:ext cx="4874519" cy="4866719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>
                <a:alpha val="84705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-2110659" y="-189185"/>
            <a:ext cx="3139359" cy="3655661"/>
            <a:chOff x="0" y="0"/>
            <a:chExt cx="6350000" cy="54991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3777" y="3785223"/>
            <a:ext cx="6656338" cy="332816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56819" y="7718010"/>
            <a:ext cx="6603296" cy="217179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11318" r="0" b="4430"/>
          <a:stretch>
            <a:fillRect/>
          </a:stretch>
        </p:blipFill>
        <p:spPr>
          <a:xfrm flipH="false" flipV="false" rot="0">
            <a:off x="9480498" y="3530707"/>
            <a:ext cx="6564366" cy="418730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981974" y="7862223"/>
            <a:ext cx="6062890" cy="2217741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9981974" y="590238"/>
            <a:ext cx="7483548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>
                <a:solidFill>
                  <a:srgbClr val="FFFFFF"/>
                </a:solidFill>
                <a:latin typeface="League Spartan Bold"/>
              </a:rPr>
              <a:t>OUTILS </a:t>
            </a:r>
          </a:p>
          <a:p>
            <a:pPr>
              <a:lnSpc>
                <a:spcPts val="9000"/>
              </a:lnSpc>
            </a:pPr>
            <a:r>
              <a:rPr lang="en-US" sz="7500" spc="375">
                <a:solidFill>
                  <a:srgbClr val="FFFFFF"/>
                </a:solidFill>
                <a:latin typeface="League Spartan Bold"/>
              </a:rPr>
              <a:t>D'ANALYTICS</a:t>
            </a:r>
          </a:p>
        </p:txBody>
      </p:sp>
      <p:sp>
        <p:nvSpPr>
          <p:cNvPr name="TextBox 12" id="12"/>
          <p:cNvSpPr txBox="true"/>
          <p:nvPr/>
        </p:nvSpPr>
        <p:spPr>
          <a:xfrm rot="-5400000">
            <a:off x="15794170" y="7344651"/>
            <a:ext cx="365035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100 heures</a:t>
            </a:r>
          </a:p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300 000 FCFA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816536"/>
            <a:ext cx="5479231" cy="547046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2808769" y="0"/>
            <a:ext cx="5479231" cy="5470464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028700" y="1028700"/>
            <a:ext cx="16230600" cy="822960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2715492" y="3857244"/>
            <a:ext cx="12857016" cy="267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4"/>
              </a:lnSpc>
            </a:pPr>
            <a:r>
              <a:rPr lang="en-US" sz="9600" spc="576">
                <a:solidFill>
                  <a:srgbClr val="F2F0F4"/>
                </a:solidFill>
                <a:latin typeface="League Spartan Bold"/>
              </a:rPr>
              <a:t>GESTION DE PROJET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2322" y="2322"/>
            <a:ext cx="2902170" cy="289752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37006" y="1238538"/>
            <a:ext cx="14613988" cy="342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spc="375">
                <a:solidFill>
                  <a:srgbClr val="000000"/>
                </a:solidFill>
                <a:latin typeface="League Spartan Bold"/>
              </a:rPr>
              <a:t>FAIRE LA CONCEPTION</a:t>
            </a:r>
            <a:r>
              <a:rPr lang="en-US" sz="7500" spc="375">
                <a:solidFill>
                  <a:srgbClr val="000000"/>
                </a:solidFill>
                <a:latin typeface="League Spartan Bold"/>
              </a:rPr>
              <a:t> ET L’ANALYSE D’UN CAHIER DE CHARGE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916501" y="5235176"/>
            <a:ext cx="14454998" cy="84376"/>
          </a:xfrm>
          <a:prstGeom prst="rect">
            <a:avLst/>
          </a:prstGeom>
          <a:solidFill>
            <a:srgbClr val="141DFA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8897477" y="5030841"/>
            <a:ext cx="493047" cy="493047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5388265" y="7387265"/>
            <a:ext cx="2902057" cy="2897414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655211" y="5030841"/>
            <a:ext cx="493047" cy="493047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139742" y="4918106"/>
            <a:ext cx="493047" cy="493047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75F7"/>
            </a:solid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rcRect l="2903" t="0" r="2903" b="0"/>
          <a:stretch>
            <a:fillRect/>
          </a:stretch>
        </p:blipFill>
        <p:spPr>
          <a:xfrm flipH="false" flipV="false" rot="0">
            <a:off x="2557397" y="5960692"/>
            <a:ext cx="2688675" cy="180212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845590" y="5665069"/>
            <a:ext cx="2596821" cy="2097744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903394" y="5865069"/>
            <a:ext cx="2965742" cy="1993368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7332917" y="7949639"/>
            <a:ext cx="3622166" cy="1715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2"/>
              </a:lnSpc>
            </a:pPr>
            <a:r>
              <a:rPr lang="en-US" sz="3400" spc="340">
                <a:solidFill>
                  <a:srgbClr val="000000"/>
                </a:solidFill>
                <a:latin typeface="Gidole"/>
              </a:rPr>
              <a:t>CAHIER DES C</a:t>
            </a:r>
            <a:r>
              <a:rPr lang="en-US" sz="3400" spc="340">
                <a:solidFill>
                  <a:srgbClr val="000000"/>
                </a:solidFill>
                <a:latin typeface="Gidole"/>
              </a:rPr>
              <a:t>HARGES FONCTIONNEL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16501" y="7828534"/>
            <a:ext cx="3622166" cy="1715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2"/>
              </a:lnSpc>
            </a:pPr>
            <a:r>
              <a:rPr lang="en-US" sz="3400" spc="340">
                <a:solidFill>
                  <a:srgbClr val="000000"/>
                </a:solidFill>
                <a:latin typeface="Gidole"/>
              </a:rPr>
              <a:t>CA</a:t>
            </a:r>
            <a:r>
              <a:rPr lang="en-US" sz="3400" spc="340">
                <a:solidFill>
                  <a:srgbClr val="000000"/>
                </a:solidFill>
                <a:latin typeface="Gidole"/>
              </a:rPr>
              <a:t>HIER DES CHARGE TECHNIQUE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49332" y="8114284"/>
            <a:ext cx="3622166" cy="1144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2"/>
              </a:lnSpc>
            </a:pPr>
            <a:r>
              <a:rPr lang="en-US" sz="3400" spc="340">
                <a:solidFill>
                  <a:srgbClr val="000000"/>
                </a:solidFill>
                <a:latin typeface="Gidole"/>
              </a:rPr>
              <a:t>LA C</a:t>
            </a:r>
            <a:r>
              <a:rPr lang="en-US" sz="3400" spc="340">
                <a:solidFill>
                  <a:srgbClr val="000000"/>
                </a:solidFill>
                <a:latin typeface="Gidole"/>
              </a:rPr>
              <a:t>HARTE GRAPHIQUE</a:t>
            </a:r>
          </a:p>
        </p:txBody>
      </p:sp>
      <p:sp>
        <p:nvSpPr>
          <p:cNvPr name="TextBox 20" id="20"/>
          <p:cNvSpPr txBox="true"/>
          <p:nvPr/>
        </p:nvSpPr>
        <p:spPr>
          <a:xfrm rot="-5400000">
            <a:off x="-825050" y="6967748"/>
            <a:ext cx="365035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100 heures</a:t>
            </a:r>
          </a:p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150 000 FCFA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2322" y="2322"/>
            <a:ext cx="2902170" cy="289752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916501" y="5235176"/>
            <a:ext cx="14454998" cy="84376"/>
          </a:xfrm>
          <a:prstGeom prst="rect">
            <a:avLst/>
          </a:prstGeom>
          <a:solidFill>
            <a:srgbClr val="141DFA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8897477" y="5030841"/>
            <a:ext cx="493047" cy="493047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7" id="7"/>
          <p:cNvGrpSpPr/>
          <p:nvPr/>
        </p:nvGrpSpPr>
        <p:grpSpPr>
          <a:xfrm rot="-5400000">
            <a:off x="15388265" y="7387265"/>
            <a:ext cx="2902057" cy="2897414"/>
            <a:chOff x="0" y="0"/>
            <a:chExt cx="6350000" cy="633984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3655211" y="5030841"/>
            <a:ext cx="493047" cy="493047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139742" y="4918106"/>
            <a:ext cx="493047" cy="493047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75F7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612203" y="5765728"/>
            <a:ext cx="1896426" cy="189642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736354" y="5948661"/>
            <a:ext cx="2815291" cy="1232783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837006" y="1810038"/>
            <a:ext cx="14613988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spc="375">
                <a:solidFill>
                  <a:srgbClr val="000000"/>
                </a:solidFill>
                <a:latin typeface="League Spartan"/>
              </a:rPr>
              <a:t>ORGANISER DES ÉVÉNEMENTS </a:t>
            </a:r>
            <a:r>
              <a:rPr lang="en-US" sz="7500" spc="375">
                <a:solidFill>
                  <a:srgbClr val="000000"/>
                </a:solidFill>
                <a:latin typeface="League Spartan"/>
              </a:rPr>
              <a:t>V</a:t>
            </a:r>
            <a:r>
              <a:rPr lang="en-US" sz="7500" spc="375">
                <a:solidFill>
                  <a:srgbClr val="000000"/>
                </a:solidFill>
                <a:latin typeface="League Spartan"/>
              </a:rPr>
              <a:t>IR</a:t>
            </a:r>
            <a:r>
              <a:rPr lang="en-US" sz="7500" spc="375">
                <a:solidFill>
                  <a:srgbClr val="000000"/>
                </a:solidFill>
                <a:latin typeface="League Spartan"/>
              </a:rPr>
              <a:t>TU</a:t>
            </a:r>
            <a:r>
              <a:rPr lang="en-US" sz="7500" spc="375">
                <a:solidFill>
                  <a:srgbClr val="000000"/>
                </a:solidFill>
                <a:latin typeface="League Spartan"/>
              </a:rPr>
              <a:t>E</a:t>
            </a:r>
            <a:r>
              <a:rPr lang="en-US" sz="7500" spc="375">
                <a:solidFill>
                  <a:srgbClr val="000000"/>
                </a:solidFill>
                <a:latin typeface="League Spartan"/>
              </a:rPr>
              <a:t>LS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443227" y="5678400"/>
            <a:ext cx="2917015" cy="2071081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7332917" y="7949639"/>
            <a:ext cx="3622166" cy="1144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2"/>
              </a:lnSpc>
            </a:pPr>
            <a:r>
              <a:rPr lang="en-US" sz="3400" spc="340">
                <a:solidFill>
                  <a:srgbClr val="000000"/>
                </a:solidFill>
                <a:latin typeface="Gidole"/>
              </a:rPr>
              <a:t>LIVE DE LANCEMENT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90652" y="7949639"/>
            <a:ext cx="3622166" cy="572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2"/>
              </a:lnSpc>
            </a:pPr>
            <a:r>
              <a:rPr lang="en-US" sz="3400" spc="340">
                <a:solidFill>
                  <a:srgbClr val="000000"/>
                </a:solidFill>
                <a:latin typeface="Gidole"/>
              </a:rPr>
              <a:t>WE</a:t>
            </a:r>
            <a:r>
              <a:rPr lang="en-US" sz="3400" spc="340">
                <a:solidFill>
                  <a:srgbClr val="000000"/>
                </a:solidFill>
                <a:latin typeface="Gidole"/>
              </a:rPr>
              <a:t>BIN</a:t>
            </a:r>
            <a:r>
              <a:rPr lang="en-US" sz="3400" spc="340">
                <a:solidFill>
                  <a:srgbClr val="000000"/>
                </a:solidFill>
                <a:latin typeface="Gidole"/>
              </a:rPr>
              <a:t>AR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49332" y="8114284"/>
            <a:ext cx="3622166" cy="1144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2"/>
              </a:lnSpc>
            </a:pPr>
            <a:r>
              <a:rPr lang="en-US" sz="3400" spc="340">
                <a:solidFill>
                  <a:srgbClr val="000000"/>
                </a:solidFill>
                <a:latin typeface="Gidole"/>
              </a:rPr>
              <a:t>FOIRE VIRTUELLE</a:t>
            </a:r>
          </a:p>
        </p:txBody>
      </p:sp>
      <p:sp>
        <p:nvSpPr>
          <p:cNvPr name="TextBox 20" id="20"/>
          <p:cNvSpPr txBox="true"/>
          <p:nvPr/>
        </p:nvSpPr>
        <p:spPr>
          <a:xfrm rot="-5400000">
            <a:off x="-1213670" y="5929064"/>
            <a:ext cx="365035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100 heures</a:t>
            </a:r>
          </a:p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150 000 FCFA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816536"/>
            <a:ext cx="5479231" cy="547046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2808769" y="0"/>
            <a:ext cx="5479231" cy="5470464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028700" y="1028700"/>
            <a:ext cx="16230600" cy="822960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2991900" y="3857244"/>
            <a:ext cx="12304199" cy="267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4"/>
              </a:lnSpc>
            </a:pPr>
            <a:r>
              <a:rPr lang="en-US" sz="9600" spc="576">
                <a:solidFill>
                  <a:srgbClr val="F2F0F4"/>
                </a:solidFill>
                <a:latin typeface="League Spartan Bold"/>
              </a:rPr>
              <a:t>DÉVELOPPEMENT WEB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8989" y="747159"/>
            <a:ext cx="9133180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>
                <a:solidFill>
                  <a:srgbClr val="000000"/>
                </a:solidFill>
                <a:latin typeface="League Spartan Bold"/>
              </a:rPr>
              <a:t>MAQUETTE</a:t>
            </a:r>
            <a:r>
              <a:rPr lang="en-US" sz="7500" spc="375">
                <a:solidFill>
                  <a:srgbClr val="000000"/>
                </a:solidFill>
                <a:latin typeface="League Spartan Bold"/>
              </a:rPr>
              <a:t>R UNE APPLICATION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9144000" y="2143604"/>
            <a:ext cx="9466400" cy="56192"/>
          </a:xfrm>
          <a:prstGeom prst="rect">
            <a:avLst/>
          </a:prstGeom>
          <a:solidFill>
            <a:srgbClr val="141DFA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271533" y="130764"/>
            <a:ext cx="2589745" cy="123278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alphaModFix amt="29000"/>
          </a:blip>
          <a:srcRect l="0" t="0" r="0" b="0"/>
          <a:stretch>
            <a:fillRect/>
          </a:stretch>
        </p:blipFill>
        <p:spPr>
          <a:xfrm flipH="false" flipV="false" rot="0">
            <a:off x="10734413" y="2677643"/>
            <a:ext cx="4579603" cy="273383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-5400000">
            <a:off x="-1086141" y="7168100"/>
            <a:ext cx="365035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100 heures</a:t>
            </a:r>
          </a:p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125 000 FCFA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85231" y="1296878"/>
            <a:ext cx="4562348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100" spc="21">
                <a:solidFill>
                  <a:srgbClr val="000000"/>
                </a:solidFill>
                <a:latin typeface="Gidole"/>
              </a:rPr>
              <a:t>moundoungajoemaurio@gmail.com</a:t>
            </a:r>
          </a:p>
          <a:p>
            <a:pPr algn="ctr">
              <a:lnSpc>
                <a:spcPts val="3150"/>
              </a:lnSpc>
            </a:pPr>
            <a:r>
              <a:rPr lang="en-US" sz="2100" spc="21">
                <a:solidFill>
                  <a:srgbClr val="000000"/>
                </a:solidFill>
                <a:latin typeface="Gidole"/>
              </a:rPr>
              <a:t>+241 62 78 47 46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73012" y="6126369"/>
            <a:ext cx="7854215" cy="341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Connaiss</a:t>
            </a:r>
            <a:r>
              <a:rPr lang="en-US" sz="3000" spc="30">
                <a:solidFill>
                  <a:srgbClr val="000000"/>
                </a:solidFill>
                <a:latin typeface="Gidole"/>
              </a:rPr>
              <a:t>ance des bases de l’analyse ;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Maquettez votre site responsive avec des outils :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Figma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Mobirise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Comprendre les concepts de la démarche UX/UI </a:t>
            </a:r>
          </a:p>
          <a:p>
            <a:pPr>
              <a:lnSpc>
                <a:spcPts val="4500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-5400000">
            <a:off x="10728361" y="3265684"/>
            <a:ext cx="7565692" cy="7553587"/>
            <a:chOff x="0" y="0"/>
            <a:chExt cx="6350000" cy="633984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14743439" y="5573199"/>
            <a:ext cx="6266155" cy="5710024"/>
            <a:chOff x="0" y="0"/>
            <a:chExt cx="6350000" cy="549910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743439" y="5573199"/>
            <a:ext cx="6266155" cy="5710024"/>
            <a:chOff x="0" y="0"/>
            <a:chExt cx="6350000" cy="54991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78989" y="804309"/>
            <a:ext cx="9133180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spc="240">
                <a:solidFill>
                  <a:srgbClr val="000000"/>
                </a:solidFill>
                <a:latin typeface="League Spartan Bold"/>
              </a:rPr>
              <a:t>DÉCOUPEZ ET INTÉGRE</a:t>
            </a:r>
            <a:r>
              <a:rPr lang="en-US" sz="4800" spc="240">
                <a:solidFill>
                  <a:srgbClr val="000000"/>
                </a:solidFill>
                <a:latin typeface="League Spartan Bold"/>
              </a:rPr>
              <a:t>R UNE MAQUETTE AVEC HTML, CSS ET JS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9144000" y="2143604"/>
            <a:ext cx="9466400" cy="56192"/>
          </a:xfrm>
          <a:prstGeom prst="rect">
            <a:avLst/>
          </a:prstGeom>
          <a:solidFill>
            <a:srgbClr val="141DFA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271533" y="130764"/>
            <a:ext cx="2589745" cy="123278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265647" y="3118867"/>
            <a:ext cx="3629363" cy="2943817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-5400000">
            <a:off x="-1086141" y="7168100"/>
            <a:ext cx="365035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150 heures</a:t>
            </a:r>
          </a:p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375 000 FCFA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69814" y="5468424"/>
            <a:ext cx="7854215" cy="341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HTML 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CSS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Boot</a:t>
            </a:r>
            <a:r>
              <a:rPr lang="en-US" sz="3000" spc="30">
                <a:solidFill>
                  <a:srgbClr val="000000"/>
                </a:solidFill>
                <a:latin typeface="Gidole"/>
              </a:rPr>
              <a:t>strap 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Template HTML CSS et JS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Jav</a:t>
            </a:r>
            <a:r>
              <a:rPr lang="en-US" sz="3000" spc="30">
                <a:solidFill>
                  <a:srgbClr val="000000"/>
                </a:solidFill>
                <a:latin typeface="Gidole"/>
              </a:rPr>
              <a:t>aScri</a:t>
            </a:r>
            <a:r>
              <a:rPr lang="en-US" sz="3000" spc="30">
                <a:solidFill>
                  <a:srgbClr val="000000"/>
                </a:solidFill>
                <a:latin typeface="Gidole"/>
              </a:rPr>
              <a:t>pt 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Référencement Naturel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285231" y="1296878"/>
            <a:ext cx="4562348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100" spc="21">
                <a:solidFill>
                  <a:srgbClr val="000000"/>
                </a:solidFill>
                <a:latin typeface="Gidole"/>
              </a:rPr>
              <a:t>moundoungajoemaurio@gmail.com</a:t>
            </a:r>
          </a:p>
          <a:p>
            <a:pPr algn="ctr">
              <a:lnSpc>
                <a:spcPts val="3150"/>
              </a:lnSpc>
            </a:pPr>
            <a:r>
              <a:rPr lang="en-US" sz="2100" spc="21">
                <a:solidFill>
                  <a:srgbClr val="000000"/>
                </a:solidFill>
                <a:latin typeface="Gidole"/>
              </a:rPr>
              <a:t>+241 62 78 47 46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9047" y="747159"/>
            <a:ext cx="10355424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spc="240">
                <a:solidFill>
                  <a:srgbClr val="000000"/>
                </a:solidFill>
                <a:latin typeface="League Spartan Bold"/>
              </a:rPr>
              <a:t>CRÉEZ UN SITE WEB MODE</a:t>
            </a:r>
            <a:r>
              <a:rPr lang="en-US" sz="4800" spc="240">
                <a:solidFill>
                  <a:srgbClr val="000000"/>
                </a:solidFill>
                <a:latin typeface="League Spartan Bold"/>
              </a:rPr>
              <a:t>RNE ET PROFESSIONNEL AVEC WORDPRESS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9144000" y="2143604"/>
            <a:ext cx="9466400" cy="56192"/>
          </a:xfrm>
          <a:prstGeom prst="rect">
            <a:avLst/>
          </a:prstGeom>
          <a:solidFill>
            <a:srgbClr val="141DFA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271533" y="130764"/>
            <a:ext cx="2589745" cy="123278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934959" y="2958847"/>
            <a:ext cx="5052911" cy="314820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-5400000">
            <a:off x="-1086141" y="7168100"/>
            <a:ext cx="365035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120 heures</a:t>
            </a:r>
          </a:p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300  000 FCFA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69814" y="5468424"/>
            <a:ext cx="7854215" cy="341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Présentation de Wordpress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Bases du langage de programmation PHP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Hébergement &amp; Installation de Wordpress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Installation et configuration des plugins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Construction de pages </a:t>
            </a:r>
          </a:p>
          <a:p>
            <a:pPr>
              <a:lnSpc>
                <a:spcPts val="45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285231" y="1296878"/>
            <a:ext cx="4562348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100" spc="21">
                <a:solidFill>
                  <a:srgbClr val="000000"/>
                </a:solidFill>
                <a:latin typeface="Gidole"/>
              </a:rPr>
              <a:t>moundoungajoemaurio@gmail.com</a:t>
            </a:r>
          </a:p>
          <a:p>
            <a:pPr algn="ctr">
              <a:lnSpc>
                <a:spcPts val="3150"/>
              </a:lnSpc>
            </a:pPr>
            <a:r>
              <a:rPr lang="en-US" sz="2100" spc="21">
                <a:solidFill>
                  <a:srgbClr val="000000"/>
                </a:solidFill>
                <a:latin typeface="Gidole"/>
              </a:rPr>
              <a:t>+241 62 78 47 46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4076" y="2892172"/>
            <a:ext cx="10485366" cy="38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 spc="21">
                <a:solidFill>
                  <a:srgbClr val="000000"/>
                </a:solidFill>
                <a:latin typeface="Gidole"/>
              </a:rPr>
              <a:t>Des outils autres que Wordpress peuvent être utilisés pour votre formation : WiX, Mobirise, etc</a:t>
            </a:r>
          </a:p>
        </p:txBody>
      </p:sp>
      <p:grpSp>
        <p:nvGrpSpPr>
          <p:cNvPr name="Group 10" id="10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4743439" y="5573199"/>
            <a:ext cx="6266155" cy="5710024"/>
            <a:chOff x="0" y="0"/>
            <a:chExt cx="6350000" cy="549910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9047" y="861459"/>
            <a:ext cx="9640742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spc="320">
                <a:solidFill>
                  <a:srgbClr val="000000"/>
                </a:solidFill>
                <a:latin typeface="League Spartan Bold"/>
              </a:rPr>
              <a:t>ADMINISTRATION DE SITE WEB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9144000" y="2143604"/>
            <a:ext cx="9466400" cy="56192"/>
          </a:xfrm>
          <a:prstGeom prst="rect">
            <a:avLst/>
          </a:prstGeom>
          <a:solidFill>
            <a:srgbClr val="141DFA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271533" y="130764"/>
            <a:ext cx="2589745" cy="123278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889789" y="1833009"/>
            <a:ext cx="7369511" cy="410236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-5400000">
            <a:off x="-1086141" y="7168100"/>
            <a:ext cx="365035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50 heures</a:t>
            </a:r>
          </a:p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125  000 FCFA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61529" y="5580236"/>
            <a:ext cx="7854215" cy="284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Server et base de données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Modèle-vue-contrôleur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Front et Back Office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Gestion des bugs</a:t>
            </a:r>
          </a:p>
          <a:p>
            <a:pPr>
              <a:lnSpc>
                <a:spcPts val="45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285231" y="1296878"/>
            <a:ext cx="4562348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100" spc="21">
                <a:solidFill>
                  <a:srgbClr val="000000"/>
                </a:solidFill>
                <a:latin typeface="Gidole"/>
              </a:rPr>
              <a:t>moundoungajoemaurio@gmail.com</a:t>
            </a:r>
          </a:p>
          <a:p>
            <a:pPr algn="ctr">
              <a:lnSpc>
                <a:spcPts val="3150"/>
              </a:lnSpc>
            </a:pPr>
            <a:r>
              <a:rPr lang="en-US" sz="2100" spc="21">
                <a:solidFill>
                  <a:srgbClr val="000000"/>
                </a:solidFill>
                <a:latin typeface="Gidole"/>
              </a:rPr>
              <a:t>+241 62 78 47 46</a:t>
            </a:r>
          </a:p>
        </p:txBody>
      </p:sp>
      <p:grpSp>
        <p:nvGrpSpPr>
          <p:cNvPr name="Group 9" id="9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14743439" y="5573199"/>
            <a:ext cx="6266155" cy="5710024"/>
            <a:chOff x="0" y="0"/>
            <a:chExt cx="6350000" cy="549910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816536"/>
            <a:ext cx="5479231" cy="547046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2808769" y="0"/>
            <a:ext cx="5479231" cy="5470464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028700" y="1028700"/>
            <a:ext cx="16230600" cy="822960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2715492" y="3195256"/>
            <a:ext cx="12857016" cy="4001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4"/>
              </a:lnSpc>
            </a:pPr>
            <a:r>
              <a:rPr lang="en-US" sz="9600" spc="576">
                <a:solidFill>
                  <a:srgbClr val="F2F0F4"/>
                </a:solidFill>
                <a:latin typeface="League Spartan Bold"/>
              </a:rPr>
              <a:t>MARKETING ET COMMUNICATION DIGITALE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3130427" y="-93033"/>
            <a:ext cx="7554490" cy="7542403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13123" y="2843673"/>
            <a:ext cx="7554490" cy="7542403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293268" y="4990344"/>
            <a:ext cx="9612498" cy="479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00"/>
              </a:lnSpc>
            </a:pPr>
            <a:r>
              <a:rPr lang="en-US" sz="3600" spc="36">
                <a:solidFill>
                  <a:srgbClr val="000000"/>
                </a:solidFill>
                <a:latin typeface="Gidole"/>
              </a:rPr>
              <a:t>Aud</a:t>
            </a:r>
            <a:r>
              <a:rPr lang="en-US" sz="3600" spc="36">
                <a:solidFill>
                  <a:srgbClr val="000000"/>
                </a:solidFill>
                <a:latin typeface="Gidole"/>
              </a:rPr>
              <a:t>it communication digitale</a:t>
            </a:r>
          </a:p>
          <a:p>
            <a:pPr algn="r">
              <a:lnSpc>
                <a:spcPts val="5400"/>
              </a:lnSpc>
            </a:pPr>
            <a:r>
              <a:rPr lang="en-US" sz="3600" spc="36">
                <a:solidFill>
                  <a:srgbClr val="000000"/>
                </a:solidFill>
                <a:latin typeface="Gidole"/>
              </a:rPr>
              <a:t>Définir des objectifs SMART</a:t>
            </a:r>
          </a:p>
          <a:p>
            <a:pPr algn="r">
              <a:lnSpc>
                <a:spcPts val="5400"/>
              </a:lnSpc>
            </a:pPr>
            <a:r>
              <a:rPr lang="en-US" sz="3600" spc="36">
                <a:solidFill>
                  <a:srgbClr val="000000"/>
                </a:solidFill>
                <a:latin typeface="Gidole"/>
              </a:rPr>
              <a:t>Mettre sur pied son Avatar</a:t>
            </a:r>
          </a:p>
          <a:p>
            <a:pPr algn="r">
              <a:lnSpc>
                <a:spcPts val="5400"/>
              </a:lnSpc>
            </a:pPr>
            <a:r>
              <a:rPr lang="en-US" sz="3600" spc="36">
                <a:solidFill>
                  <a:srgbClr val="000000"/>
                </a:solidFill>
                <a:latin typeface="Gidole"/>
              </a:rPr>
              <a:t>Concevoir une ligne et un calendrier éditoriale</a:t>
            </a:r>
          </a:p>
          <a:p>
            <a:pPr algn="r">
              <a:lnSpc>
                <a:spcPts val="5400"/>
              </a:lnSpc>
            </a:pPr>
            <a:r>
              <a:rPr lang="en-US" sz="3600" spc="36">
                <a:solidFill>
                  <a:srgbClr val="000000"/>
                </a:solidFill>
                <a:latin typeface="Gidole"/>
              </a:rPr>
              <a:t>Mettre en place une stratégie de contenu</a:t>
            </a:r>
          </a:p>
          <a:p>
            <a:pPr algn="r">
              <a:lnSpc>
                <a:spcPts val="5400"/>
              </a:lnSpc>
            </a:pPr>
            <a:r>
              <a:rPr lang="en-US" sz="3600" spc="36">
                <a:solidFill>
                  <a:srgbClr val="000000"/>
                </a:solidFill>
                <a:latin typeface="Gidole"/>
              </a:rPr>
              <a:t>Outils et canaux</a:t>
            </a:r>
          </a:p>
          <a:p>
            <a:pPr algn="r">
              <a:lnSpc>
                <a:spcPts val="5400"/>
              </a:lnSpc>
            </a:pPr>
            <a:r>
              <a:rPr lang="en-US" sz="3600" spc="36">
                <a:solidFill>
                  <a:srgbClr val="000000"/>
                </a:solidFill>
                <a:latin typeface="Gidole"/>
              </a:rPr>
              <a:t>KPI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634416"/>
            <a:ext cx="18036540" cy="2914650"/>
            <a:chOff x="0" y="0"/>
            <a:chExt cx="24048720" cy="388620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2930932" y="0"/>
              <a:ext cx="11117788" cy="3886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680"/>
                </a:lnSpc>
              </a:pPr>
              <a:r>
                <a:rPr lang="en-US" sz="6400" spc="320">
                  <a:solidFill>
                    <a:srgbClr val="000000"/>
                  </a:solidFill>
                  <a:latin typeface="League Spartan Bold"/>
                </a:rPr>
                <a:t>STRATÉGIE DE COMMUNICATION DIGITALE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1943100"/>
              <a:ext cx="11797775" cy="70031"/>
            </a:xfrm>
            <a:prstGeom prst="rect">
              <a:avLst/>
            </a:prstGeom>
            <a:solidFill>
              <a:srgbClr val="141DFA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418020" y="0"/>
            <a:ext cx="2588534" cy="123278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529829" y="4309004"/>
            <a:ext cx="5463633" cy="461174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-5400000">
            <a:off x="15794170" y="7344651"/>
            <a:ext cx="365035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150 heures</a:t>
            </a:r>
          </a:p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375 000 FCFA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31113" y="1108964"/>
            <a:ext cx="4562348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100" spc="21">
                <a:solidFill>
                  <a:srgbClr val="000000"/>
                </a:solidFill>
                <a:latin typeface="Gidole"/>
              </a:rPr>
              <a:t>moundoungajoemaurio@gmail.com</a:t>
            </a:r>
          </a:p>
          <a:p>
            <a:pPr algn="ctr">
              <a:lnSpc>
                <a:spcPts val="3150"/>
              </a:lnSpc>
            </a:pPr>
            <a:r>
              <a:rPr lang="en-US" sz="2100" spc="21">
                <a:solidFill>
                  <a:srgbClr val="000000"/>
                </a:solidFill>
                <a:latin typeface="Gidole"/>
              </a:rPr>
              <a:t>+241 62 78 47 46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3130427" y="-93033"/>
            <a:ext cx="7554490" cy="7542403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13123" y="2843673"/>
            <a:ext cx="7554490" cy="7542403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5F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057118" y="5523664"/>
            <a:ext cx="9202182" cy="3665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2800" spc="28">
                <a:solidFill>
                  <a:srgbClr val="000000"/>
                </a:solidFill>
                <a:latin typeface="Gidole"/>
              </a:rPr>
              <a:t>Définir des objectifs (SMART)</a:t>
            </a:r>
          </a:p>
          <a:p>
            <a:pPr algn="r">
              <a:lnSpc>
                <a:spcPts val="4199"/>
              </a:lnSpc>
            </a:pPr>
            <a:r>
              <a:rPr lang="en-US" sz="2800" spc="28">
                <a:solidFill>
                  <a:srgbClr val="000000"/>
                </a:solidFill>
                <a:latin typeface="Gidole"/>
              </a:rPr>
              <a:t>Définir sa cible</a:t>
            </a:r>
          </a:p>
          <a:p>
            <a:pPr algn="r">
              <a:lnSpc>
                <a:spcPts val="4200"/>
              </a:lnSpc>
            </a:pPr>
            <a:r>
              <a:rPr lang="en-US" sz="2799" spc="27">
                <a:solidFill>
                  <a:srgbClr val="000000"/>
                </a:solidFill>
                <a:latin typeface="Gidole"/>
              </a:rPr>
              <a:t>Plan de prospection B2B</a:t>
            </a:r>
          </a:p>
          <a:p>
            <a:pPr algn="r">
              <a:lnSpc>
                <a:spcPts val="4200"/>
              </a:lnSpc>
            </a:pPr>
            <a:r>
              <a:rPr lang="en-US" sz="2800" spc="28">
                <a:solidFill>
                  <a:srgbClr val="000000"/>
                </a:solidFill>
                <a:latin typeface="Gidole"/>
              </a:rPr>
              <a:t>Campagne d'emailing</a:t>
            </a:r>
          </a:p>
          <a:p>
            <a:pPr algn="r">
              <a:lnSpc>
                <a:spcPts val="4200"/>
              </a:lnSpc>
            </a:pPr>
            <a:r>
              <a:rPr lang="en-US" sz="2800" spc="28">
                <a:solidFill>
                  <a:srgbClr val="000000"/>
                </a:solidFill>
                <a:latin typeface="Gidole"/>
              </a:rPr>
              <a:t>Publicité social média (Facebook, YouTube, Instagram, LinkedIn)</a:t>
            </a:r>
          </a:p>
          <a:p>
            <a:pPr algn="r">
              <a:lnSpc>
                <a:spcPts val="4200"/>
              </a:lnSpc>
            </a:pPr>
            <a:r>
              <a:rPr lang="en-US" sz="2800" spc="28">
                <a:solidFill>
                  <a:srgbClr val="000000"/>
                </a:solidFill>
                <a:latin typeface="Gidole"/>
              </a:rPr>
              <a:t>Google Ads</a:t>
            </a:r>
          </a:p>
          <a:p>
            <a:pPr algn="r">
              <a:lnSpc>
                <a:spcPts val="4200"/>
              </a:lnSpc>
            </a:pPr>
            <a:r>
              <a:rPr lang="en-US" sz="2800" spc="28">
                <a:solidFill>
                  <a:srgbClr val="000000"/>
                </a:solidFill>
                <a:latin typeface="Gidole"/>
              </a:rPr>
              <a:t>KPI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1120191"/>
            <a:ext cx="18036540" cy="1943100"/>
            <a:chOff x="0" y="0"/>
            <a:chExt cx="24048720" cy="259080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2930932" y="0"/>
              <a:ext cx="11117788" cy="2590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680"/>
                </a:lnSpc>
              </a:pPr>
              <a:r>
                <a:rPr lang="en-US" sz="6400" spc="320">
                  <a:solidFill>
                    <a:srgbClr val="000000"/>
                  </a:solidFill>
                  <a:latin typeface="League Spartan Bold"/>
                </a:rPr>
                <a:t>PROSPECTER EN LIGNE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1295400"/>
              <a:ext cx="11797775" cy="70031"/>
            </a:xfrm>
            <a:prstGeom prst="rect">
              <a:avLst/>
            </a:prstGeom>
            <a:solidFill>
              <a:srgbClr val="141DFA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418020" y="0"/>
            <a:ext cx="2588534" cy="123278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647211" y="4229238"/>
            <a:ext cx="5794157" cy="4075817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-5400000">
            <a:off x="15794170" y="7344651"/>
            <a:ext cx="365035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100 heures</a:t>
            </a:r>
          </a:p>
          <a:p>
            <a:pPr>
              <a:lnSpc>
                <a:spcPts val="3359"/>
              </a:lnSpc>
            </a:pPr>
            <a:r>
              <a:rPr lang="en-US" sz="2400" spc="192">
                <a:solidFill>
                  <a:srgbClr val="141DFA"/>
                </a:solidFill>
                <a:latin typeface="Gidole"/>
              </a:rPr>
              <a:t>150 000 FCFA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31113" y="1108964"/>
            <a:ext cx="4562348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100" spc="21">
                <a:solidFill>
                  <a:srgbClr val="000000"/>
                </a:solidFill>
                <a:latin typeface="Gidole"/>
              </a:rPr>
              <a:t>moundoungajoemaurio@gmail.com</a:t>
            </a:r>
          </a:p>
          <a:p>
            <a:pPr algn="ctr">
              <a:lnSpc>
                <a:spcPts val="3150"/>
              </a:lnSpc>
            </a:pPr>
            <a:r>
              <a:rPr lang="en-US" sz="2100" spc="21">
                <a:solidFill>
                  <a:srgbClr val="000000"/>
                </a:solidFill>
                <a:latin typeface="Gidole"/>
              </a:rPr>
              <a:t>+241 62 78 47 46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DAEOy1heBJU</dc:identifier>
  <dcterms:modified xsi:type="dcterms:W3CDTF">2011-08-01T06:04:30Z</dcterms:modified>
  <cp:revision>1</cp:revision>
  <dc:title>Gray Geometric Business Creative Presentation</dc:title>
</cp:coreProperties>
</file>