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58" r:id="rId7"/>
    <p:sldId id="276" r:id="rId8"/>
    <p:sldId id="261" r:id="rId9"/>
    <p:sldId id="277" r:id="rId10"/>
    <p:sldId id="260" r:id="rId11"/>
    <p:sldId id="278"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4718"/>
  </p:normalViewPr>
  <p:slideViewPr>
    <p:cSldViewPr snapToGrid="0">
      <p:cViewPr varScale="1">
        <p:scale>
          <a:sx n="73" d="100"/>
          <a:sy n="73" d="100"/>
        </p:scale>
        <p:origin x="66" y="40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12/5/2022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12/5/2022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12/5/2022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12/5/2022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12/5/2022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298122" y="2235200"/>
            <a:ext cx="7096933" cy="2387600"/>
          </a:xfrm>
        </p:spPr>
        <p:txBody>
          <a:bodyPr/>
          <a:lstStyle/>
          <a:p>
            <a:r>
              <a:rPr lang="en-US" dirty="0"/>
              <a:t>News Classification using Machine Learning </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 </a:t>
            </a:r>
          </a:p>
          <a:p>
            <a:r>
              <a:rPr lang="en-US" dirty="0"/>
              <a:t>Too and techniques</a:t>
            </a:r>
          </a:p>
          <a:p>
            <a:r>
              <a:rPr lang="en-US" dirty="0"/>
              <a:t>About data </a:t>
            </a:r>
          </a:p>
          <a:p>
            <a:r>
              <a:rPr lang="en-US" dirty="0"/>
              <a:t>Data Pre-processing</a:t>
            </a:r>
          </a:p>
          <a:p>
            <a:r>
              <a:rPr lang="en-US" dirty="0"/>
              <a:t>Model creation</a:t>
            </a:r>
          </a:p>
          <a:p>
            <a:r>
              <a:rPr lang="en-US" dirty="0"/>
              <a:t>Implementing on local web by Using Flask</a:t>
            </a:r>
          </a:p>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12/5/2022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News Classification using Machine Learning </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1" y="2444161"/>
            <a:ext cx="9779183" cy="3436483"/>
          </a:xfrm>
        </p:spPr>
        <p:txBody>
          <a:bodyPr vert="horz" lIns="91440" tIns="45720" rIns="91440" bIns="45720" rtlCol="0" anchor="t">
            <a:noAutofit/>
          </a:bodyPr>
          <a:lstStyle/>
          <a:p>
            <a:r>
              <a:rPr lang="en-US" sz="2800" dirty="0"/>
              <a:t>Immense increase in use of social media cause everyone to get different types of news through WhatsApp, Facebook or any other platforms. People are getting trouble either the news is fake or real. To overcome this difficulty we created this model that classify given news as fake or real by using text used in it.  </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12/5/2022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News Classification using Machine Learning </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CEAE-19FF-5C05-C068-7AFEB4F78DE8}"/>
              </a:ext>
            </a:extLst>
          </p:cNvPr>
          <p:cNvSpPr>
            <a:spLocks noGrp="1"/>
          </p:cNvSpPr>
          <p:nvPr>
            <p:ph type="ctrTitle"/>
          </p:nvPr>
        </p:nvSpPr>
        <p:spPr>
          <a:xfrm>
            <a:off x="893174" y="801522"/>
            <a:ext cx="6245912" cy="1148223"/>
          </a:xfrm>
        </p:spPr>
        <p:txBody>
          <a:bodyPr/>
          <a:lstStyle/>
          <a:p>
            <a:r>
              <a:rPr lang="en-US" sz="4800" dirty="0"/>
              <a:t>Tools and techniques</a:t>
            </a:r>
          </a:p>
        </p:txBody>
      </p:sp>
      <p:sp>
        <p:nvSpPr>
          <p:cNvPr id="3" name="Subtitle 2">
            <a:extLst>
              <a:ext uri="{FF2B5EF4-FFF2-40B4-BE49-F238E27FC236}">
                <a16:creationId xmlns:a16="http://schemas.microsoft.com/office/drawing/2014/main" id="{9A79C91F-78CA-9258-35FE-E20D4ECD5DE7}"/>
              </a:ext>
            </a:extLst>
          </p:cNvPr>
          <p:cNvSpPr>
            <a:spLocks noGrp="1"/>
          </p:cNvSpPr>
          <p:nvPr>
            <p:ph type="subTitle" idx="1"/>
          </p:nvPr>
        </p:nvSpPr>
        <p:spPr>
          <a:xfrm>
            <a:off x="1005840" y="1580607"/>
            <a:ext cx="6381440" cy="3327649"/>
          </a:xfrm>
        </p:spPr>
        <p:txBody>
          <a:bodyPr/>
          <a:lstStyle/>
          <a:p>
            <a:endParaRPr lang="en-US" dirty="0"/>
          </a:p>
          <a:p>
            <a:pPr marL="514350" indent="-514350">
              <a:buFont typeface="+mj-lt"/>
              <a:buAutoNum type="arabicPeriod"/>
            </a:pPr>
            <a:r>
              <a:rPr lang="en-US" sz="2400" dirty="0"/>
              <a:t>    Python</a:t>
            </a:r>
          </a:p>
          <a:p>
            <a:pPr marL="514350" indent="-514350">
              <a:buFont typeface="+mj-lt"/>
              <a:buAutoNum type="arabicPeriod"/>
            </a:pPr>
            <a:r>
              <a:rPr lang="en-US" sz="2400" dirty="0"/>
              <a:t>    Jupyter notebook</a:t>
            </a:r>
          </a:p>
          <a:p>
            <a:pPr marL="514350" indent="-514350">
              <a:buFont typeface="+mj-lt"/>
              <a:buAutoNum type="arabicPeriod"/>
            </a:pPr>
            <a:r>
              <a:rPr lang="en-US" sz="2400" dirty="0"/>
              <a:t>    Flask </a:t>
            </a:r>
          </a:p>
          <a:p>
            <a:pPr marL="514350" indent="-514350">
              <a:buFont typeface="+mj-lt"/>
              <a:buAutoNum type="arabicPeriod"/>
            </a:pPr>
            <a:r>
              <a:rPr lang="en-US" sz="2400" dirty="0"/>
              <a:t>    HTML and CSS</a:t>
            </a:r>
          </a:p>
          <a:p>
            <a:pPr marL="514350" indent="-514350">
              <a:buFont typeface="+mj-lt"/>
              <a:buAutoNum type="arabicPeriod"/>
            </a:pPr>
            <a:r>
              <a:rPr lang="en-US" sz="2400" dirty="0"/>
              <a:t>    Machine Learning</a:t>
            </a:r>
          </a:p>
          <a:p>
            <a:pPr marL="514350" indent="-514350">
              <a:buFont typeface="+mj-lt"/>
              <a:buAutoNum type="arabicPeriod"/>
            </a:pPr>
            <a:r>
              <a:rPr lang="en-US" sz="2400" dirty="0"/>
              <a:t>    PassiveAggressiveClassifier</a:t>
            </a:r>
          </a:p>
          <a:p>
            <a:pPr marL="514350" indent="-514350">
              <a:buFont typeface="+mj-lt"/>
              <a:buAutoNum type="arabicPeriod"/>
            </a:pPr>
            <a:r>
              <a:rPr lang="en-US" sz="2400" dirty="0"/>
              <a:t>    NLP</a:t>
            </a:r>
            <a:endParaRPr lang="en-US" sz="1200" dirty="0"/>
          </a:p>
          <a:p>
            <a:r>
              <a:rPr lang="en-US" dirty="0"/>
              <a:t>     </a:t>
            </a:r>
          </a:p>
          <a:p>
            <a:pPr marL="514350" indent="-514350">
              <a:buFont typeface="+mj-lt"/>
              <a:buAutoNum type="arabicPeriod"/>
            </a:pPr>
            <a:endParaRPr lang="en-US" dirty="0"/>
          </a:p>
        </p:txBody>
      </p:sp>
    </p:spTree>
    <p:extLst>
      <p:ext uri="{BB962C8B-B14F-4D97-AF65-F5344CB8AC3E}">
        <p14:creationId xmlns:p14="http://schemas.microsoft.com/office/powerpoint/2010/main" val="173914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12/5/2022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News Classification using Machine Learning </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11" name="Title 10">
            <a:extLst>
              <a:ext uri="{FF2B5EF4-FFF2-40B4-BE49-F238E27FC236}">
                <a16:creationId xmlns:a16="http://schemas.microsoft.com/office/drawing/2014/main" id="{90E0B36F-FFEF-EF4A-C53C-8D5738E6424C}"/>
              </a:ext>
            </a:extLst>
          </p:cNvPr>
          <p:cNvSpPr>
            <a:spLocks noGrp="1"/>
          </p:cNvSpPr>
          <p:nvPr>
            <p:ph type="title"/>
          </p:nvPr>
        </p:nvSpPr>
        <p:spPr>
          <a:xfrm>
            <a:off x="1231509" y="535578"/>
            <a:ext cx="8002633" cy="901337"/>
          </a:xfrm>
        </p:spPr>
        <p:txBody>
          <a:bodyPr/>
          <a:lstStyle/>
          <a:p>
            <a:r>
              <a:rPr lang="en-US" sz="4000" dirty="0"/>
              <a:t>About Data </a:t>
            </a:r>
          </a:p>
        </p:txBody>
      </p:sp>
      <p:sp>
        <p:nvSpPr>
          <p:cNvPr id="13" name="TextBox 12">
            <a:extLst>
              <a:ext uri="{FF2B5EF4-FFF2-40B4-BE49-F238E27FC236}">
                <a16:creationId xmlns:a16="http://schemas.microsoft.com/office/drawing/2014/main" id="{23CF34F6-E838-663F-A00E-82E9C4CBC1EE}"/>
              </a:ext>
            </a:extLst>
          </p:cNvPr>
          <p:cNvSpPr txBox="1"/>
          <p:nvPr/>
        </p:nvSpPr>
        <p:spPr>
          <a:xfrm>
            <a:off x="1231509" y="1728198"/>
            <a:ext cx="9976422" cy="2954655"/>
          </a:xfrm>
          <a:prstGeom prst="rect">
            <a:avLst/>
          </a:prstGeom>
          <a:noFill/>
        </p:spPr>
        <p:txBody>
          <a:bodyPr wrap="square" rtlCol="0">
            <a:spAutoFit/>
          </a:bodyPr>
          <a:lstStyle/>
          <a:p>
            <a:pPr marL="342900" indent="-342900">
              <a:buFont typeface="Arial" panose="020B0604020202020204" pitchFamily="34" charset="0"/>
              <a:buChar char="•"/>
            </a:pPr>
            <a:r>
              <a:rPr lang="en-US" sz="2400" dirty="0"/>
              <a:t>Data is taken from Kaggle.</a:t>
            </a:r>
          </a:p>
          <a:p>
            <a:pPr marL="342900" indent="-342900">
              <a:buFont typeface="Arial" panose="020B0604020202020204" pitchFamily="34" charset="0"/>
              <a:buChar char="•"/>
            </a:pPr>
            <a:r>
              <a:rPr lang="en-US" sz="2400" dirty="0"/>
              <a:t>Is contains 5000 real news and 5000 fake news . </a:t>
            </a:r>
          </a:p>
          <a:p>
            <a:pPr marL="342900" indent="-342900">
              <a:buFont typeface="Arial" panose="020B0604020202020204" pitchFamily="34" charset="0"/>
              <a:buChar char="•"/>
            </a:pPr>
            <a:r>
              <a:rPr lang="en-US" sz="2400" dirty="0"/>
              <a:t>Total becomes 10,000 . </a:t>
            </a:r>
          </a:p>
          <a:p>
            <a:pPr marL="342900" indent="-342900">
              <a:buFont typeface="Arial" panose="020B0604020202020204" pitchFamily="34" charset="0"/>
              <a:buChar char="•"/>
            </a:pPr>
            <a:r>
              <a:rPr lang="en-US" sz="2400" dirty="0"/>
              <a:t>80% data is used for training and 20% for testing.</a:t>
            </a:r>
          </a:p>
          <a:p>
            <a:pPr marL="342900" indent="-342900">
              <a:buFont typeface="Arial" panose="020B0604020202020204" pitchFamily="34" charset="0"/>
              <a:buChar char="•"/>
            </a:pPr>
            <a:r>
              <a:rPr lang="en-US" sz="2400" dirty="0"/>
              <a:t>Data contains columns = “title”, “date”, “subject”, “text”, “label”. We need only “text” and “label”.    </a:t>
            </a:r>
          </a:p>
          <a:p>
            <a:pPr marL="342900" indent="-342900">
              <a:buFont typeface="Arial" panose="020B0604020202020204" pitchFamily="34" charset="0"/>
              <a:buChar char="•"/>
            </a:pPr>
            <a:endParaRPr lang="en-US" sz="2400" dirty="0"/>
          </a:p>
          <a:p>
            <a:endParaRPr lang="en-US" dirty="0"/>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B3F2-F042-5B00-6DDE-20AE0C27FDB7}"/>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DF3323B0-4F0F-D911-4F62-4F626C930D3F}"/>
              </a:ext>
            </a:extLst>
          </p:cNvPr>
          <p:cNvSpPr>
            <a:spLocks noGrp="1"/>
          </p:cNvSpPr>
          <p:nvPr>
            <p:ph idx="1"/>
          </p:nvPr>
        </p:nvSpPr>
        <p:spPr>
          <a:xfrm>
            <a:off x="1167493" y="2087561"/>
            <a:ext cx="9779182" cy="3712348"/>
          </a:xfrm>
        </p:spPr>
        <p:txBody>
          <a:bodyPr/>
          <a:lstStyle/>
          <a:p>
            <a:pPr marL="457200" indent="-457200">
              <a:buFont typeface="Arial" panose="020B0604020202020204" pitchFamily="34" charset="0"/>
              <a:buChar char="•"/>
            </a:pPr>
            <a:r>
              <a:rPr lang="en-US" dirty="0"/>
              <a:t>Data Cleaning:</a:t>
            </a:r>
          </a:p>
          <a:p>
            <a:pPr marL="514350" indent="-514350">
              <a:buFont typeface="+mj-lt"/>
              <a:buAutoNum type="arabicPeriod"/>
            </a:pPr>
            <a:r>
              <a:rPr lang="en-US" dirty="0"/>
              <a:t>      Remove NA/missing values.</a:t>
            </a:r>
          </a:p>
          <a:p>
            <a:pPr marL="514350" indent="-514350">
              <a:buFont typeface="+mj-lt"/>
              <a:buAutoNum type="arabicPeriod"/>
            </a:pPr>
            <a:r>
              <a:rPr lang="en-US" dirty="0"/>
              <a:t>      Remove stop words.</a:t>
            </a:r>
          </a:p>
          <a:p>
            <a:pPr marL="514350" indent="-514350">
              <a:buFont typeface="+mj-lt"/>
              <a:buAutoNum type="arabicPeriod"/>
            </a:pPr>
            <a:r>
              <a:rPr lang="en-US" dirty="0"/>
              <a:t>      Remove regular expressions e.g. “are”, “is”, “the” etc.</a:t>
            </a:r>
          </a:p>
          <a:p>
            <a:pPr marL="514350" indent="-514350">
              <a:buFont typeface="+mj-lt"/>
              <a:buAutoNum type="arabicPeriod"/>
            </a:pPr>
            <a:r>
              <a:rPr lang="en-US" dirty="0"/>
              <a:t>      Tokenize Data. </a:t>
            </a:r>
          </a:p>
          <a:p>
            <a:pPr marL="514350" indent="-514350">
              <a:buFont typeface="+mj-lt"/>
              <a:buAutoNum type="arabicPeriod"/>
            </a:pPr>
            <a:r>
              <a:rPr lang="en-US" dirty="0"/>
              <a:t>      Data Stemming.</a:t>
            </a:r>
          </a:p>
          <a:p>
            <a:pPr marL="514350" indent="-514350">
              <a:buFont typeface="+mj-lt"/>
              <a:buAutoNum type="arabicPeriod"/>
            </a:pPr>
            <a:r>
              <a:rPr lang="en-US" dirty="0"/>
              <a:t>      Vectorize data.</a:t>
            </a:r>
          </a:p>
        </p:txBody>
      </p:sp>
      <p:sp>
        <p:nvSpPr>
          <p:cNvPr id="4" name="Date Placeholder 3">
            <a:extLst>
              <a:ext uri="{FF2B5EF4-FFF2-40B4-BE49-F238E27FC236}">
                <a16:creationId xmlns:a16="http://schemas.microsoft.com/office/drawing/2014/main" id="{816B8430-9F92-8DF1-F409-902AA44B7B9D}"/>
              </a:ext>
            </a:extLst>
          </p:cNvPr>
          <p:cNvSpPr>
            <a:spLocks noGrp="1"/>
          </p:cNvSpPr>
          <p:nvPr>
            <p:ph type="dt" sz="half" idx="2"/>
          </p:nvPr>
        </p:nvSpPr>
        <p:spPr/>
        <p:txBody>
          <a:bodyPr/>
          <a:lstStyle/>
          <a:p>
            <a:fld id="{7E7AB22C-8B7E-9B4A-8C65-396C3C874D86}" type="datetime1">
              <a:rPr lang="en-US" smtClean="0"/>
              <a:pPr/>
              <a:t>12/5/2022</a:t>
            </a:fld>
            <a:endParaRPr lang="en-US" dirty="0"/>
          </a:p>
        </p:txBody>
      </p:sp>
      <p:sp>
        <p:nvSpPr>
          <p:cNvPr id="5" name="Footer Placeholder 4">
            <a:extLst>
              <a:ext uri="{FF2B5EF4-FFF2-40B4-BE49-F238E27FC236}">
                <a16:creationId xmlns:a16="http://schemas.microsoft.com/office/drawing/2014/main" id="{08A9CE20-7DA3-7381-F502-A8CC795F3226}"/>
              </a:ext>
            </a:extLst>
          </p:cNvPr>
          <p:cNvSpPr>
            <a:spLocks noGrp="1"/>
          </p:cNvSpPr>
          <p:nvPr>
            <p:ph type="ftr" sz="quarter" idx="3"/>
          </p:nvPr>
        </p:nvSpPr>
        <p:spPr/>
        <p:txBody>
          <a:bodyPr/>
          <a:lstStyle/>
          <a:p>
            <a:r>
              <a:rPr lang="en-US" dirty="0"/>
              <a:t>News Classification using Machine Learning </a:t>
            </a:r>
          </a:p>
        </p:txBody>
      </p:sp>
      <p:sp>
        <p:nvSpPr>
          <p:cNvPr id="6" name="Slide Number Placeholder 5">
            <a:extLst>
              <a:ext uri="{FF2B5EF4-FFF2-40B4-BE49-F238E27FC236}">
                <a16:creationId xmlns:a16="http://schemas.microsoft.com/office/drawing/2014/main" id="{F783FCD4-D76E-0C56-3DAC-6EAF253DC47D}"/>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275652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Model Creation</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12/5/2022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News Classification using Machine Learning </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8" name="Content Placeholder 7">
            <a:extLst>
              <a:ext uri="{FF2B5EF4-FFF2-40B4-BE49-F238E27FC236}">
                <a16:creationId xmlns:a16="http://schemas.microsoft.com/office/drawing/2014/main" id="{5E4F9B29-E84B-5308-34A4-BE13F4272A38}"/>
              </a:ext>
            </a:extLst>
          </p:cNvPr>
          <p:cNvSpPr>
            <a:spLocks noGrp="1"/>
          </p:cNvSpPr>
          <p:nvPr>
            <p:ph idx="1"/>
          </p:nvPr>
        </p:nvSpPr>
        <p:spPr>
          <a:xfrm>
            <a:off x="1167493" y="2087563"/>
            <a:ext cx="10066564" cy="2811007"/>
          </a:xfrm>
        </p:spPr>
        <p:txBody>
          <a:bodyPr/>
          <a:lstStyle/>
          <a:p>
            <a:pPr marL="457200" indent="-457200">
              <a:buFont typeface="Arial" panose="020B0604020202020204" pitchFamily="34" charset="0"/>
              <a:buChar char="•"/>
            </a:pPr>
            <a:r>
              <a:rPr lang="en-US" dirty="0"/>
              <a:t>Import PassiveAggresiveClassifier.</a:t>
            </a:r>
          </a:p>
          <a:p>
            <a:pPr marL="457200" indent="-457200">
              <a:buFont typeface="Arial" panose="020B0604020202020204" pitchFamily="34" charset="0"/>
              <a:buChar char="•"/>
            </a:pPr>
            <a:r>
              <a:rPr lang="en-US" dirty="0"/>
              <a:t>PSC is a supervised ML algorithm used in Classification.</a:t>
            </a:r>
          </a:p>
          <a:p>
            <a:pPr marL="457200" indent="-457200">
              <a:buFont typeface="Arial" panose="020B0604020202020204" pitchFamily="34" charset="0"/>
              <a:buChar char="•"/>
            </a:pPr>
            <a:r>
              <a:rPr lang="en-US" dirty="0"/>
              <a:t>Fit the processed train data set through algorithm. </a:t>
            </a:r>
          </a:p>
          <a:p>
            <a:pPr marL="457200" indent="-457200">
              <a:buFont typeface="Arial" panose="020B0604020202020204" pitchFamily="34" charset="0"/>
              <a:buChar char="•"/>
            </a:pPr>
            <a:r>
              <a:rPr lang="en-US" dirty="0"/>
              <a:t>We got training accuracy of 99% and 97% testing accuracy.</a:t>
            </a:r>
          </a:p>
          <a:p>
            <a:pPr marL="457200" indent="-457200">
              <a:buFont typeface="Arial" panose="020B0604020202020204" pitchFamily="34" charset="0"/>
              <a:buChar char="•"/>
            </a:pPr>
            <a:r>
              <a:rPr lang="en-US" dirty="0"/>
              <a:t>Stored model to a variable using pickle for later use in flask.</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0383-7515-6832-CD3C-ACE63C73D83F}"/>
              </a:ext>
            </a:extLst>
          </p:cNvPr>
          <p:cNvSpPr>
            <a:spLocks noGrp="1"/>
          </p:cNvSpPr>
          <p:nvPr>
            <p:ph type="title"/>
          </p:nvPr>
        </p:nvSpPr>
        <p:spPr/>
        <p:txBody>
          <a:bodyPr/>
          <a:lstStyle/>
          <a:p>
            <a:r>
              <a:rPr lang="en-US" dirty="0"/>
              <a:t>Flask</a:t>
            </a:r>
          </a:p>
        </p:txBody>
      </p:sp>
      <p:sp>
        <p:nvSpPr>
          <p:cNvPr id="3" name="Content Placeholder 2">
            <a:extLst>
              <a:ext uri="{FF2B5EF4-FFF2-40B4-BE49-F238E27FC236}">
                <a16:creationId xmlns:a16="http://schemas.microsoft.com/office/drawing/2014/main" id="{A174F752-1FE8-F539-4373-090B1DCEC85A}"/>
              </a:ext>
            </a:extLst>
          </p:cNvPr>
          <p:cNvSpPr>
            <a:spLocks noGrp="1"/>
          </p:cNvSpPr>
          <p:nvPr>
            <p:ph idx="1"/>
          </p:nvPr>
        </p:nvSpPr>
        <p:spPr/>
        <p:txBody>
          <a:bodyPr/>
          <a:lstStyle/>
          <a:p>
            <a:pPr marL="457200" indent="-457200">
              <a:buFont typeface="Arial" panose="020B0604020202020204" pitchFamily="34" charset="0"/>
              <a:buChar char="•"/>
            </a:pPr>
            <a:r>
              <a:rPr lang="en-US" dirty="0"/>
              <a:t>Flask is python framework.</a:t>
            </a:r>
          </a:p>
          <a:p>
            <a:pPr marL="457200" indent="-457200">
              <a:buFont typeface="Arial" panose="020B0604020202020204" pitchFamily="34" charset="0"/>
              <a:buChar char="•"/>
            </a:pPr>
            <a:r>
              <a:rPr lang="en-US" dirty="0"/>
              <a:t>Used in web development.</a:t>
            </a:r>
          </a:p>
          <a:p>
            <a:pPr marL="457200" indent="-457200">
              <a:buFont typeface="Arial" panose="020B0604020202020204" pitchFamily="34" charset="0"/>
              <a:buChar char="•"/>
            </a:pPr>
            <a:r>
              <a:rPr lang="en-US" dirty="0"/>
              <a:t>In this project It is used to integrate python machine learning model with HTML interface.</a:t>
            </a:r>
          </a:p>
          <a:p>
            <a:pPr marL="457200" indent="-457200">
              <a:buFont typeface="Arial" panose="020B0604020202020204" pitchFamily="34" charset="0"/>
              <a:buChar char="•"/>
            </a:pPr>
            <a:r>
              <a:rPr lang="en-US" dirty="0"/>
              <a:t>By using flask we can get any input value for machine learning variables from user and show output.</a:t>
            </a:r>
          </a:p>
          <a:p>
            <a:pPr marL="457200" indent="-457200">
              <a:buFont typeface="Arial" panose="020B0604020202020204" pitchFamily="34" charset="0"/>
              <a:buChar char="•"/>
            </a:pPr>
            <a:r>
              <a:rPr lang="en-US" dirty="0"/>
              <a:t>Here input is “text” and output is “label”.</a:t>
            </a:r>
          </a:p>
        </p:txBody>
      </p:sp>
      <p:sp>
        <p:nvSpPr>
          <p:cNvPr id="4" name="Date Placeholder 3">
            <a:extLst>
              <a:ext uri="{FF2B5EF4-FFF2-40B4-BE49-F238E27FC236}">
                <a16:creationId xmlns:a16="http://schemas.microsoft.com/office/drawing/2014/main" id="{FEFDF31E-BDA7-BC0C-24DD-543CB79F3432}"/>
              </a:ext>
            </a:extLst>
          </p:cNvPr>
          <p:cNvSpPr>
            <a:spLocks noGrp="1"/>
          </p:cNvSpPr>
          <p:nvPr>
            <p:ph type="dt" sz="half" idx="2"/>
          </p:nvPr>
        </p:nvSpPr>
        <p:spPr/>
        <p:txBody>
          <a:bodyPr/>
          <a:lstStyle/>
          <a:p>
            <a:fld id="{8CE9AC2A-20AD-8C48-B5EB-B5322BDBCDEE}" type="datetime1">
              <a:rPr lang="en-US" smtClean="0"/>
              <a:pPr/>
              <a:t>12/5/2022</a:t>
            </a:fld>
            <a:endParaRPr lang="en-US" dirty="0"/>
          </a:p>
        </p:txBody>
      </p:sp>
      <p:sp>
        <p:nvSpPr>
          <p:cNvPr id="5" name="Footer Placeholder 4">
            <a:extLst>
              <a:ext uri="{FF2B5EF4-FFF2-40B4-BE49-F238E27FC236}">
                <a16:creationId xmlns:a16="http://schemas.microsoft.com/office/drawing/2014/main" id="{C29D2A2C-D35B-771C-04FB-109A8ABBC1FF}"/>
              </a:ext>
            </a:extLst>
          </p:cNvPr>
          <p:cNvSpPr>
            <a:spLocks noGrp="1"/>
          </p:cNvSpPr>
          <p:nvPr>
            <p:ph type="ftr" sz="quarter" idx="3"/>
          </p:nvPr>
        </p:nvSpPr>
        <p:spPr/>
        <p:txBody>
          <a:bodyPr/>
          <a:lstStyle/>
          <a:p>
            <a:r>
              <a:rPr lang="en-US" dirty="0"/>
              <a:t>News Classification using Machine Learning </a:t>
            </a:r>
          </a:p>
        </p:txBody>
      </p:sp>
      <p:sp>
        <p:nvSpPr>
          <p:cNvPr id="6" name="Slide Number Placeholder 5">
            <a:extLst>
              <a:ext uri="{FF2B5EF4-FFF2-40B4-BE49-F238E27FC236}">
                <a16:creationId xmlns:a16="http://schemas.microsoft.com/office/drawing/2014/main" id="{D432E8CF-D65B-4C51-2D4E-DD8517BA88ED}"/>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565972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5" name="Subtitle 4">
            <a:extLst>
              <a:ext uri="{FF2B5EF4-FFF2-40B4-BE49-F238E27FC236}">
                <a16:creationId xmlns:a16="http://schemas.microsoft.com/office/drawing/2014/main" id="{5F9F12DF-9F49-0FB9-80AE-ED4633F7DAA5}"/>
              </a:ext>
            </a:extLst>
          </p:cNvPr>
          <p:cNvSpPr>
            <a:spLocks noGrp="1"/>
          </p:cNvSpPr>
          <p:nvPr>
            <p:ph type="subTitle" idx="1"/>
          </p:nvPr>
        </p:nvSpPr>
        <p:spPr/>
        <p:txBody>
          <a:bodyPr/>
          <a:lstStyle/>
          <a:p>
            <a:r>
              <a:rPr lang="en-US" sz="3200" dirty="0"/>
              <a:t>For listening.</a:t>
            </a:r>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186</TotalTime>
  <Words>372</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Office Theme</vt:lpstr>
      <vt:lpstr>News Classification using Machine Learning </vt:lpstr>
      <vt:lpstr>Agenda</vt:lpstr>
      <vt:lpstr>Introduction</vt:lpstr>
      <vt:lpstr>Tools and techniques</vt:lpstr>
      <vt:lpstr>About Data </vt:lpstr>
      <vt:lpstr>Data Pre-processing</vt:lpstr>
      <vt:lpstr>Model Creation</vt:lpstr>
      <vt:lpstr>Flask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Classification using Machine Learning </dc:title>
  <dc:creator>Ghulam</dc:creator>
  <cp:lastModifiedBy>Ghulam</cp:lastModifiedBy>
  <cp:revision>3</cp:revision>
  <dcterms:created xsi:type="dcterms:W3CDTF">2022-12-05T14:22:24Z</dcterms:created>
  <dcterms:modified xsi:type="dcterms:W3CDTF">2022-12-05T17:28:58Z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