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57" r:id="rId4"/>
    <p:sldId id="259" r:id="rId5"/>
    <p:sldId id="258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67" r:id="rId14"/>
    <p:sldId id="260" r:id="rId15"/>
    <p:sldId id="273" r:id="rId16"/>
    <p:sldId id="274" r:id="rId17"/>
    <p:sldId id="275" r:id="rId18"/>
    <p:sldId id="277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E39A39"/>
    <a:srgbClr val="FE9202"/>
    <a:srgbClr val="D47A02"/>
    <a:srgbClr val="1D3A00"/>
    <a:srgbClr val="007033"/>
    <a:srgbClr val="E7FF01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182570"/>
            <a:ext cx="824607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794065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ignmentpoint.com/other/sample-leave-application-format-for-traveling.html" TargetMode="External"/><Relationship Id="rId2" Type="http://schemas.openxmlformats.org/officeDocument/2006/relationships/hyperlink" Target="https://www.thebalancecareers.com/email-subject-lines-for-job-applications-20618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85900"/>
            <a:ext cx="7239000" cy="12573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 ENGLISH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3657601"/>
            <a:ext cx="8458200" cy="1184672"/>
          </a:xfrm>
        </p:spPr>
        <p:txBody>
          <a:bodyPr>
            <a:normAutofit fontScale="62500" lnSpcReduction="20000"/>
          </a:bodyPr>
          <a:lstStyle/>
          <a:p>
            <a:pPr algn="r" eaLnBrk="1" hangingPunct="1"/>
            <a:r>
              <a:rPr lang="en-US" dirty="0"/>
              <a:t>QUEST,NAWABSHAH</a:t>
            </a:r>
          </a:p>
          <a:p>
            <a:pPr algn="r" eaLnBrk="1" hangingPunct="1"/>
            <a:r>
              <a:rPr lang="en-US" dirty="0"/>
              <a:t>Hijab-e-</a:t>
            </a:r>
            <a:r>
              <a:rPr lang="en-US" dirty="0" err="1"/>
              <a:t>zahra</a:t>
            </a:r>
            <a:endParaRPr lang="en-US" dirty="0"/>
          </a:p>
          <a:p>
            <a:pPr algn="r" eaLnBrk="1" hangingPunct="1"/>
            <a:r>
              <a:rPr lang="en-US" dirty="0"/>
              <a:t>TEACHING ASSISTANT (ENGLISH)</a:t>
            </a:r>
          </a:p>
          <a:p>
            <a:pPr algn="r"/>
            <a:r>
              <a:rPr lang="en-US" dirty="0"/>
              <a:t>EMAIL:hijabezahra1515@gmail.com</a:t>
            </a:r>
          </a:p>
          <a:p>
            <a:pPr algn="r" eaLnBrk="1" hangingPunct="1"/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6350"/>
            <a:ext cx="3124200" cy="685800"/>
          </a:xfrm>
          <a:custGeom>
            <a:avLst/>
            <a:gdLst/>
            <a:ahLst/>
            <a:cxnLst/>
            <a:rect l="l" t="t" r="r" b="b"/>
            <a:pathLst>
              <a:path w="3124200" h="762000">
                <a:moveTo>
                  <a:pt x="3124200" y="0"/>
                </a:moveTo>
                <a:lnTo>
                  <a:pt x="0" y="0"/>
                </a:lnTo>
                <a:lnTo>
                  <a:pt x="0" y="762000"/>
                </a:lnTo>
                <a:lnTo>
                  <a:pt x="3124200" y="762000"/>
                </a:lnTo>
                <a:lnTo>
                  <a:pt x="312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1200150"/>
            <a:ext cx="19010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E9F6DC"/>
                </a:solidFill>
                <a:latin typeface="Carlito"/>
                <a:cs typeface="Carlito"/>
              </a:rPr>
              <a:t>Bo</a:t>
            </a:r>
            <a:r>
              <a:rPr sz="4400" spc="5" dirty="0">
                <a:solidFill>
                  <a:srgbClr val="E9F6DC"/>
                </a:solidFill>
                <a:latin typeface="Carlito"/>
                <a:cs typeface="Carlito"/>
              </a:rPr>
              <a:t>d</a:t>
            </a:r>
            <a:r>
              <a:rPr sz="4400" dirty="0">
                <a:solidFill>
                  <a:srgbClr val="E9F6DC"/>
                </a:solidFill>
                <a:latin typeface="Carlito"/>
                <a:cs typeface="Carlito"/>
              </a:rPr>
              <a:t>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114550"/>
            <a:ext cx="7518400" cy="238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Longest</a:t>
            </a:r>
            <a:r>
              <a:rPr sz="32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Contains your</a:t>
            </a:r>
            <a:r>
              <a:rPr sz="3200" spc="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3200" spc="-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point and focused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3200" spc="-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no grammatical errors.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0550"/>
            <a:ext cx="4724400" cy="914400"/>
          </a:xfrm>
          <a:custGeom>
            <a:avLst/>
            <a:gdLst/>
            <a:ahLst/>
            <a:cxnLst/>
            <a:rect l="l" t="t" r="r" b="b"/>
            <a:pathLst>
              <a:path w="4724400" h="762000">
                <a:moveTo>
                  <a:pt x="4724400" y="0"/>
                </a:moveTo>
                <a:lnTo>
                  <a:pt x="0" y="0"/>
                </a:lnTo>
                <a:lnTo>
                  <a:pt x="0" y="762000"/>
                </a:lnTo>
                <a:lnTo>
                  <a:pt x="4724400" y="762000"/>
                </a:lnTo>
                <a:lnTo>
                  <a:pt x="472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1" y="590550"/>
            <a:ext cx="42672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COMPLIMENTARY</a:t>
            </a:r>
            <a:r>
              <a:rPr lang="en-US" sz="2800" b="1" spc="-5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8" y="1504950"/>
            <a:ext cx="8179434" cy="3638550"/>
            <a:chOff x="445008" y="1359408"/>
            <a:chExt cx="8179434" cy="5207635"/>
          </a:xfrm>
        </p:grpSpPr>
        <p:sp>
          <p:nvSpPr>
            <p:cNvPr id="5" name="object 5"/>
            <p:cNvSpPr/>
            <p:nvPr/>
          </p:nvSpPr>
          <p:spPr>
            <a:xfrm>
              <a:off x="457962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8153400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8153400" y="5181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9F4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0" y="5181600"/>
                  </a:moveTo>
                  <a:lnTo>
                    <a:pt x="8153400" y="5181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181600"/>
                  </a:lnTo>
                  <a:close/>
                </a:path>
              </a:pathLst>
            </a:custGeom>
            <a:ln w="25908">
              <a:solidFill>
                <a:srgbClr val="743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428750"/>
            <a:ext cx="72656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Consist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two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15">
                <a:latin typeface="Carlito"/>
                <a:cs typeface="Carlito"/>
              </a:rPr>
              <a:t>three words</a:t>
            </a:r>
            <a:r>
              <a:rPr lang="en-US" sz="3200" spc="-1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01670" y="2038350"/>
            <a:ext cx="7940660" cy="23814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47040" indent="-434975">
              <a:spcBef>
                <a:spcPts val="869"/>
              </a:spcBef>
              <a:tabLst>
                <a:tab pos="447040" algn="l"/>
                <a:tab pos="447675" algn="l"/>
              </a:tabLst>
            </a:pPr>
            <a:r>
              <a:rPr lang="en-US" sz="2400" b="1" spc="-4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447040" indent="-434975">
              <a:spcBef>
                <a:spcPts val="869"/>
              </a:spcBef>
              <a:tabLst>
                <a:tab pos="447040" algn="l"/>
                <a:tab pos="447675" algn="l"/>
              </a:tabLst>
            </a:pPr>
            <a:r>
              <a:rPr sz="2400" spc="-40">
                <a:latin typeface="Times New Roman" pitchFamily="18" charset="0"/>
                <a:cs typeface="Times New Roman" pitchFamily="18" charset="0"/>
              </a:rPr>
              <a:t>Very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respectfully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yours,-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formal</a:t>
            </a:r>
          </a:p>
          <a:p>
            <a:pPr marL="355600" marR="7302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Respectfully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yours,/Very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truly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yours-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more 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formal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5">
                <a:latin typeface="Times New Roman" pitchFamily="18" charset="0"/>
                <a:cs typeface="Times New Roman" pitchFamily="18" charset="0"/>
              </a:rPr>
              <a:t>Truly </a:t>
            </a:r>
            <a:r>
              <a:rPr sz="2400" spc="-25"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sz="24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25">
                <a:latin typeface="Times New Roman" pitchFamily="18" charset="0"/>
                <a:cs typeface="Times New Roman" pitchFamily="18" charset="0"/>
              </a:rPr>
              <a:t>,/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Sincerely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yours,-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formal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Friendly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yours,/Always,/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Sincerely,/Lovingly 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yours</a:t>
            </a:r>
            <a:r>
              <a:rPr sz="2400" spc="-20">
                <a:latin typeface="Times New Roman" pitchFamily="18" charset="0"/>
                <a:cs typeface="Times New Roman" pitchFamily="18" charset="0"/>
              </a:rPr>
              <a:t>,-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informal</a:t>
            </a:r>
            <a:endParaRPr sz="2400" spc="-15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2950"/>
            <a:ext cx="4724400" cy="571500"/>
          </a:xfrm>
          <a:custGeom>
            <a:avLst/>
            <a:gdLst/>
            <a:ahLst/>
            <a:cxnLst/>
            <a:rect l="l" t="t" r="r" b="b"/>
            <a:pathLst>
              <a:path w="4724400" h="762000">
                <a:moveTo>
                  <a:pt x="4724400" y="0"/>
                </a:moveTo>
                <a:lnTo>
                  <a:pt x="0" y="0"/>
                </a:lnTo>
                <a:lnTo>
                  <a:pt x="0" y="762000"/>
                </a:lnTo>
                <a:lnTo>
                  <a:pt x="4724400" y="762000"/>
                </a:lnTo>
                <a:lnTo>
                  <a:pt x="472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39560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5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spc="-4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944" y="1352550"/>
            <a:ext cx="7860856" cy="3572684"/>
            <a:chOff x="444944" y="1359344"/>
            <a:chExt cx="8179434" cy="5207635"/>
          </a:xfrm>
        </p:grpSpPr>
        <p:sp>
          <p:nvSpPr>
            <p:cNvPr id="5" name="object 5"/>
            <p:cNvSpPr/>
            <p:nvPr/>
          </p:nvSpPr>
          <p:spPr>
            <a:xfrm>
              <a:off x="457961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8153400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8153400" y="5181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4642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7961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0" y="5181600"/>
                  </a:moveTo>
                  <a:lnTo>
                    <a:pt x="8153400" y="5181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181600"/>
                  </a:lnTo>
                  <a:close/>
                </a:path>
              </a:pathLst>
            </a:custGeom>
            <a:ln w="25908">
              <a:solidFill>
                <a:srgbClr val="8F471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1" y="1581150"/>
            <a:ext cx="7623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One line 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after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Complimentary 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6800" y="2933921"/>
            <a:ext cx="3810000" cy="1309333"/>
          </a:xfrm>
          <a:prstGeom prst="rect">
            <a:avLst/>
          </a:prstGeom>
          <a:ln w="25907">
            <a:solidFill>
              <a:srgbClr val="438085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0"/>
              </a:spcBef>
            </a:pPr>
            <a:r>
              <a:rPr sz="2800" spc="-10">
                <a:latin typeface="Times New Roman" pitchFamily="18" charset="0"/>
                <a:cs typeface="Times New Roman" pitchFamily="18" charset="0"/>
              </a:rPr>
              <a:t>Respectfully</a:t>
            </a:r>
            <a:r>
              <a:rPr sz="280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yours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3486150"/>
            <a:ext cx="26670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2495550"/>
            <a:ext cx="33528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Name: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Roll number: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Date:</a:t>
            </a:r>
          </a:p>
        </p:txBody>
      </p:sp>
    </p:spTree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0150"/>
            <a:ext cx="5105400" cy="571500"/>
          </a:xfrm>
          <a:custGeom>
            <a:avLst/>
            <a:gdLst/>
            <a:ahLst/>
            <a:cxnLst/>
            <a:rect l="l" t="t" r="r" b="b"/>
            <a:pathLst>
              <a:path w="5105400" h="762000">
                <a:moveTo>
                  <a:pt x="5105400" y="0"/>
                </a:moveTo>
                <a:lnTo>
                  <a:pt x="0" y="0"/>
                </a:lnTo>
                <a:lnTo>
                  <a:pt x="0" y="762000"/>
                </a:lnTo>
                <a:lnTo>
                  <a:pt x="5105400" y="762000"/>
                </a:lnTo>
                <a:lnTo>
                  <a:pt x="510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1200149"/>
            <a:ext cx="28166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0" b="1" spc="-35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b="1" spc="-5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b="1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eline</a:t>
            </a:r>
            <a:endParaRPr sz="4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962" y="1809750"/>
            <a:ext cx="8228838" cy="3114786"/>
            <a:chOff x="457962" y="1372362"/>
            <a:chExt cx="8153400" cy="4526280"/>
          </a:xfrm>
        </p:grpSpPr>
        <p:sp>
          <p:nvSpPr>
            <p:cNvPr id="5" name="object 5"/>
            <p:cNvSpPr/>
            <p:nvPr/>
          </p:nvSpPr>
          <p:spPr>
            <a:xfrm>
              <a:off x="457962" y="1372362"/>
              <a:ext cx="8153400" cy="452628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8153400" y="0"/>
                  </a:moveTo>
                  <a:lnTo>
                    <a:pt x="0" y="0"/>
                  </a:lnTo>
                  <a:lnTo>
                    <a:pt x="0" y="4526280"/>
                  </a:lnTo>
                  <a:lnTo>
                    <a:pt x="8153400" y="452628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571142"/>
              <a:ext cx="8153400" cy="432750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0" y="4526280"/>
                  </a:moveTo>
                  <a:lnTo>
                    <a:pt x="8153400" y="452628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25908">
              <a:solidFill>
                <a:srgbClr val="2E5C6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1" y="1962150"/>
            <a:ext cx="7706359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of the day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letter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sz="32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spc="-1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2600" y="3257550"/>
            <a:ext cx="2971800" cy="1546860"/>
          </a:xfrm>
          <a:prstGeom prst="rect">
            <a:avLst/>
          </a:prstGeom>
          <a:solidFill>
            <a:srgbClr val="92D050"/>
          </a:solidFill>
          <a:ln w="25907">
            <a:solidFill>
              <a:srgbClr val="525389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July 07,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2014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sz="3200" spc="5" dirty="0">
                <a:latin typeface="Times New Roman" pitchFamily="18" charset="0"/>
                <a:cs typeface="Times New Roman" pitchFamily="18" charset="0"/>
              </a:rPr>
              <a:t>Or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07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July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2014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00150"/>
            <a:ext cx="7940659" cy="685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2114550"/>
            <a:ext cx="7940660" cy="27477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nmb\Downloads\IMG_20210216_2342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mb\Downloads\IMG_20210216_2345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mb\Downloads\IMG_20210216_2342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nmb\Downloads\IMG_20210216_2342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nmb\Desktop\QUEST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93395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7750"/>
            <a:ext cx="7940659" cy="9162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266950"/>
            <a:ext cx="7940660" cy="25953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https://www.thebalancecareers.com/email-subject-lines-for-job-applications-2061890#:~:text=Your%20subject%20line%20is%20your,position%20you%20are%20interested%20in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https://www.assignmentpoint.com/other/sample-leave-application-format-for-traveling.html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00150"/>
            <a:ext cx="7940659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62150"/>
            <a:ext cx="7940660" cy="2900174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teach students to read application or application requests carefully before responding.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To teach students the importance of creating application documents.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teach students basic application formats and Application writing strategies.</a:t>
            </a:r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91622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02814"/>
            <a:ext cx="7940660" cy="3206805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nmb\Desktop\QUEST\download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91000" cy="5143500"/>
          </a:xfrm>
          <a:prstGeom prst="rect">
            <a:avLst/>
          </a:prstGeom>
          <a:noFill/>
        </p:spPr>
      </p:pic>
      <p:pic>
        <p:nvPicPr>
          <p:cNvPr id="1027" name="Picture 3" descr="C:\Users\nmb\Desktop\QUEST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0"/>
            <a:ext cx="4953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433880"/>
            <a:ext cx="6566315" cy="725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1" y="1197405"/>
            <a:ext cx="6324600" cy="37365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Application letter is written on any occasion when someone wants to politely ask for a favor or permission for a particular matter. It is an official document that shows the intention of requesting something like a permission or assistance.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formal request to be considered for a position or to be allowed to do or have something, submitted to an authority, institution or organization.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5"/>
          <p:cNvSpPr txBox="1">
            <a:spLocks noGrp="1"/>
          </p:cNvSpPr>
          <p:nvPr>
            <p:ph idx="1"/>
          </p:nvPr>
        </p:nvSpPr>
        <p:spPr>
          <a:xfrm>
            <a:off x="609600" y="4095750"/>
            <a:ext cx="7924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200" b="1" spc="-15"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3200" b="1" spc="-15">
                <a:latin typeface="Times New Roman" pitchFamily="18" charset="0"/>
                <a:cs typeface="Times New Roman" pitchFamily="18" charset="0"/>
              </a:rPr>
              <a:t>s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381000" y="1352550"/>
            <a:ext cx="7924815" cy="2521844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864995" marR="1657985" indent="-192405" algn="ctr">
              <a:lnSpc>
                <a:spcPct val="100000"/>
              </a:lnSpc>
              <a:spcBef>
                <a:spcPts val="225"/>
              </a:spcBef>
            </a:pPr>
            <a:r>
              <a:rPr sz="5400" spc="-20" dirty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sz="5400" spc="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35">
                <a:latin typeface="Times New Roman" pitchFamily="18" charset="0"/>
                <a:cs typeface="Times New Roman" pitchFamily="18" charset="0"/>
              </a:rPr>
              <a:t>Effective  </a:t>
            </a:r>
            <a:r>
              <a:rPr sz="5400" spc="-10">
                <a:latin typeface="Times New Roman" pitchFamily="18" charset="0"/>
                <a:cs typeface="Times New Roman" pitchFamily="18" charset="0"/>
              </a:rPr>
              <a:t>Application</a:t>
            </a:r>
            <a:endParaRPr sz="5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90750"/>
            <a:ext cx="2514600" cy="1117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ts val="10355"/>
              </a:lnSpc>
            </a:pPr>
            <a:r>
              <a:rPr sz="4000" b="1" spc="-1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  <a:endParaRPr sz="4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1261668"/>
            <a:ext cx="3657600" cy="34509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3810" rIns="0" bIns="0" rtlCol="0">
            <a:spAutoFit/>
          </a:bodyPr>
          <a:lstStyle/>
          <a:p>
            <a:pPr marL="312420" indent="-221615">
              <a:lnSpc>
                <a:spcPct val="100000"/>
              </a:lnSpc>
              <a:spcBef>
                <a:spcPts val="5"/>
              </a:spcBef>
              <a:tabLst>
                <a:tab pos="313055" algn="l"/>
              </a:tabLst>
            </a:pPr>
            <a:r>
              <a:rPr lang="en-US" sz="2800" b="1" spc="-4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b="1" spc="-4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sz="2800" b="1" spc="-4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800" b="1" spc="-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7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sz="2800" b="1" spc="-7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2420" indent="-221615">
              <a:lnSpc>
                <a:spcPct val="100000"/>
              </a:lnSpc>
              <a:spcBef>
                <a:spcPts val="5"/>
              </a:spcBef>
              <a:buChar char="-"/>
              <a:tabLst>
                <a:tab pos="313055" algn="l"/>
              </a:tabLst>
            </a:pPr>
            <a:r>
              <a:rPr lang="en-US" sz="2800" b="1" spc="-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2420" indent="-221615">
              <a:lnSpc>
                <a:spcPct val="100000"/>
              </a:lnSpc>
              <a:buChar char="-"/>
              <a:tabLst>
                <a:tab pos="313055" algn="l"/>
              </a:tabLst>
            </a:pPr>
            <a:r>
              <a:rPr sz="2800" b="1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Salutation</a:t>
            </a:r>
            <a:endParaRPr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2420" indent="-221615">
              <a:lnSpc>
                <a:spcPct val="100000"/>
              </a:lnSpc>
              <a:buChar char="-"/>
              <a:tabLst>
                <a:tab pos="313055" algn="l"/>
              </a:tabLst>
            </a:pPr>
            <a:r>
              <a:rPr sz="2800" b="1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endParaRPr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" marR="574040">
              <a:lnSpc>
                <a:spcPct val="100000"/>
              </a:lnSpc>
              <a:buChar char="-"/>
              <a:tabLst>
                <a:tab pos="313055" algn="l"/>
              </a:tabLst>
            </a:pPr>
            <a:r>
              <a:rPr sz="2800" b="1" spc="-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Complimenta</a:t>
            </a:r>
            <a:r>
              <a:rPr lang="en-US" sz="28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b="1" spc="-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 </a:t>
            </a:r>
            <a:r>
              <a:rPr sz="2800" b="1" spc="-14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endParaRPr lang="en-US" sz="2800" b="1" spc="-14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2420" indent="-221615">
              <a:lnSpc>
                <a:spcPct val="100000"/>
              </a:lnSpc>
              <a:buChar char="-"/>
              <a:tabLst>
                <a:tab pos="313055" algn="l"/>
              </a:tabLst>
            </a:pPr>
            <a:r>
              <a:rPr sz="2800" b="1" spc="-2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sz="2800" b="1" spc="-1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2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endParaRPr lang="en-US" sz="2800" b="1" spc="-12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2420" indent="-221615">
              <a:buFontTx/>
              <a:buChar char="-"/>
              <a:tabLst>
                <a:tab pos="313055" algn="l"/>
              </a:tabLst>
            </a:pPr>
            <a:r>
              <a:rPr lang="en-US" sz="2800" b="1" spc="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8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76600" y="2419350"/>
            <a:ext cx="1752600" cy="457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5105400" cy="990600"/>
          </a:xfrm>
          <a:custGeom>
            <a:avLst/>
            <a:gdLst/>
            <a:ahLst/>
            <a:cxnLst/>
            <a:rect l="l" t="t" r="r" b="b"/>
            <a:pathLst>
              <a:path w="5105400" h="762000">
                <a:moveTo>
                  <a:pt x="5105400" y="0"/>
                </a:moveTo>
                <a:lnTo>
                  <a:pt x="0" y="0"/>
                </a:lnTo>
                <a:lnTo>
                  <a:pt x="0" y="762000"/>
                </a:lnTo>
                <a:lnTo>
                  <a:pt x="5105400" y="762000"/>
                </a:lnTo>
                <a:lnTo>
                  <a:pt x="510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200150"/>
            <a:ext cx="332359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INSIDE THE</a:t>
            </a:r>
            <a:r>
              <a:rPr lang="en-US" sz="2800" spc="-6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8" y="2114550"/>
            <a:ext cx="8179434" cy="2895600"/>
            <a:chOff x="445008" y="1359408"/>
            <a:chExt cx="8179434" cy="4552315"/>
          </a:xfrm>
        </p:grpSpPr>
        <p:sp>
          <p:nvSpPr>
            <p:cNvPr id="5" name="object 5"/>
            <p:cNvSpPr/>
            <p:nvPr/>
          </p:nvSpPr>
          <p:spPr>
            <a:xfrm>
              <a:off x="457962" y="1372362"/>
              <a:ext cx="8153400" cy="452628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8153400" y="0"/>
                  </a:moveTo>
                  <a:lnTo>
                    <a:pt x="0" y="0"/>
                  </a:lnTo>
                  <a:lnTo>
                    <a:pt x="0" y="4526280"/>
                  </a:lnTo>
                  <a:lnTo>
                    <a:pt x="8153400" y="452628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9F4DA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372362"/>
              <a:ext cx="8153400" cy="452628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0" y="4526280"/>
                  </a:moveTo>
                  <a:lnTo>
                    <a:pt x="8153400" y="452628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25908">
              <a:solidFill>
                <a:srgbClr val="7436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1" y="2190750"/>
            <a:ext cx="5965825" cy="160941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about the</a:t>
            </a:r>
            <a:r>
              <a:rPr sz="2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addressee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2800" b="1" spc="-5" dirty="0">
                <a:latin typeface="Times New Roman" pitchFamily="18" charset="0"/>
                <a:cs typeface="Times New Roman" pitchFamily="18" charset="0"/>
              </a:rPr>
              <a:t>To,</a:t>
            </a:r>
            <a:r>
              <a:rPr sz="2800" b="1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address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Example: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3714750"/>
            <a:ext cx="4114800" cy="1250983"/>
          </a:xfrm>
          <a:prstGeom prst="rect">
            <a:avLst/>
          </a:prstGeom>
          <a:solidFill>
            <a:srgbClr val="92D050"/>
          </a:solidFill>
          <a:ln w="25907">
            <a:solidFill>
              <a:srgbClr val="43808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 marR="568960">
              <a:lnSpc>
                <a:spcPct val="100000"/>
              </a:lnSpc>
              <a:spcBef>
                <a:spcPts val="155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To,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Principal, Head or Chairman</a:t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</a:rPr>
              <a:t>Telecom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Department, QUEST.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Nawabshah,Pakistan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950"/>
            <a:ext cx="5105400" cy="571500"/>
          </a:xfrm>
          <a:custGeom>
            <a:avLst/>
            <a:gdLst/>
            <a:ahLst/>
            <a:cxnLst/>
            <a:rect l="l" t="t" r="r" b="b"/>
            <a:pathLst>
              <a:path w="5105400" h="762000">
                <a:moveTo>
                  <a:pt x="5105400" y="0"/>
                </a:moveTo>
                <a:lnTo>
                  <a:pt x="0" y="0"/>
                </a:lnTo>
                <a:lnTo>
                  <a:pt x="0" y="762000"/>
                </a:lnTo>
                <a:lnTo>
                  <a:pt x="5105400" y="762000"/>
                </a:lnTo>
                <a:lnTo>
                  <a:pt x="510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047750"/>
            <a:ext cx="46488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SUBJECT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729264"/>
            <a:ext cx="8179434" cy="3414236"/>
            <a:chOff x="445008" y="1359408"/>
            <a:chExt cx="8179434" cy="4552315"/>
          </a:xfrm>
        </p:grpSpPr>
        <p:sp>
          <p:nvSpPr>
            <p:cNvPr id="5" name="object 5"/>
            <p:cNvSpPr/>
            <p:nvPr/>
          </p:nvSpPr>
          <p:spPr>
            <a:xfrm>
              <a:off x="457962" y="1372362"/>
              <a:ext cx="8153400" cy="452628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8153400" y="0"/>
                  </a:moveTo>
                  <a:lnTo>
                    <a:pt x="0" y="0"/>
                  </a:lnTo>
                  <a:lnTo>
                    <a:pt x="0" y="4526280"/>
                  </a:lnTo>
                  <a:lnTo>
                    <a:pt x="8153400" y="452628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4642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372362"/>
              <a:ext cx="8153400" cy="4526280"/>
            </a:xfrm>
            <a:custGeom>
              <a:avLst/>
              <a:gdLst/>
              <a:ahLst/>
              <a:cxnLst/>
              <a:rect l="l" t="t" r="r" b="b"/>
              <a:pathLst>
                <a:path w="8153400" h="4526280">
                  <a:moveTo>
                    <a:pt x="0" y="4526280"/>
                  </a:moveTo>
                  <a:lnTo>
                    <a:pt x="8153400" y="452628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25908">
              <a:solidFill>
                <a:srgbClr val="8F471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657350"/>
            <a:ext cx="7212330" cy="204030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line below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inside the</a:t>
            </a:r>
            <a:r>
              <a:rPr lang="en-US" sz="2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address.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Your subject line is a way to describe your purpose of Application(Objective).</a:t>
            </a:r>
            <a:endParaRPr lang="en-US" sz="2800" b="1" spc="-5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3584740"/>
            <a:ext cx="4648200" cy="1558760"/>
          </a:xfrm>
          <a:prstGeom prst="rect">
            <a:avLst/>
          </a:prstGeom>
          <a:solidFill>
            <a:srgbClr val="92D050"/>
          </a:solidFill>
          <a:ln w="25907">
            <a:solidFill>
              <a:srgbClr val="43808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 marR="620395" algn="just">
              <a:lnSpc>
                <a:spcPct val="100000"/>
              </a:lnSpc>
              <a:spcBef>
                <a:spcPts val="155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Application for Sick Leave,  Application for Change of Subjects, Application for Return of Original Documents and Application for arranging a Trip.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2950"/>
            <a:ext cx="3124200" cy="762000"/>
          </a:xfrm>
          <a:custGeom>
            <a:avLst/>
            <a:gdLst/>
            <a:ahLst/>
            <a:cxnLst/>
            <a:rect l="l" t="t" r="r" b="b"/>
            <a:pathLst>
              <a:path w="3124200" h="762000">
                <a:moveTo>
                  <a:pt x="3124200" y="0"/>
                </a:moveTo>
                <a:lnTo>
                  <a:pt x="0" y="0"/>
                </a:lnTo>
                <a:lnTo>
                  <a:pt x="0" y="762000"/>
                </a:lnTo>
                <a:lnTo>
                  <a:pt x="3124200" y="762000"/>
                </a:lnTo>
                <a:lnTo>
                  <a:pt x="312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232537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10" dirty="0">
                <a:solidFill>
                  <a:srgbClr val="E9F6DC"/>
                </a:solidFill>
                <a:latin typeface="Times New Roman" pitchFamily="18" charset="0"/>
                <a:cs typeface="Times New Roman" pitchFamily="18" charset="0"/>
              </a:rPr>
              <a:t>SALUTATION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81150"/>
            <a:ext cx="8179434" cy="3562350"/>
            <a:chOff x="445008" y="1359408"/>
            <a:chExt cx="8179434" cy="5207635"/>
          </a:xfrm>
        </p:grpSpPr>
        <p:sp>
          <p:nvSpPr>
            <p:cNvPr id="5" name="object 5"/>
            <p:cNvSpPr/>
            <p:nvPr/>
          </p:nvSpPr>
          <p:spPr>
            <a:xfrm>
              <a:off x="457962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8153400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8153400" y="5181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4642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372362"/>
              <a:ext cx="8153400" cy="5181600"/>
            </a:xfrm>
            <a:custGeom>
              <a:avLst/>
              <a:gdLst/>
              <a:ahLst/>
              <a:cxnLst/>
              <a:rect l="l" t="t" r="r" b="b"/>
              <a:pathLst>
                <a:path w="8153400" h="5181600">
                  <a:moveTo>
                    <a:pt x="0" y="5181600"/>
                  </a:moveTo>
                  <a:lnTo>
                    <a:pt x="8153400" y="5181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181600"/>
                  </a:lnTo>
                  <a:close/>
                </a:path>
              </a:pathLst>
            </a:custGeom>
            <a:ln w="25908">
              <a:solidFill>
                <a:srgbClr val="8F471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581150"/>
            <a:ext cx="7980680" cy="135742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lines below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subject.</a:t>
            </a:r>
          </a:p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 a Comma(,) after it.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Salutes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reader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876550"/>
            <a:ext cx="7290434" cy="153952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41935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>
                <a:latin typeface="Times New Roman" pitchFamily="18" charset="0"/>
                <a:cs typeface="Times New Roman" pitchFamily="18" charset="0"/>
              </a:rPr>
              <a:t>Sir/Madam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/Respected Sir/Madam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dear Sir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/My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dear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Madam-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highly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formal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>
                <a:latin typeface="Times New Roman" pitchFamily="18" charset="0"/>
                <a:cs typeface="Times New Roman" pitchFamily="18" charset="0"/>
              </a:rPr>
              <a:t>Dear Si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r,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/Dear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Madam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/ 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Dear </a:t>
            </a:r>
            <a:r>
              <a:rPr sz="2000" spc="-55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55" dirty="0">
                <a:latin typeface="Times New Roman" pitchFamily="18" charset="0"/>
                <a:cs typeface="Times New Roman" pitchFamily="18" charset="0"/>
              </a:rPr>
              <a:t>r,</a:t>
            </a:r>
            <a:r>
              <a:rPr sz="2000" spc="-55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-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formal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0" dirty="0">
                <a:latin typeface="Times New Roman" pitchFamily="18" charset="0"/>
                <a:cs typeface="Times New Roman" pitchFamily="18" charset="0"/>
              </a:rPr>
              <a:t>Mr</a:t>
            </a:r>
            <a:r>
              <a:rPr sz="2000" spc="-1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spc="-30" dirty="0">
                <a:latin typeface="Times New Roman" pitchFamily="18" charset="0"/>
                <a:cs typeface="Times New Roman" pitchFamily="18" charset="0"/>
              </a:rPr>
              <a:t>Ahmed</a:t>
            </a:r>
            <a:r>
              <a:rPr sz="2000" spc="-30">
                <a:latin typeface="Times New Roman" pitchFamily="18" charset="0"/>
                <a:cs typeface="Times New Roman" pitchFamily="18" charset="0"/>
              </a:rPr>
              <a:t>,/Ms.</a:t>
            </a:r>
            <a:r>
              <a:rPr lang="en-US" sz="2000" spc="-30" dirty="0">
                <a:latin typeface="Times New Roman" pitchFamily="18" charset="0"/>
                <a:cs typeface="Times New Roman" pitchFamily="18" charset="0"/>
              </a:rPr>
              <a:t>Qazi</a:t>
            </a:r>
            <a:r>
              <a:rPr sz="2000" spc="-30">
                <a:latin typeface="Times New Roman" pitchFamily="18" charset="0"/>
                <a:cs typeface="Times New Roman" pitchFamily="18" charset="0"/>
              </a:rPr>
              <a:t>,/Dr.</a:t>
            </a:r>
            <a:r>
              <a:rPr lang="en-US" sz="2000" spc="-30" dirty="0" err="1">
                <a:latin typeface="Times New Roman" pitchFamily="18" charset="0"/>
                <a:cs typeface="Times New Roman" pitchFamily="18" charset="0"/>
              </a:rPr>
              <a:t>Arsalan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>
                <a:latin typeface="Times New Roman" pitchFamily="18" charset="0"/>
                <a:cs typeface="Times New Roman" pitchFamily="18" charset="0"/>
              </a:rPr>
              <a:t>personal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Carlito</vt:lpstr>
      <vt:lpstr>Times New Roman</vt:lpstr>
      <vt:lpstr>Office Theme</vt:lpstr>
      <vt:lpstr> FUNCTIONAL ENGLISH</vt:lpstr>
      <vt:lpstr>OBJECTIVES</vt:lpstr>
      <vt:lpstr>Slide Title</vt:lpstr>
      <vt:lpstr>Introduction</vt:lpstr>
      <vt:lpstr>Writing an Effective  Application</vt:lpstr>
      <vt:lpstr>PowerPoint Presentation</vt:lpstr>
      <vt:lpstr>INSIDE THE ADDRESS</vt:lpstr>
      <vt:lpstr>SUBJECT</vt:lpstr>
      <vt:lpstr>SALUTATION</vt:lpstr>
      <vt:lpstr>Body</vt:lpstr>
      <vt:lpstr>COMPLIMENTARY CLOSE</vt:lpstr>
      <vt:lpstr>SIGNATURE LINE</vt:lpstr>
      <vt:lpstr>Dateline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2022-05-26T06:35:44Z</dcterms:modified>
</cp:coreProperties>
</file>