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3" r:id="rId3"/>
    <p:sldId id="259" r:id="rId4"/>
    <p:sldId id="260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4712-54E6-4D6D-BD9E-3BD6BC9EE09C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4085-EF31-41AA-85CC-9044C78B8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696200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None/>
            </a:pPr>
            <a:endParaRPr lang="en-US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None/>
            </a:pPr>
            <a:endParaRPr lang="en-US" dirty="0">
              <a:latin typeface="Times New Roman" pitchFamily="18" charset="0"/>
            </a:endParaRPr>
          </a:p>
          <a:p>
            <a:pPr marL="0" indent="0" algn="ctr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None/>
            </a:pPr>
            <a:r>
              <a:rPr lang="en-US" sz="3600" b="1" dirty="0" smtClean="0">
                <a:latin typeface="Lucida Calligraphy" panose="03010101010101010101" pitchFamily="66" charset="0"/>
              </a:rPr>
              <a:t>Internet Protocol Version 6</a:t>
            </a:r>
          </a:p>
          <a:p>
            <a:pPr marL="0" indent="0" algn="ctr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None/>
            </a:pPr>
            <a:r>
              <a:rPr lang="en-US" sz="9600" dirty="0" smtClean="0">
                <a:latin typeface="Arial Black" panose="020B0A04020102020204" pitchFamily="34" charset="0"/>
              </a:rPr>
              <a:t>IPv6</a:t>
            </a:r>
            <a:endParaRPr lang="en-US" sz="9600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pPr algn="ctr"/>
            <a:r>
              <a:rPr lang="en-US" dirty="0" smtClean="0"/>
              <a:t>Problem set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838201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sz="2400" dirty="0">
              <a:latin typeface="Arial Unicode MS" pitchFamily="34" charset="-128"/>
            </a:endParaRP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sz="2400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sz="2400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sz="2400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sz="2400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sz="2400" dirty="0">
              <a:latin typeface="Arial Unicode MS" pitchFamily="34" charset="-128"/>
            </a:endParaRPr>
          </a:p>
          <a:p>
            <a:pPr algn="just"/>
            <a:r>
              <a:rPr lang="en-US" sz="2400" i="1" dirty="0" smtClean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sz="2400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sz="2400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sz="2400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sz="2400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sz="2400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</a:rPr>
              <a:t>AAAA:AAAA:AAAA:AAAA:AAAA:AAAA:AAAA:AAAA</a:t>
            </a:r>
          </a:p>
          <a:p>
            <a:pPr algn="just"/>
            <a:endParaRPr lang="en-US" sz="24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algn="just">
              <a:buNone/>
            </a:pPr>
            <a:r>
              <a:rPr lang="en-US" sz="2600" dirty="0" smtClean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 smtClean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 smtClean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 smtClean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 smtClean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 smtClean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 smtClean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 smtClean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 smtClean="0">
                <a:latin typeface="Arial Unicode MS" pitchFamily="34" charset="-128"/>
              </a:rPr>
              <a:t> 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 smtClean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 smtClean="0">
                <a:latin typeface="Arial Unicode MS" pitchFamily="34" charset="-128"/>
              </a:rPr>
              <a:t> ::FFFF:24.123.12.6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Problem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Convert IPv4 to IPv6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First 8 bits 0, following 88 bits will also be zero, last 32 bits will be the IPv4 address.</a:t>
            </a:r>
          </a:p>
          <a:p>
            <a:pPr marL="0" indent="0">
              <a:buNone/>
            </a:pPr>
            <a:endParaRPr lang="en-GB" sz="800" dirty="0" smtClean="0"/>
          </a:p>
          <a:p>
            <a:r>
              <a:rPr lang="en-GB" sz="2000" dirty="0" smtClean="0"/>
              <a:t>IPv4 address: 192.168.10.62</a:t>
            </a:r>
          </a:p>
          <a:p>
            <a:r>
              <a:rPr lang="en-GB" sz="2000" dirty="0" smtClean="0"/>
              <a:t>Convert it into IPv6</a:t>
            </a:r>
          </a:p>
          <a:p>
            <a:r>
              <a:rPr lang="en-GB" sz="2000" dirty="0" smtClean="0"/>
              <a:t>Representing each octet with 8 bits binary:</a:t>
            </a:r>
          </a:p>
          <a:p>
            <a:pPr marL="0" indent="0">
              <a:buNone/>
            </a:pPr>
            <a:r>
              <a:rPr lang="en-GB" sz="2000" dirty="0" smtClean="0"/>
              <a:t>192 = </a:t>
            </a:r>
            <a:r>
              <a:rPr lang="en-GB" sz="2000" u="sng" dirty="0" smtClean="0"/>
              <a:t>1100</a:t>
            </a:r>
            <a:r>
              <a:rPr lang="en-GB" sz="2000" dirty="0" smtClean="0"/>
              <a:t> </a:t>
            </a:r>
            <a:r>
              <a:rPr lang="en-GB" sz="2000" u="sng" dirty="0" smtClean="0"/>
              <a:t>0000</a:t>
            </a:r>
            <a:r>
              <a:rPr lang="en-GB" sz="2000" dirty="0" smtClean="0"/>
              <a:t> = C0</a:t>
            </a:r>
          </a:p>
          <a:p>
            <a:pPr marL="0" indent="0">
              <a:buNone/>
            </a:pPr>
            <a:r>
              <a:rPr lang="en-GB" sz="2000" dirty="0" smtClean="0"/>
              <a:t>168 = </a:t>
            </a:r>
            <a:r>
              <a:rPr lang="en-GB" sz="2000" u="sng" dirty="0" smtClean="0"/>
              <a:t>1001</a:t>
            </a:r>
            <a:r>
              <a:rPr lang="en-GB" sz="2000" dirty="0" smtClean="0"/>
              <a:t> </a:t>
            </a:r>
            <a:r>
              <a:rPr lang="en-GB" sz="2000" u="sng" dirty="0" smtClean="0"/>
              <a:t>0100</a:t>
            </a:r>
            <a:r>
              <a:rPr lang="en-GB" sz="2000" dirty="0" smtClean="0"/>
              <a:t> = 94</a:t>
            </a:r>
          </a:p>
          <a:p>
            <a:pPr marL="0" indent="0">
              <a:buNone/>
            </a:pPr>
            <a:r>
              <a:rPr lang="en-GB" sz="2000" dirty="0" smtClean="0"/>
              <a:t>  10 = </a:t>
            </a:r>
            <a:r>
              <a:rPr lang="en-GB" sz="2000" u="sng" dirty="0" smtClean="0"/>
              <a:t>0000</a:t>
            </a:r>
            <a:r>
              <a:rPr lang="en-GB" sz="2000" dirty="0" smtClean="0"/>
              <a:t> </a:t>
            </a:r>
            <a:r>
              <a:rPr lang="en-GB" sz="2000" u="sng" dirty="0" smtClean="0"/>
              <a:t>1010</a:t>
            </a:r>
            <a:r>
              <a:rPr lang="en-GB" sz="2000" dirty="0" smtClean="0"/>
              <a:t> = 0A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62 = </a:t>
            </a:r>
            <a:r>
              <a:rPr lang="en-GB" sz="2000" u="sng" dirty="0" smtClean="0"/>
              <a:t>0011</a:t>
            </a:r>
            <a:r>
              <a:rPr lang="en-GB" sz="2000" dirty="0" smtClean="0"/>
              <a:t> </a:t>
            </a:r>
            <a:r>
              <a:rPr lang="en-GB" sz="2000" u="sng" dirty="0" smtClean="0"/>
              <a:t>1101</a:t>
            </a:r>
            <a:r>
              <a:rPr lang="en-GB" sz="2000" dirty="0" smtClean="0"/>
              <a:t> = 3D</a:t>
            </a:r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IPv6 address will be : 0::C094:0A3D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600" dirty="0"/>
              <a:t>Link Local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6096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pPr marL="0" indent="0">
              <a:buNone/>
            </a:pPr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FE80::5D39:84FF:FE29:3064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pPr marL="0" indent="0">
              <a:buNone/>
            </a:pPr>
            <a:r>
              <a:rPr lang="en-GB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18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GB" sz="18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8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18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pPr marL="0" indent="0">
              <a:buNone/>
            </a:pPr>
            <a:endParaRPr lang="en-GB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drop   flip          drop</a:t>
            </a:r>
          </a:p>
          <a:p>
            <a:pPr marL="0" indent="0">
              <a:buNone/>
            </a:pPr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1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</a:p>
          <a:p>
            <a:pPr marL="0" indent="0">
              <a:buNone/>
            </a:pPr>
            <a:endParaRPr lang="en-GB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GB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5F39</a:t>
            </a:r>
          </a:p>
          <a:p>
            <a:pPr marL="0" indent="0">
              <a:buNone/>
            </a:pPr>
            <a:r>
              <a:rPr lang="en-GB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  <a:endParaRPr lang="en-GB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1478" y="42042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420093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42042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67000" y="601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3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CA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prefix 2001:db8::/32 is a special IPv6 prefix that is used specifically for documentation </a:t>
            </a:r>
            <a:r>
              <a:rPr lang="en-CA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</a:t>
            </a:r>
          </a:p>
          <a:p>
            <a:pPr marL="0" indent="0">
              <a:buNone/>
            </a:pPr>
            <a:endParaRPr lang="en-CA" sz="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 smtClean="0"/>
              <a:t>2001:db8:3c4d:15</a:t>
            </a:r>
            <a:r>
              <a:rPr lang="en-CA" sz="1800" dirty="0"/>
              <a:t>::/64 </a:t>
            </a:r>
            <a:r>
              <a:rPr lang="en-CA" sz="1800" dirty="0" smtClean="0"/>
              <a:t>The </a:t>
            </a:r>
            <a:r>
              <a:rPr lang="en-CA" sz="1800" dirty="0"/>
              <a:t>subnet prefix always contains 64 bits. These bits include 48 bits for the site prefix, in addition to 16 bits for the subnet ID</a:t>
            </a:r>
            <a:r>
              <a:rPr lang="en-CA" sz="1800" dirty="0" smtClean="0"/>
              <a:t>.</a:t>
            </a:r>
          </a:p>
          <a:p>
            <a:pPr marL="0" indent="0">
              <a:buNone/>
            </a:pPr>
            <a:endParaRPr lang="en-CA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/>
              <a:t>fe80::/10 Indicates that a link-local address follows</a:t>
            </a:r>
            <a:r>
              <a:rPr lang="en-CA" sz="1800" dirty="0" smtClean="0"/>
              <a:t>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/>
              <a:t>ff00::/8 Indicates that a multicast address follows.</a:t>
            </a:r>
          </a:p>
          <a:p>
            <a:pPr marL="0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endParaRPr lang="en-CA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Pv6 prefixes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5334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/>
              <a:t>Objectives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715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explain the three types of addressing used in IPv6: </a:t>
            </a:r>
            <a:r>
              <a:rPr lang="en-US" dirty="0" err="1" smtClean="0">
                <a:latin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anycast</a:t>
            </a:r>
            <a:r>
              <a:rPr lang="en-US" dirty="0" smtClean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define the global </a:t>
            </a:r>
            <a:r>
              <a:rPr lang="en-US" dirty="0" err="1" smtClean="0">
                <a:latin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</a:rPr>
              <a:t> address block and how it is used for </a:t>
            </a:r>
            <a:r>
              <a:rPr lang="en-US" dirty="0" err="1" smtClean="0">
                <a:latin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</a:rPr>
              <a:t>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discuss how three levels of hierarchy in addressing are used in IPv6 deploying the global </a:t>
            </a:r>
            <a:r>
              <a:rPr lang="en-US" dirty="0" err="1" smtClean="0">
                <a:latin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</a:rPr>
              <a:t>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25115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/>
          <a:lstStyle/>
          <a:p>
            <a:pPr algn="ctr"/>
            <a:r>
              <a:rPr lang="en-US" dirty="0" smtClean="0"/>
              <a:t>Measurement of 128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Lets go to the previous Examples. . 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Working in the 1</a:t>
            </a:r>
            <a:r>
              <a:rPr lang="en-US" baseline="30000" dirty="0" smtClean="0">
                <a:latin typeface="Arial Unicode MS" pitchFamily="34" charset="-128"/>
              </a:rPr>
              <a:t>st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</a:rPr>
              <a:t>Hexted</a:t>
            </a:r>
            <a:r>
              <a:rPr lang="en-US" dirty="0" smtClean="0">
                <a:latin typeface="Arial Unicode MS" pitchFamily="34" charset="-128"/>
              </a:rPr>
              <a:t> we can see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= Total 16 bit in One </a:t>
            </a:r>
            <a:r>
              <a:rPr lang="en-US" dirty="0" err="1" smtClean="0">
                <a:latin typeface="Arial Unicode MS" pitchFamily="34" charset="-128"/>
              </a:rPr>
              <a:t>Hexted</a:t>
            </a:r>
            <a:r>
              <a:rPr lang="en-US" dirty="0" smtClean="0">
                <a:latin typeface="Arial Unicode MS" pitchFamily="34" charset="-128"/>
              </a:rPr>
              <a:t>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In total :- 16 bit * 8 </a:t>
            </a:r>
            <a:r>
              <a:rPr lang="en-US" dirty="0" err="1" smtClean="0">
                <a:latin typeface="Arial Unicode MS" pitchFamily="34" charset="-128"/>
              </a:rPr>
              <a:t>Hexted</a:t>
            </a:r>
            <a:r>
              <a:rPr lang="en-US" dirty="0" smtClean="0">
                <a:latin typeface="Arial Unicode MS" pitchFamily="34" charset="-128"/>
              </a:rPr>
              <a:t> = 128 bit.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to Shorten 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Consecutive </a:t>
            </a:r>
            <a:r>
              <a:rPr lang="en-US" sz="2500" dirty="0" err="1" smtClean="0"/>
              <a:t>Hexted</a:t>
            </a:r>
            <a:r>
              <a:rPr lang="en-US" sz="2500" dirty="0" smtClean="0"/>
              <a:t>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 smtClean="0">
                <a:latin typeface="Arial Unicode MS" pitchFamily="34" charset="-128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822960" lvl="1" indent="-457200">
              <a:buNone/>
            </a:pPr>
            <a:r>
              <a:rPr lang="en-US" sz="2300" dirty="0" smtClean="0">
                <a:latin typeface="Arial Unicode MS" pitchFamily="34" charset="-128"/>
              </a:rPr>
              <a:t>   =According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 smtClean="0">
                <a:latin typeface="Arial Unicode MS" pitchFamily="34" charset="-128"/>
              </a:rPr>
              <a:t>2001:211:AB:0:0:0:0:1   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 smtClean="0">
                <a:latin typeface="Arial Unicode MS" pitchFamily="34" charset="-128"/>
              </a:rPr>
              <a:t>2001:211:AB::1              -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 smtClean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 smtClean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 smtClean="0">
              <a:solidFill>
                <a:srgbClr val="7030A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62000" y="3657600"/>
            <a:ext cx="1524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pPr algn="ctr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Examples without CIDR:-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Examples with CIDR:-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68580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/>
          <a:lstStyle/>
          <a:p>
            <a:pPr algn="ctr"/>
            <a:r>
              <a:rPr lang="en-US" dirty="0" smtClean="0"/>
              <a:t>Types of 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/>
              <a:t>Types of ipv6 Address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What is removed in ipv6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CIDR Notation in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</a:rPr>
              <a:t>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2001:0211:</a:t>
            </a:r>
            <a:r>
              <a:rPr lang="en-US" dirty="0" smtClean="0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00AB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 smtClean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0000:0000:0000:0001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1-16      17-32     33-48       49-64    65-80      81-96    97-112   113-128 bits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Here , first 2001 = 0010 0000 0000 0001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   is called IANA Prefix. (001 is the 1</a:t>
            </a:r>
            <a:r>
              <a:rPr lang="en-US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3-bits.)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/23 is called RIR Prefix. 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/32 is called IPS Prefix.    (Example:-BTCL)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/48 is called Site Prefix.    (Example:-AIUB)</a:t>
            </a: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/64 is called Subnet bit.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64 to 128 is called as Host ID.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2954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0574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194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6576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4196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816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81800" y="1371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505</TotalTime>
  <Words>651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PowerPoint Presentation</vt:lpstr>
      <vt:lpstr>Objectives</vt:lpstr>
      <vt:lpstr>Measurement of 128 bit</vt:lpstr>
      <vt:lpstr>How to Shorten IPv6 Address</vt:lpstr>
      <vt:lpstr>More Examples</vt:lpstr>
      <vt:lpstr>Types of ipv6 Address</vt:lpstr>
      <vt:lpstr>Types of ipv6 Address</vt:lpstr>
      <vt:lpstr>What is removed in ipv6</vt:lpstr>
      <vt:lpstr>CIDR Notation in ipv6</vt:lpstr>
      <vt:lpstr>Problem set</vt:lpstr>
      <vt:lpstr>Problem set</vt:lpstr>
      <vt:lpstr>Convert IPv4 to IPv6</vt:lpstr>
      <vt:lpstr>   Link Local Address</vt:lpstr>
      <vt:lpstr>IPv6 prefixes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teacher</dc:creator>
  <cp:lastModifiedBy>Jimy</cp:lastModifiedBy>
  <cp:revision>55</cp:revision>
  <dcterms:created xsi:type="dcterms:W3CDTF">2006-08-16T00:00:00Z</dcterms:created>
  <dcterms:modified xsi:type="dcterms:W3CDTF">2016-10-01T14:35:21Z</dcterms:modified>
</cp:coreProperties>
</file>