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5" d="100"/>
          <a:sy n="75" d="100"/>
        </p:scale>
        <p:origin x="52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14299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7884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717284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38582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026986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883564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3/12/2024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1019807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51461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5064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1270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3/12/2024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158613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4841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32622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9746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3/12/2024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995973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2887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3/12/2024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3765990"/>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cisa.gov/" TargetMode="External"/><Relationship Id="rId2" Type="http://schemas.openxmlformats.org/officeDocument/2006/relationships/hyperlink" Target="https://www.apwg.org/"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276F5-E209-03B5-0E16-94D90E4D100C}"/>
              </a:ext>
            </a:extLst>
          </p:cNvPr>
          <p:cNvSpPr>
            <a:spLocks noGrp="1"/>
          </p:cNvSpPr>
          <p:nvPr>
            <p:ph type="ctrTitle"/>
          </p:nvPr>
        </p:nvSpPr>
        <p:spPr>
          <a:xfrm>
            <a:off x="1507067" y="690034"/>
            <a:ext cx="7766936" cy="3856566"/>
          </a:xfrm>
        </p:spPr>
        <p:txBody>
          <a:bodyPr/>
          <a:lstStyle/>
          <a:p>
            <a:r>
              <a:rPr lang="en-US" dirty="0"/>
              <a:t>Phishing Attack </a:t>
            </a:r>
          </a:p>
        </p:txBody>
      </p:sp>
      <p:sp>
        <p:nvSpPr>
          <p:cNvPr id="3" name="Subtitle 2">
            <a:extLst>
              <a:ext uri="{FF2B5EF4-FFF2-40B4-BE49-F238E27FC236}">
                <a16:creationId xmlns:a16="http://schemas.microsoft.com/office/drawing/2014/main" id="{759846C9-B9A0-8D6C-4FEA-26F466A23664}"/>
              </a:ext>
            </a:extLst>
          </p:cNvPr>
          <p:cNvSpPr>
            <a:spLocks noGrp="1"/>
          </p:cNvSpPr>
          <p:nvPr>
            <p:ph type="subTitle" idx="1"/>
          </p:nvPr>
        </p:nvSpPr>
        <p:spPr>
          <a:xfrm rot="20254113">
            <a:off x="5537199" y="4914900"/>
            <a:ext cx="3736804" cy="1765300"/>
          </a:xfrm>
        </p:spPr>
        <p:txBody>
          <a:bodyPr>
            <a:normAutofit lnSpcReduction="10000"/>
          </a:bodyPr>
          <a:lstStyle/>
          <a:p>
            <a:endParaRPr lang="en-US" dirty="0"/>
          </a:p>
          <a:p>
            <a:endParaRPr lang="en-US" dirty="0"/>
          </a:p>
          <a:p>
            <a:r>
              <a:rPr lang="en-US" dirty="0"/>
              <a:t>Presented By</a:t>
            </a:r>
          </a:p>
          <a:p>
            <a:r>
              <a:rPr lang="en-US" dirty="0"/>
              <a:t>   </a:t>
            </a:r>
            <a:r>
              <a:rPr lang="en-US" sz="3200" dirty="0"/>
              <a:t>Zahid Hasan </a:t>
            </a:r>
          </a:p>
        </p:txBody>
      </p:sp>
      <p:pic>
        <p:nvPicPr>
          <p:cNvPr id="5" name="Picture 4">
            <a:extLst>
              <a:ext uri="{FF2B5EF4-FFF2-40B4-BE49-F238E27FC236}">
                <a16:creationId xmlns:a16="http://schemas.microsoft.com/office/drawing/2014/main" id="{644F8F42-8386-77F5-0AF1-C7782A6F5A39}"/>
              </a:ext>
            </a:extLst>
          </p:cNvPr>
          <p:cNvPicPr>
            <a:picLocks noChangeAspect="1"/>
          </p:cNvPicPr>
          <p:nvPr/>
        </p:nvPicPr>
        <p:blipFill>
          <a:blip r:embed="rId2"/>
          <a:stretch>
            <a:fillRect/>
          </a:stretch>
        </p:blipFill>
        <p:spPr>
          <a:xfrm>
            <a:off x="1507067" y="1018785"/>
            <a:ext cx="3543795" cy="2791215"/>
          </a:xfrm>
          <a:prstGeom prst="rect">
            <a:avLst/>
          </a:prstGeom>
        </p:spPr>
      </p:pic>
    </p:spTree>
    <p:extLst>
      <p:ext uri="{BB962C8B-B14F-4D97-AF65-F5344CB8AC3E}">
        <p14:creationId xmlns:p14="http://schemas.microsoft.com/office/powerpoint/2010/main" val="2585555995"/>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36579-8179-A35A-F308-C08784E35AE8}"/>
              </a:ext>
            </a:extLst>
          </p:cNvPr>
          <p:cNvSpPr>
            <a:spLocks noGrp="1"/>
          </p:cNvSpPr>
          <p:nvPr>
            <p:ph type="title"/>
          </p:nvPr>
        </p:nvSpPr>
        <p:spPr>
          <a:xfrm>
            <a:off x="677334" y="609600"/>
            <a:ext cx="8596668" cy="838200"/>
          </a:xfrm>
        </p:spPr>
        <p:txBody>
          <a:bodyPr/>
          <a:lstStyle/>
          <a:p>
            <a:r>
              <a:rPr lang="en-US" dirty="0"/>
              <a:t>TYPES OF PHISHING</a:t>
            </a:r>
          </a:p>
        </p:txBody>
      </p:sp>
      <p:sp>
        <p:nvSpPr>
          <p:cNvPr id="3" name="Content Placeholder 2">
            <a:extLst>
              <a:ext uri="{FF2B5EF4-FFF2-40B4-BE49-F238E27FC236}">
                <a16:creationId xmlns:a16="http://schemas.microsoft.com/office/drawing/2014/main" id="{3DE6B280-F760-D720-71CD-CF65DBC670AC}"/>
              </a:ext>
            </a:extLst>
          </p:cNvPr>
          <p:cNvSpPr>
            <a:spLocks noGrp="1"/>
          </p:cNvSpPr>
          <p:nvPr>
            <p:ph idx="1"/>
          </p:nvPr>
        </p:nvSpPr>
        <p:spPr>
          <a:xfrm>
            <a:off x="677334" y="1447801"/>
            <a:ext cx="8596668" cy="4593562"/>
          </a:xfrm>
        </p:spPr>
        <p:txBody>
          <a:bodyPr>
            <a:normAutofit/>
          </a:bodyPr>
          <a:lstStyle/>
          <a:p>
            <a:r>
              <a:rPr lang="en-US" sz="2000" dirty="0"/>
              <a:t>1. Deceptive phishing</a:t>
            </a:r>
          </a:p>
          <a:p>
            <a:r>
              <a:rPr lang="en-US" sz="2000" dirty="0"/>
              <a:t>2. Spear phishing</a:t>
            </a:r>
          </a:p>
          <a:p>
            <a:r>
              <a:rPr lang="en-US" sz="2000" dirty="0"/>
              <a:t>3. Whaling</a:t>
            </a:r>
          </a:p>
          <a:p>
            <a:r>
              <a:rPr lang="en-US" sz="2000" dirty="0"/>
              <a:t>4. Pharming</a:t>
            </a:r>
          </a:p>
        </p:txBody>
      </p:sp>
    </p:spTree>
    <p:extLst>
      <p:ext uri="{BB962C8B-B14F-4D97-AF65-F5344CB8AC3E}">
        <p14:creationId xmlns:p14="http://schemas.microsoft.com/office/powerpoint/2010/main" val="2480416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38406-5668-DFDF-CA63-744EF3A3FEBB}"/>
              </a:ext>
            </a:extLst>
          </p:cNvPr>
          <p:cNvSpPr>
            <a:spLocks noGrp="1"/>
          </p:cNvSpPr>
          <p:nvPr>
            <p:ph type="title"/>
          </p:nvPr>
        </p:nvSpPr>
        <p:spPr>
          <a:xfrm>
            <a:off x="677334" y="609600"/>
            <a:ext cx="8596668" cy="774700"/>
          </a:xfrm>
        </p:spPr>
        <p:txBody>
          <a:bodyPr/>
          <a:lstStyle/>
          <a:p>
            <a:r>
              <a:rPr lang="en-US" dirty="0"/>
              <a:t>TYPES OF PHISHING</a:t>
            </a:r>
          </a:p>
        </p:txBody>
      </p:sp>
      <p:sp>
        <p:nvSpPr>
          <p:cNvPr id="3" name="Content Placeholder 2">
            <a:extLst>
              <a:ext uri="{FF2B5EF4-FFF2-40B4-BE49-F238E27FC236}">
                <a16:creationId xmlns:a16="http://schemas.microsoft.com/office/drawing/2014/main" id="{C3E39B36-CF3C-CED8-ADC6-0A93E1791448}"/>
              </a:ext>
            </a:extLst>
          </p:cNvPr>
          <p:cNvSpPr>
            <a:spLocks noGrp="1"/>
          </p:cNvSpPr>
          <p:nvPr>
            <p:ph idx="1"/>
          </p:nvPr>
        </p:nvSpPr>
        <p:spPr>
          <a:xfrm>
            <a:off x="677334" y="1536701"/>
            <a:ext cx="8596668" cy="4504662"/>
          </a:xfrm>
        </p:spPr>
        <p:txBody>
          <a:bodyPr>
            <a:normAutofit/>
          </a:bodyPr>
          <a:lstStyle/>
          <a:p>
            <a:r>
              <a:rPr lang="en-US" sz="2400" dirty="0"/>
              <a:t>1. Deceptive phishing</a:t>
            </a:r>
          </a:p>
          <a:p>
            <a:endParaRPr lang="en-US" sz="2400" dirty="0"/>
          </a:p>
          <a:p>
            <a:pPr algn="l">
              <a:buFont typeface="Arial" panose="020B0604020202020204" pitchFamily="34" charset="0"/>
              <a:buChar char="•"/>
            </a:pPr>
            <a:r>
              <a:rPr lang="en-US" sz="2000" b="0" i="0" dirty="0">
                <a:solidFill>
                  <a:srgbClr val="0D0D0D"/>
                </a:solidFill>
                <a:effectLst/>
                <a:latin typeface="Söhne"/>
              </a:rPr>
              <a:t>Highly convincing email or message content, often using official logos, language, and formatting to appear legitimate.</a:t>
            </a:r>
          </a:p>
          <a:p>
            <a:pPr algn="l">
              <a:buFont typeface="Arial" panose="020B0604020202020204" pitchFamily="34" charset="0"/>
              <a:buChar char="•"/>
            </a:pPr>
            <a:r>
              <a:rPr lang="en-US" sz="2000" b="0" i="0" dirty="0">
                <a:solidFill>
                  <a:srgbClr val="0D0D0D"/>
                </a:solidFill>
                <a:effectLst/>
                <a:latin typeface="Söhne"/>
              </a:rPr>
              <a:t>Urgent or alarming requests for immediate action, such as updating account information or verifying credentials.</a:t>
            </a:r>
          </a:p>
          <a:p>
            <a:pPr algn="l">
              <a:buFont typeface="Arial" panose="020B0604020202020204" pitchFamily="34" charset="0"/>
              <a:buChar char="•"/>
            </a:pPr>
            <a:r>
              <a:rPr lang="en-US" sz="2000" b="0" i="0" dirty="0">
                <a:solidFill>
                  <a:srgbClr val="0D0D0D"/>
                </a:solidFill>
                <a:effectLst/>
                <a:latin typeface="Söhne"/>
              </a:rPr>
              <a:t>Sophisticated social engineering techniques to manipulate victims into disclosing personal or financial information.</a:t>
            </a:r>
          </a:p>
          <a:p>
            <a:endParaRPr lang="en-US" dirty="0"/>
          </a:p>
          <a:p>
            <a:endParaRPr lang="en-US" dirty="0"/>
          </a:p>
        </p:txBody>
      </p:sp>
    </p:spTree>
    <p:extLst>
      <p:ext uri="{BB962C8B-B14F-4D97-AF65-F5344CB8AC3E}">
        <p14:creationId xmlns:p14="http://schemas.microsoft.com/office/powerpoint/2010/main" val="2020116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D5F63-2D7D-C200-5310-A9CCE9FEDA4E}"/>
              </a:ext>
            </a:extLst>
          </p:cNvPr>
          <p:cNvSpPr>
            <a:spLocks noGrp="1"/>
          </p:cNvSpPr>
          <p:nvPr>
            <p:ph type="title"/>
          </p:nvPr>
        </p:nvSpPr>
        <p:spPr>
          <a:xfrm>
            <a:off x="677334" y="609600"/>
            <a:ext cx="8596668" cy="736600"/>
          </a:xfrm>
        </p:spPr>
        <p:txBody>
          <a:bodyPr/>
          <a:lstStyle/>
          <a:p>
            <a:r>
              <a:rPr lang="en-US" dirty="0"/>
              <a:t>TYPES OF PHISHING</a:t>
            </a:r>
          </a:p>
        </p:txBody>
      </p:sp>
      <p:sp>
        <p:nvSpPr>
          <p:cNvPr id="3" name="Content Placeholder 2">
            <a:extLst>
              <a:ext uri="{FF2B5EF4-FFF2-40B4-BE49-F238E27FC236}">
                <a16:creationId xmlns:a16="http://schemas.microsoft.com/office/drawing/2014/main" id="{E835C781-C56A-8ECF-C6C6-365108C46504}"/>
              </a:ext>
            </a:extLst>
          </p:cNvPr>
          <p:cNvSpPr>
            <a:spLocks noGrp="1"/>
          </p:cNvSpPr>
          <p:nvPr>
            <p:ph idx="1"/>
          </p:nvPr>
        </p:nvSpPr>
        <p:spPr>
          <a:xfrm>
            <a:off x="677334" y="1498601"/>
            <a:ext cx="8596668" cy="4542762"/>
          </a:xfrm>
        </p:spPr>
        <p:txBody>
          <a:bodyPr>
            <a:normAutofit/>
          </a:bodyPr>
          <a:lstStyle/>
          <a:p>
            <a:r>
              <a:rPr lang="en-US" sz="2400" dirty="0"/>
              <a:t>2. Spear phishing</a:t>
            </a:r>
          </a:p>
          <a:p>
            <a:endParaRPr lang="en-US" sz="2400" dirty="0"/>
          </a:p>
          <a:p>
            <a:pPr algn="l">
              <a:buFont typeface="Arial" panose="020B0604020202020204" pitchFamily="34" charset="0"/>
              <a:buChar char="•"/>
            </a:pPr>
            <a:r>
              <a:rPr lang="en-US" sz="2000" b="0" i="0" dirty="0">
                <a:solidFill>
                  <a:srgbClr val="0D0D0D"/>
                </a:solidFill>
                <a:effectLst/>
                <a:latin typeface="Söhne"/>
              </a:rPr>
              <a:t>Personalized content tailored to individual recipients, including names, job titles, and other relevant details.</a:t>
            </a:r>
          </a:p>
          <a:p>
            <a:pPr algn="l">
              <a:buFont typeface="Arial" panose="020B0604020202020204" pitchFamily="34" charset="0"/>
              <a:buChar char="•"/>
            </a:pPr>
            <a:r>
              <a:rPr lang="en-US" sz="2000" b="0" i="0" dirty="0">
                <a:solidFill>
                  <a:srgbClr val="0D0D0D"/>
                </a:solidFill>
                <a:effectLst/>
                <a:latin typeface="Söhne"/>
              </a:rPr>
              <a:t>Use of insider knowledge or references to internal processes, projects, or colleagues to establish credibility.</a:t>
            </a:r>
          </a:p>
          <a:p>
            <a:pPr algn="l">
              <a:buFont typeface="Arial" panose="020B0604020202020204" pitchFamily="34" charset="0"/>
              <a:buChar char="•"/>
            </a:pPr>
            <a:r>
              <a:rPr lang="en-US" sz="2000" b="0" i="0" dirty="0">
                <a:solidFill>
                  <a:srgbClr val="0D0D0D"/>
                </a:solidFill>
                <a:effectLst/>
                <a:latin typeface="Söhne"/>
              </a:rPr>
              <a:t>Advanced social engineering techniques to manipulate victims into taking specific actions, such as clicking on malicious links or providing sensitive information.</a:t>
            </a:r>
          </a:p>
          <a:p>
            <a:endParaRPr lang="en-US" dirty="0"/>
          </a:p>
        </p:txBody>
      </p:sp>
    </p:spTree>
    <p:extLst>
      <p:ext uri="{BB962C8B-B14F-4D97-AF65-F5344CB8AC3E}">
        <p14:creationId xmlns:p14="http://schemas.microsoft.com/office/powerpoint/2010/main" val="2930574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62A59-9AA7-6F7D-A58D-6C41ABFE144D}"/>
              </a:ext>
            </a:extLst>
          </p:cNvPr>
          <p:cNvSpPr>
            <a:spLocks noGrp="1"/>
          </p:cNvSpPr>
          <p:nvPr>
            <p:ph type="title"/>
          </p:nvPr>
        </p:nvSpPr>
        <p:spPr>
          <a:xfrm>
            <a:off x="677334" y="609600"/>
            <a:ext cx="8596668" cy="838200"/>
          </a:xfrm>
        </p:spPr>
        <p:txBody>
          <a:bodyPr/>
          <a:lstStyle/>
          <a:p>
            <a:r>
              <a:rPr lang="en-US" dirty="0"/>
              <a:t>TYPES OF PHISHING</a:t>
            </a:r>
          </a:p>
        </p:txBody>
      </p:sp>
      <p:sp>
        <p:nvSpPr>
          <p:cNvPr id="3" name="Content Placeholder 2">
            <a:extLst>
              <a:ext uri="{FF2B5EF4-FFF2-40B4-BE49-F238E27FC236}">
                <a16:creationId xmlns:a16="http://schemas.microsoft.com/office/drawing/2014/main" id="{DF283E94-33C7-488F-5750-E3DD20F6262A}"/>
              </a:ext>
            </a:extLst>
          </p:cNvPr>
          <p:cNvSpPr>
            <a:spLocks noGrp="1"/>
          </p:cNvSpPr>
          <p:nvPr>
            <p:ph idx="1"/>
          </p:nvPr>
        </p:nvSpPr>
        <p:spPr>
          <a:xfrm>
            <a:off x="677334" y="1447801"/>
            <a:ext cx="8596668" cy="4593562"/>
          </a:xfrm>
        </p:spPr>
        <p:txBody>
          <a:bodyPr/>
          <a:lstStyle/>
          <a:p>
            <a:r>
              <a:rPr lang="en-US" sz="2400" dirty="0"/>
              <a:t>3. Whaling</a:t>
            </a:r>
          </a:p>
          <a:p>
            <a:endParaRPr lang="en-US" sz="2400" dirty="0"/>
          </a:p>
          <a:p>
            <a:pPr algn="l">
              <a:buFont typeface="Arial" panose="020B0604020202020204" pitchFamily="34" charset="0"/>
              <a:buChar char="•"/>
            </a:pPr>
            <a:r>
              <a:rPr lang="en-US" sz="2000" b="0" i="0" dirty="0">
                <a:solidFill>
                  <a:srgbClr val="0D0D0D"/>
                </a:solidFill>
                <a:effectLst/>
                <a:latin typeface="Söhne"/>
              </a:rPr>
              <a:t>Highly targeted approach focusing on individuals with authority or access to critical systems and data.</a:t>
            </a:r>
          </a:p>
          <a:p>
            <a:pPr algn="l">
              <a:buFont typeface="Arial" panose="020B0604020202020204" pitchFamily="34" charset="0"/>
              <a:buChar char="•"/>
            </a:pPr>
            <a:r>
              <a:rPr lang="en-US" sz="2000" b="0" i="0" dirty="0">
                <a:solidFill>
                  <a:srgbClr val="0D0D0D"/>
                </a:solidFill>
                <a:effectLst/>
                <a:latin typeface="Söhne"/>
              </a:rPr>
              <a:t>Sophisticated social engineering techniques, including extensive research and reconnaissance to gather personal information and mimic communication styles.</a:t>
            </a:r>
          </a:p>
          <a:p>
            <a:pPr algn="l">
              <a:buFont typeface="Arial" panose="020B0604020202020204" pitchFamily="34" charset="0"/>
              <a:buChar char="•"/>
            </a:pPr>
            <a:r>
              <a:rPr lang="en-US" sz="2000" b="0" i="0" dirty="0">
                <a:solidFill>
                  <a:srgbClr val="0D0D0D"/>
                </a:solidFill>
                <a:effectLst/>
                <a:latin typeface="Söhne"/>
              </a:rPr>
              <a:t>Use of urgent or authoritative language to manipulate victims into complying with requests, such as wire transfers or confidential data disclosure.</a:t>
            </a:r>
          </a:p>
          <a:p>
            <a:endParaRPr lang="en-US" dirty="0"/>
          </a:p>
        </p:txBody>
      </p:sp>
    </p:spTree>
    <p:extLst>
      <p:ext uri="{BB962C8B-B14F-4D97-AF65-F5344CB8AC3E}">
        <p14:creationId xmlns:p14="http://schemas.microsoft.com/office/powerpoint/2010/main" val="3451866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CC617-3D16-B3E9-CDA1-D6ECF25BCACE}"/>
              </a:ext>
            </a:extLst>
          </p:cNvPr>
          <p:cNvSpPr>
            <a:spLocks noGrp="1"/>
          </p:cNvSpPr>
          <p:nvPr>
            <p:ph type="title"/>
          </p:nvPr>
        </p:nvSpPr>
        <p:spPr>
          <a:xfrm>
            <a:off x="677334" y="609600"/>
            <a:ext cx="8596668" cy="787400"/>
          </a:xfrm>
        </p:spPr>
        <p:txBody>
          <a:bodyPr/>
          <a:lstStyle/>
          <a:p>
            <a:r>
              <a:rPr lang="en-US" dirty="0"/>
              <a:t>TYPES OF PHISHING</a:t>
            </a:r>
          </a:p>
        </p:txBody>
      </p:sp>
      <p:sp>
        <p:nvSpPr>
          <p:cNvPr id="3" name="Content Placeholder 2">
            <a:extLst>
              <a:ext uri="{FF2B5EF4-FFF2-40B4-BE49-F238E27FC236}">
                <a16:creationId xmlns:a16="http://schemas.microsoft.com/office/drawing/2014/main" id="{AEB61673-D341-0575-BE5D-6AF06697AA2E}"/>
              </a:ext>
            </a:extLst>
          </p:cNvPr>
          <p:cNvSpPr>
            <a:spLocks noGrp="1"/>
          </p:cNvSpPr>
          <p:nvPr>
            <p:ph idx="1"/>
          </p:nvPr>
        </p:nvSpPr>
        <p:spPr>
          <a:xfrm>
            <a:off x="677334" y="1549401"/>
            <a:ext cx="8596668" cy="4491962"/>
          </a:xfrm>
        </p:spPr>
        <p:txBody>
          <a:bodyPr>
            <a:normAutofit/>
          </a:bodyPr>
          <a:lstStyle/>
          <a:p>
            <a:r>
              <a:rPr lang="en-US" sz="2400" dirty="0"/>
              <a:t>4. Pharming</a:t>
            </a:r>
          </a:p>
          <a:p>
            <a:endParaRPr lang="en-US" sz="2400" dirty="0"/>
          </a:p>
          <a:p>
            <a:pPr algn="l">
              <a:buFont typeface="Arial" panose="020B0604020202020204" pitchFamily="34" charset="0"/>
              <a:buChar char="•"/>
            </a:pPr>
            <a:r>
              <a:rPr lang="en-US" sz="2000" b="0" i="0" dirty="0">
                <a:solidFill>
                  <a:srgbClr val="0D0D0D"/>
                </a:solidFill>
                <a:effectLst/>
                <a:latin typeface="Söhne"/>
              </a:rPr>
              <a:t>Invisible to Users: Pharming attacks are often invisible to users, as they are redirected to fraudulent websites without any indication of tampering or malicious activity.</a:t>
            </a:r>
          </a:p>
          <a:p>
            <a:pPr algn="l">
              <a:buFont typeface="Arial" panose="020B0604020202020204" pitchFamily="34" charset="0"/>
              <a:buChar char="•"/>
            </a:pPr>
            <a:r>
              <a:rPr lang="en-US" sz="2000" b="0" i="0" dirty="0">
                <a:solidFill>
                  <a:srgbClr val="0D0D0D"/>
                </a:solidFill>
                <a:effectLst/>
                <a:latin typeface="Söhne"/>
              </a:rPr>
              <a:t>Targeted and Widespread: Attackers can target specific websites or conduct widespread attacks affecting numerous users across different geographic locations.</a:t>
            </a:r>
          </a:p>
          <a:p>
            <a:pPr algn="l">
              <a:buFont typeface="Arial" panose="020B0604020202020204" pitchFamily="34" charset="0"/>
              <a:buChar char="•"/>
            </a:pPr>
            <a:r>
              <a:rPr lang="en-US" sz="2000" b="0" i="0" dirty="0">
                <a:solidFill>
                  <a:srgbClr val="0D0D0D"/>
                </a:solidFill>
                <a:effectLst/>
                <a:latin typeface="Söhne"/>
              </a:rPr>
              <a:t>Persistent Threat: Pharming attacks can persist over time, as long as attackers maintain control over compromised DNS servers or hosts.</a:t>
            </a:r>
          </a:p>
          <a:p>
            <a:endParaRPr lang="en-US" dirty="0"/>
          </a:p>
        </p:txBody>
      </p:sp>
    </p:spTree>
    <p:extLst>
      <p:ext uri="{BB962C8B-B14F-4D97-AF65-F5344CB8AC3E}">
        <p14:creationId xmlns:p14="http://schemas.microsoft.com/office/powerpoint/2010/main" val="788967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0DF70-856C-B4F8-A2FE-03C7586D752C}"/>
              </a:ext>
            </a:extLst>
          </p:cNvPr>
          <p:cNvSpPr>
            <a:spLocks noGrp="1"/>
          </p:cNvSpPr>
          <p:nvPr>
            <p:ph type="title"/>
          </p:nvPr>
        </p:nvSpPr>
        <p:spPr>
          <a:xfrm>
            <a:off x="677334" y="609600"/>
            <a:ext cx="8596668" cy="838200"/>
          </a:xfrm>
        </p:spPr>
        <p:txBody>
          <a:bodyPr>
            <a:normAutofit fontScale="90000"/>
          </a:bodyPr>
          <a:lstStyle/>
          <a:p>
            <a:r>
              <a:rPr lang="en-US" dirty="0"/>
              <a:t>WHAT THE ARE DANGER OF PHISHING ATTACKS</a:t>
            </a:r>
          </a:p>
        </p:txBody>
      </p:sp>
      <p:sp>
        <p:nvSpPr>
          <p:cNvPr id="3" name="Content Placeholder 2">
            <a:extLst>
              <a:ext uri="{FF2B5EF4-FFF2-40B4-BE49-F238E27FC236}">
                <a16:creationId xmlns:a16="http://schemas.microsoft.com/office/drawing/2014/main" id="{720F138C-39E3-58B9-AC80-4D7E8DA8AC23}"/>
              </a:ext>
            </a:extLst>
          </p:cNvPr>
          <p:cNvSpPr>
            <a:spLocks noGrp="1"/>
          </p:cNvSpPr>
          <p:nvPr>
            <p:ph idx="1"/>
          </p:nvPr>
        </p:nvSpPr>
        <p:spPr>
          <a:xfrm>
            <a:off x="677334" y="1447801"/>
            <a:ext cx="8596668" cy="4593562"/>
          </a:xfrm>
        </p:spPr>
        <p:txBody>
          <a:bodyPr>
            <a:normAutofit lnSpcReduction="10000"/>
          </a:bodyPr>
          <a:lstStyle/>
          <a:p>
            <a:pPr algn="l">
              <a:buFont typeface="+mj-lt"/>
              <a:buAutoNum type="arabicPeriod"/>
            </a:pPr>
            <a:r>
              <a:rPr lang="en-US" sz="2000" b="0" i="0" dirty="0">
                <a:solidFill>
                  <a:srgbClr val="0D0D0D"/>
                </a:solidFill>
                <a:effectLst/>
                <a:latin typeface="Söhne"/>
              </a:rPr>
              <a:t>Financial Loss: Phishing attacks often aim to deceive individuals into providing sensitive financial information such as credit card details or login credentials. This information can then be used by attackers to conduct fraudulent transactions, leading to financial loss for the victim.</a:t>
            </a:r>
          </a:p>
          <a:p>
            <a:pPr algn="l">
              <a:buFont typeface="+mj-lt"/>
              <a:buAutoNum type="arabicPeriod"/>
            </a:pPr>
            <a:r>
              <a:rPr lang="en-US" sz="2000" b="0" i="0" dirty="0">
                <a:solidFill>
                  <a:srgbClr val="0D0D0D"/>
                </a:solidFill>
                <a:effectLst/>
                <a:latin typeface="Söhne"/>
              </a:rPr>
              <a:t>Identity Theft: By tricking individuals into disclosing personal information such as social security numbers, birthdates, or addresses, phishing attackers can commit identity theft. This can result in severe consequences for victims, including damage to credit scores, fraudulent accounts opened in their name, and difficulty in resolving the resulting issues.</a:t>
            </a:r>
          </a:p>
          <a:p>
            <a:pPr algn="l">
              <a:buFont typeface="+mj-lt"/>
              <a:buAutoNum type="arabicPeriod"/>
            </a:pPr>
            <a:r>
              <a:rPr lang="en-US" sz="2000" b="0" i="0" dirty="0">
                <a:solidFill>
                  <a:srgbClr val="0D0D0D"/>
                </a:solidFill>
                <a:effectLst/>
                <a:latin typeface="Söhne"/>
              </a:rPr>
              <a:t>Unauthorized Access: Phishing attacks targeting organizations may aim to gain unauthorized access to sensitive data or internal systems. Once attackers have access, they can steal proprietary information, intellectual property, or confidential customer data. This can result in significant financial and reputational damage for the organization.</a:t>
            </a:r>
          </a:p>
          <a:p>
            <a:endParaRPr lang="en-US" dirty="0"/>
          </a:p>
        </p:txBody>
      </p:sp>
    </p:spTree>
    <p:extLst>
      <p:ext uri="{BB962C8B-B14F-4D97-AF65-F5344CB8AC3E}">
        <p14:creationId xmlns:p14="http://schemas.microsoft.com/office/powerpoint/2010/main" val="426413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E6CAF-6F79-0BE6-0AD3-C0CAE1312CEB}"/>
              </a:ext>
            </a:extLst>
          </p:cNvPr>
          <p:cNvSpPr>
            <a:spLocks noGrp="1"/>
          </p:cNvSpPr>
          <p:nvPr>
            <p:ph type="title"/>
          </p:nvPr>
        </p:nvSpPr>
        <p:spPr>
          <a:xfrm>
            <a:off x="677334" y="609600"/>
            <a:ext cx="8596668" cy="965200"/>
          </a:xfrm>
        </p:spPr>
        <p:txBody>
          <a:bodyPr>
            <a:normAutofit fontScale="90000"/>
          </a:bodyPr>
          <a:lstStyle/>
          <a:p>
            <a:r>
              <a:rPr lang="en-US" dirty="0"/>
              <a:t>HOW DO I PROTECT AGAINST PHISHING ATTACK?</a:t>
            </a:r>
          </a:p>
        </p:txBody>
      </p:sp>
      <p:sp>
        <p:nvSpPr>
          <p:cNvPr id="4" name="Rectangle 1">
            <a:extLst>
              <a:ext uri="{FF2B5EF4-FFF2-40B4-BE49-F238E27FC236}">
                <a16:creationId xmlns:a16="http://schemas.microsoft.com/office/drawing/2014/main" id="{B283C18B-077D-136B-32C2-3FA992658DBE}"/>
              </a:ext>
            </a:extLst>
          </p:cNvPr>
          <p:cNvSpPr>
            <a:spLocks noGrp="1" noChangeArrowheads="1"/>
          </p:cNvSpPr>
          <p:nvPr>
            <p:ph idx="1"/>
          </p:nvPr>
        </p:nvSpPr>
        <p:spPr bwMode="auto">
          <a:xfrm>
            <a:off x="677863" y="2342540"/>
            <a:ext cx="8258543" cy="31857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rgbClr val="000000"/>
                </a:solidFill>
                <a:effectLst/>
                <a:latin typeface="Söhne"/>
              </a:rPr>
              <a:t>Educate and raise awareness about phishing techniques.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rgbClr val="000000"/>
                </a:solidFill>
                <a:effectLst/>
                <a:latin typeface="Söhne"/>
              </a:rPr>
              <a:t>Verify the authenticity of unexpected communications.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rgbClr val="000000"/>
                </a:solidFill>
                <a:effectLst/>
                <a:latin typeface="Söhne"/>
              </a:rPr>
              <a:t>Use email filtering and authentication technologies.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rgbClr val="000000"/>
                </a:solidFill>
                <a:effectLst/>
                <a:latin typeface="Söhne"/>
              </a:rPr>
              <a:t>Implement multi-factor authentication (MFA).</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0" i="0" u="none" strike="noStrike" cap="none" normalizeH="0" baseline="0" dirty="0">
                <a:ln>
                  <a:noFill/>
                </a:ln>
                <a:solidFill>
                  <a:srgbClr val="000000"/>
                </a:solidFill>
                <a:effectLst/>
                <a:latin typeface="Söhne"/>
              </a:rPr>
              <a:t>Keep software and systems updated.</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2000" b="0" i="0" u="none" strike="noStrike" cap="none" normalizeH="0" baseline="0" dirty="0">
                <a:ln>
                  <a:noFill/>
                </a:ln>
                <a:solidFill>
                  <a:srgbClr val="000000"/>
                </a:solidFill>
                <a:effectLst/>
                <a:latin typeface="Söhne"/>
              </a:rPr>
              <a:t>Install web browser security tools and extensions.</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2000" b="0" i="0" u="none" strike="noStrike" cap="none" normalizeH="0" baseline="0" dirty="0">
                <a:ln>
                  <a:noFill/>
                </a:ln>
                <a:solidFill>
                  <a:srgbClr val="000000"/>
                </a:solidFill>
                <a:effectLst/>
                <a:latin typeface="Söhne"/>
              </a:rPr>
              <a:t>Establish clear procedures for reporting and responding to phishing incidents.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626086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E2EA0-16C7-F1BB-862D-95AFD6E33DFA}"/>
              </a:ext>
            </a:extLst>
          </p:cNvPr>
          <p:cNvSpPr>
            <a:spLocks noGrp="1"/>
          </p:cNvSpPr>
          <p:nvPr>
            <p:ph type="title"/>
          </p:nvPr>
        </p:nvSpPr>
        <p:spPr>
          <a:xfrm>
            <a:off x="677334" y="609600"/>
            <a:ext cx="8596668" cy="850900"/>
          </a:xfrm>
        </p:spPr>
        <p:txBody>
          <a:bodyPr/>
          <a:lstStyle/>
          <a:p>
            <a:r>
              <a:rPr lang="en-US" dirty="0"/>
              <a:t>CAUSES OF PHISHING</a:t>
            </a:r>
          </a:p>
        </p:txBody>
      </p:sp>
      <p:sp>
        <p:nvSpPr>
          <p:cNvPr id="4" name="Rectangle 1">
            <a:extLst>
              <a:ext uri="{FF2B5EF4-FFF2-40B4-BE49-F238E27FC236}">
                <a16:creationId xmlns:a16="http://schemas.microsoft.com/office/drawing/2014/main" id="{E974685A-51EB-3678-D144-D7E4A6CFFD56}"/>
              </a:ext>
            </a:extLst>
          </p:cNvPr>
          <p:cNvSpPr>
            <a:spLocks noGrp="1" noChangeArrowheads="1"/>
          </p:cNvSpPr>
          <p:nvPr>
            <p:ph idx="1"/>
          </p:nvPr>
        </p:nvSpPr>
        <p:spPr bwMode="auto">
          <a:xfrm>
            <a:off x="677863" y="1993746"/>
            <a:ext cx="7282058" cy="36166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0" i="0" u="none" strike="noStrike" cap="none" normalizeH="0" baseline="0" dirty="0">
                <a:ln>
                  <a:noFill/>
                </a:ln>
                <a:solidFill>
                  <a:srgbClr val="000000"/>
                </a:solidFill>
                <a:effectLst/>
                <a:latin typeface="Söhne"/>
              </a:rPr>
              <a:t>Profit motive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400" b="0" i="0" u="none" strike="noStrike" cap="none" normalizeH="0" baseline="0" dirty="0">
                <a:ln>
                  <a:noFill/>
                </a:ln>
                <a:solidFill>
                  <a:srgbClr val="000000"/>
                </a:solidFill>
                <a:effectLst/>
                <a:latin typeface="Söhne"/>
              </a:rPr>
              <a:t>Ease of execution</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400" b="0" i="0" u="none" strike="noStrike" cap="none" normalizeH="0" baseline="0" dirty="0">
                <a:ln>
                  <a:noFill/>
                </a:ln>
                <a:solidFill>
                  <a:srgbClr val="000000"/>
                </a:solidFill>
                <a:effectLst/>
                <a:latin typeface="Söhne"/>
              </a:rPr>
              <a:t>Anonymity and difficulty in tracking perpetrators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400" b="0" i="0" u="none" strike="noStrike" cap="none" normalizeH="0" baseline="0" dirty="0">
                <a:ln>
                  <a:noFill/>
                </a:ln>
                <a:solidFill>
                  <a:srgbClr val="000000"/>
                </a:solidFill>
                <a:effectLst/>
                <a:latin typeface="Söhne"/>
              </a:rPr>
              <a:t>Availability of phishing tools and resources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400" b="0" i="0" u="none" strike="noStrike" cap="none" normalizeH="0" baseline="0" dirty="0">
                <a:ln>
                  <a:noFill/>
                </a:ln>
                <a:solidFill>
                  <a:srgbClr val="000000"/>
                </a:solidFill>
                <a:effectLst/>
                <a:latin typeface="Söhne"/>
              </a:rPr>
              <a:t>Exploitation of human vulnerabilities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2400" b="0" i="0" u="none" strike="noStrike" cap="none" normalizeH="0" baseline="0" dirty="0">
                <a:ln>
                  <a:noFill/>
                </a:ln>
                <a:solidFill>
                  <a:srgbClr val="000000"/>
                </a:solidFill>
                <a:effectLst/>
                <a:latin typeface="Söhne"/>
              </a:rPr>
              <a:t>Accessibility of personal and financial information online</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2400" b="0" i="0" u="none" strike="noStrike" cap="none" normalizeH="0" baseline="0" dirty="0">
                <a:ln>
                  <a:noFill/>
                </a:ln>
                <a:solidFill>
                  <a:srgbClr val="000000"/>
                </a:solidFill>
                <a:effectLst/>
                <a:latin typeface="Söhne"/>
              </a:rPr>
              <a:t>Lack of robust cybersecurity measures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25577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60399-2658-F0A3-1EC5-466D22885D4C}"/>
              </a:ext>
            </a:extLst>
          </p:cNvPr>
          <p:cNvSpPr>
            <a:spLocks noGrp="1"/>
          </p:cNvSpPr>
          <p:nvPr>
            <p:ph type="title"/>
          </p:nvPr>
        </p:nvSpPr>
        <p:spPr>
          <a:xfrm>
            <a:off x="677334" y="609600"/>
            <a:ext cx="8596668" cy="863600"/>
          </a:xfrm>
        </p:spPr>
        <p:txBody>
          <a:bodyPr/>
          <a:lstStyle/>
          <a:p>
            <a:r>
              <a:rPr lang="en-US" dirty="0"/>
              <a:t>EFFECTS OF PHISHING</a:t>
            </a:r>
          </a:p>
        </p:txBody>
      </p:sp>
      <p:sp>
        <p:nvSpPr>
          <p:cNvPr id="3" name="Content Placeholder 2">
            <a:extLst>
              <a:ext uri="{FF2B5EF4-FFF2-40B4-BE49-F238E27FC236}">
                <a16:creationId xmlns:a16="http://schemas.microsoft.com/office/drawing/2014/main" id="{FA6C9DD5-2FE9-242E-83DE-0F25DC53A35C}"/>
              </a:ext>
            </a:extLst>
          </p:cNvPr>
          <p:cNvSpPr>
            <a:spLocks noGrp="1"/>
          </p:cNvSpPr>
          <p:nvPr>
            <p:ph idx="1"/>
          </p:nvPr>
        </p:nvSpPr>
        <p:spPr>
          <a:xfrm>
            <a:off x="677334" y="1562101"/>
            <a:ext cx="8596668" cy="4479262"/>
          </a:xfrm>
        </p:spPr>
        <p:txBody>
          <a:bodyPr/>
          <a:lstStyle/>
          <a:p>
            <a:pPr algn="l">
              <a:buFont typeface="+mj-lt"/>
              <a:buAutoNum type="arabicPeriod"/>
            </a:pPr>
            <a:r>
              <a:rPr lang="en-US" sz="2400" b="0" i="0" dirty="0">
                <a:solidFill>
                  <a:srgbClr val="0D0D0D"/>
                </a:solidFill>
                <a:effectLst/>
                <a:latin typeface="Söhne"/>
              </a:rPr>
              <a:t>Financial loss</a:t>
            </a:r>
          </a:p>
          <a:p>
            <a:pPr algn="l">
              <a:buFont typeface="+mj-lt"/>
              <a:buAutoNum type="arabicPeriod"/>
            </a:pPr>
            <a:r>
              <a:rPr lang="en-US" sz="2400" b="0" i="0" dirty="0">
                <a:solidFill>
                  <a:srgbClr val="0D0D0D"/>
                </a:solidFill>
                <a:effectLst/>
                <a:latin typeface="Söhne"/>
              </a:rPr>
              <a:t>Identity theft</a:t>
            </a:r>
          </a:p>
          <a:p>
            <a:pPr algn="l">
              <a:buFont typeface="+mj-lt"/>
              <a:buAutoNum type="arabicPeriod"/>
            </a:pPr>
            <a:r>
              <a:rPr lang="en-US" sz="2400" b="0" i="0" dirty="0">
                <a:solidFill>
                  <a:srgbClr val="0D0D0D"/>
                </a:solidFill>
                <a:effectLst/>
                <a:latin typeface="Söhne"/>
              </a:rPr>
              <a:t>Compromised personal and sensitive information</a:t>
            </a:r>
          </a:p>
          <a:p>
            <a:pPr algn="l">
              <a:buFont typeface="+mj-lt"/>
              <a:buAutoNum type="arabicPeriod"/>
            </a:pPr>
            <a:r>
              <a:rPr lang="en-US" sz="2400" b="0" i="0" dirty="0">
                <a:solidFill>
                  <a:srgbClr val="0D0D0D"/>
                </a:solidFill>
                <a:effectLst/>
                <a:latin typeface="Söhne"/>
              </a:rPr>
              <a:t>Damage to reputation</a:t>
            </a:r>
          </a:p>
          <a:p>
            <a:pPr algn="l">
              <a:buFont typeface="+mj-lt"/>
              <a:buAutoNum type="arabicPeriod"/>
            </a:pPr>
            <a:r>
              <a:rPr lang="en-US" sz="2400" b="0" i="0" dirty="0">
                <a:solidFill>
                  <a:srgbClr val="0D0D0D"/>
                </a:solidFill>
                <a:effectLst/>
                <a:latin typeface="Söhne"/>
              </a:rPr>
              <a:t>Disruption of business operations</a:t>
            </a:r>
          </a:p>
          <a:p>
            <a:pPr algn="l">
              <a:buFont typeface="+mj-lt"/>
              <a:buAutoNum type="arabicPeriod"/>
            </a:pPr>
            <a:r>
              <a:rPr lang="en-US" sz="2400" b="0" i="0" dirty="0">
                <a:solidFill>
                  <a:srgbClr val="0D0D0D"/>
                </a:solidFill>
                <a:effectLst/>
                <a:latin typeface="Söhne"/>
              </a:rPr>
              <a:t>Legal and regulatory consequences</a:t>
            </a:r>
          </a:p>
          <a:p>
            <a:pPr algn="l">
              <a:buFont typeface="+mj-lt"/>
              <a:buAutoNum type="arabicPeriod"/>
            </a:pPr>
            <a:r>
              <a:rPr lang="en-US" sz="2400" b="0" i="0" dirty="0">
                <a:solidFill>
                  <a:srgbClr val="0D0D0D"/>
                </a:solidFill>
                <a:effectLst/>
                <a:latin typeface="Söhne"/>
              </a:rPr>
              <a:t>Loss of customer trust and confidence</a:t>
            </a:r>
          </a:p>
          <a:p>
            <a:endParaRPr lang="en-US" dirty="0"/>
          </a:p>
        </p:txBody>
      </p:sp>
    </p:spTree>
    <p:extLst>
      <p:ext uri="{BB962C8B-B14F-4D97-AF65-F5344CB8AC3E}">
        <p14:creationId xmlns:p14="http://schemas.microsoft.com/office/powerpoint/2010/main" val="5400920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38C8C-F465-DD33-E742-B6E83F5AF2B2}"/>
              </a:ext>
            </a:extLst>
          </p:cNvPr>
          <p:cNvSpPr>
            <a:spLocks noGrp="1"/>
          </p:cNvSpPr>
          <p:nvPr>
            <p:ph type="title"/>
          </p:nvPr>
        </p:nvSpPr>
        <p:spPr>
          <a:xfrm>
            <a:off x="677334" y="609600"/>
            <a:ext cx="8596668" cy="749300"/>
          </a:xfrm>
        </p:spPr>
        <p:txBody>
          <a:bodyPr/>
          <a:lstStyle/>
          <a:p>
            <a:r>
              <a:rPr lang="en-US" dirty="0"/>
              <a:t>CONCLUSION</a:t>
            </a:r>
          </a:p>
        </p:txBody>
      </p:sp>
      <p:sp>
        <p:nvSpPr>
          <p:cNvPr id="3" name="Content Placeholder 2">
            <a:extLst>
              <a:ext uri="{FF2B5EF4-FFF2-40B4-BE49-F238E27FC236}">
                <a16:creationId xmlns:a16="http://schemas.microsoft.com/office/drawing/2014/main" id="{8935792F-A3AB-833A-182C-0A75157A867A}"/>
              </a:ext>
            </a:extLst>
          </p:cNvPr>
          <p:cNvSpPr>
            <a:spLocks noGrp="1"/>
          </p:cNvSpPr>
          <p:nvPr>
            <p:ph idx="1"/>
          </p:nvPr>
        </p:nvSpPr>
        <p:spPr>
          <a:xfrm>
            <a:off x="677334" y="1447801"/>
            <a:ext cx="8596668" cy="4593562"/>
          </a:xfrm>
        </p:spPr>
        <p:txBody>
          <a:bodyPr>
            <a:normAutofit/>
          </a:bodyPr>
          <a:lstStyle/>
          <a:p>
            <a:r>
              <a:rPr lang="en-US" sz="2000" b="0" i="0" dirty="0">
                <a:solidFill>
                  <a:srgbClr val="0D0D0D"/>
                </a:solidFill>
                <a:effectLst/>
                <a:latin typeface="Söhne"/>
              </a:rPr>
              <a:t>In conclusion, phishing attacks represent a significant and pervasive threat in today's digital landscape. With their ability to deceive individuals and organizations into divulging sensitive information, these attacks can lead to financial loss, identity theft, reputational damage, and legal consequences. It is imperative for individuals and businesses to remain vigilant, educate themselves on phishing techniques, implement robust security measures, and foster a culture of cybersecurity awareness to effectively defend against this ever-evolving threat. By taking proactive steps to protect against phishing attacks, we can safeguard our personal and organizational assets and mitigate the risks associated with malicious online activities.</a:t>
            </a:r>
            <a:endParaRPr lang="en-US" sz="2000" dirty="0"/>
          </a:p>
        </p:txBody>
      </p:sp>
    </p:spTree>
    <p:extLst>
      <p:ext uri="{BB962C8B-B14F-4D97-AF65-F5344CB8AC3E}">
        <p14:creationId xmlns:p14="http://schemas.microsoft.com/office/powerpoint/2010/main" val="3425467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2ECF6-CB59-AFCE-DAB5-69C5E8AAF79C}"/>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64B72458-099B-C40C-9F98-CD839A92351D}"/>
              </a:ext>
            </a:extLst>
          </p:cNvPr>
          <p:cNvSpPr>
            <a:spLocks noGrp="1"/>
          </p:cNvSpPr>
          <p:nvPr>
            <p:ph idx="1"/>
          </p:nvPr>
        </p:nvSpPr>
        <p:spPr>
          <a:xfrm>
            <a:off x="677334" y="1384300"/>
            <a:ext cx="8596668" cy="4657063"/>
          </a:xfrm>
        </p:spPr>
        <p:txBody>
          <a:bodyPr/>
          <a:lstStyle/>
          <a:p>
            <a:r>
              <a:rPr lang="en-US" dirty="0"/>
              <a:t>1. Introduction</a:t>
            </a:r>
          </a:p>
          <a:p>
            <a:r>
              <a:rPr lang="en-US" dirty="0"/>
              <a:t>2. What is Phishing</a:t>
            </a:r>
          </a:p>
          <a:p>
            <a:r>
              <a:rPr lang="en-US" dirty="0"/>
              <a:t>3. How does phishing work?</a:t>
            </a:r>
          </a:p>
          <a:p>
            <a:r>
              <a:rPr lang="en-US" dirty="0"/>
              <a:t>4. What the are dangers of phishing attacks?</a:t>
            </a:r>
          </a:p>
          <a:p>
            <a:r>
              <a:rPr lang="en-US" dirty="0"/>
              <a:t>5.Phishing Example</a:t>
            </a:r>
          </a:p>
          <a:p>
            <a:r>
              <a:rPr lang="en-US" dirty="0"/>
              <a:t>6.The different flavor of phishing attack</a:t>
            </a:r>
          </a:p>
          <a:p>
            <a:r>
              <a:rPr lang="en-US" dirty="0"/>
              <a:t>7. Types of Phishing</a:t>
            </a:r>
          </a:p>
          <a:p>
            <a:r>
              <a:rPr lang="en-US" dirty="0"/>
              <a:t>8. How do I protect against phishing attacks?</a:t>
            </a:r>
          </a:p>
          <a:p>
            <a:r>
              <a:rPr lang="en-US" dirty="0"/>
              <a:t>9. Causes of Phishing</a:t>
            </a:r>
          </a:p>
          <a:p>
            <a:r>
              <a:rPr lang="en-US" dirty="0"/>
              <a:t>10. Conclusion</a:t>
            </a:r>
          </a:p>
          <a:p>
            <a:r>
              <a:rPr lang="en-US" dirty="0"/>
              <a:t>11. Reference</a:t>
            </a:r>
          </a:p>
        </p:txBody>
      </p:sp>
    </p:spTree>
    <p:extLst>
      <p:ext uri="{BB962C8B-B14F-4D97-AF65-F5344CB8AC3E}">
        <p14:creationId xmlns:p14="http://schemas.microsoft.com/office/powerpoint/2010/main" val="937808417"/>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0D79C-709D-B675-A30E-4BBBFB2242FF}"/>
              </a:ext>
            </a:extLst>
          </p:cNvPr>
          <p:cNvSpPr>
            <a:spLocks noGrp="1"/>
          </p:cNvSpPr>
          <p:nvPr>
            <p:ph type="title"/>
          </p:nvPr>
        </p:nvSpPr>
        <p:spPr>
          <a:xfrm>
            <a:off x="677334" y="609600"/>
            <a:ext cx="8596668" cy="736600"/>
          </a:xfrm>
        </p:spPr>
        <p:txBody>
          <a:bodyPr/>
          <a:lstStyle/>
          <a:p>
            <a:r>
              <a:rPr lang="en-US" dirty="0"/>
              <a:t>REFERENCE</a:t>
            </a:r>
          </a:p>
        </p:txBody>
      </p:sp>
      <p:sp>
        <p:nvSpPr>
          <p:cNvPr id="3" name="Content Placeholder 2">
            <a:extLst>
              <a:ext uri="{FF2B5EF4-FFF2-40B4-BE49-F238E27FC236}">
                <a16:creationId xmlns:a16="http://schemas.microsoft.com/office/drawing/2014/main" id="{DB045C72-D4A3-6DB6-FC5F-550011FC0CAE}"/>
              </a:ext>
            </a:extLst>
          </p:cNvPr>
          <p:cNvSpPr>
            <a:spLocks noGrp="1"/>
          </p:cNvSpPr>
          <p:nvPr>
            <p:ph idx="1"/>
          </p:nvPr>
        </p:nvSpPr>
        <p:spPr>
          <a:xfrm>
            <a:off x="677334" y="1485901"/>
            <a:ext cx="8596668" cy="4555462"/>
          </a:xfrm>
        </p:spPr>
        <p:txBody>
          <a:bodyPr/>
          <a:lstStyle/>
          <a:p>
            <a:endParaRPr lang="en-US" dirty="0"/>
          </a:p>
          <a:p>
            <a:pPr algn="l">
              <a:buFont typeface="+mj-lt"/>
              <a:buAutoNum type="arabicPeriod"/>
            </a:pPr>
            <a:r>
              <a:rPr lang="en-US" b="0" i="0" dirty="0">
                <a:solidFill>
                  <a:srgbClr val="0D0D0D"/>
                </a:solidFill>
                <a:effectLst/>
                <a:latin typeface="Söhne"/>
              </a:rPr>
              <a:t>Anti-Phishing Working Group (APWG): </a:t>
            </a:r>
            <a:r>
              <a:rPr lang="en-US" b="0" i="0" u="none" strike="noStrike" dirty="0">
                <a:solidFill>
                  <a:srgbClr val="0D0D0D"/>
                </a:solidFill>
                <a:effectLst/>
                <a:latin typeface="Söhne"/>
                <a:hlinkClick r:id="rId2"/>
              </a:rPr>
              <a:t>https://www.apwg.org/</a:t>
            </a:r>
            <a:endParaRPr lang="en-US" b="0" i="0" dirty="0">
              <a:solidFill>
                <a:srgbClr val="0D0D0D"/>
              </a:solidFill>
              <a:effectLst/>
              <a:latin typeface="Söhne"/>
            </a:endParaRPr>
          </a:p>
          <a:p>
            <a:pPr algn="l">
              <a:buFont typeface="+mj-lt"/>
              <a:buAutoNum type="arabicPeriod"/>
            </a:pPr>
            <a:r>
              <a:rPr lang="en-US" b="0" i="0" dirty="0">
                <a:solidFill>
                  <a:srgbClr val="0D0D0D"/>
                </a:solidFill>
                <a:effectLst/>
                <a:latin typeface="Söhne"/>
              </a:rPr>
              <a:t>Verizon Data Breach Investigations Report (DBIR): </a:t>
            </a:r>
            <a:r>
              <a:rPr lang="en-US" b="0" i="0" u="none" strike="noStrike" dirty="0">
                <a:solidFill>
                  <a:srgbClr val="0D0D0D"/>
                </a:solidFill>
                <a:effectLst/>
                <a:latin typeface="Söhne"/>
              </a:rPr>
              <a:t>https://enterprise.verizon.com/resources/reports/dbir/</a:t>
            </a:r>
            <a:endParaRPr lang="en-US" b="0" i="0" dirty="0">
              <a:solidFill>
                <a:srgbClr val="0D0D0D"/>
              </a:solidFill>
              <a:effectLst/>
              <a:latin typeface="Söhne"/>
            </a:endParaRPr>
          </a:p>
          <a:p>
            <a:pPr algn="l">
              <a:buFont typeface="+mj-lt"/>
              <a:buAutoNum type="arabicPeriod"/>
            </a:pPr>
            <a:r>
              <a:rPr lang="en-US" b="0" i="0" dirty="0">
                <a:solidFill>
                  <a:srgbClr val="0D0D0D"/>
                </a:solidFill>
                <a:effectLst/>
                <a:latin typeface="Söhne"/>
              </a:rPr>
              <a:t>Symantec Internet Security Threat Report: </a:t>
            </a:r>
            <a:r>
              <a:rPr lang="en-US" b="0" i="0" u="none" strike="noStrike" dirty="0">
                <a:solidFill>
                  <a:srgbClr val="0D0D0D"/>
                </a:solidFill>
                <a:effectLst/>
                <a:latin typeface="Söhne"/>
              </a:rPr>
              <a:t>https://www.broadcom.com/company/newsroom/press-releases</a:t>
            </a:r>
            <a:endParaRPr lang="en-US" b="0" i="0" dirty="0">
              <a:solidFill>
                <a:srgbClr val="0D0D0D"/>
              </a:solidFill>
              <a:effectLst/>
              <a:latin typeface="Söhne"/>
            </a:endParaRPr>
          </a:p>
          <a:p>
            <a:pPr algn="l">
              <a:buFont typeface="+mj-lt"/>
              <a:buAutoNum type="arabicPeriod"/>
            </a:pPr>
            <a:r>
              <a:rPr lang="en-US" b="0" i="0" dirty="0">
                <a:solidFill>
                  <a:srgbClr val="0D0D0D"/>
                </a:solidFill>
                <a:effectLst/>
                <a:latin typeface="Söhne"/>
              </a:rPr>
              <a:t>Cybersecurity and Infrastructure Security Agency (CISA): </a:t>
            </a:r>
            <a:r>
              <a:rPr lang="en-US" b="0" i="0" u="none" strike="noStrike" dirty="0">
                <a:solidFill>
                  <a:srgbClr val="0D0D0D"/>
                </a:solidFill>
                <a:effectLst/>
                <a:latin typeface="Söhne"/>
                <a:hlinkClick r:id="rId3"/>
              </a:rPr>
              <a:t>https://www.cisa.gov/</a:t>
            </a:r>
            <a:endParaRPr lang="en-US" b="0" i="0" dirty="0">
              <a:solidFill>
                <a:srgbClr val="0D0D0D"/>
              </a:solidFill>
              <a:effectLst/>
              <a:latin typeface="Söhne"/>
            </a:endParaRPr>
          </a:p>
          <a:p>
            <a:pPr algn="l">
              <a:buFont typeface="+mj-lt"/>
              <a:buAutoNum type="arabicPeriod"/>
            </a:pPr>
            <a:r>
              <a:rPr lang="en-US" b="0" i="0" dirty="0">
                <a:solidFill>
                  <a:srgbClr val="0D0D0D"/>
                </a:solidFill>
                <a:effectLst/>
                <a:latin typeface="Söhne"/>
              </a:rPr>
              <a:t>Academic Journals and Research Papers: ACM Digital Library, IEEE Xplore, Elsevier's ScienceDirect.</a:t>
            </a:r>
          </a:p>
          <a:p>
            <a:endParaRPr lang="en-US" dirty="0"/>
          </a:p>
        </p:txBody>
      </p:sp>
    </p:spTree>
    <p:extLst>
      <p:ext uri="{BB962C8B-B14F-4D97-AF65-F5344CB8AC3E}">
        <p14:creationId xmlns:p14="http://schemas.microsoft.com/office/powerpoint/2010/main" val="13891431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75BBE66-15C3-A3E4-8C3B-E4DC17F302EA}"/>
              </a:ext>
            </a:extLst>
          </p:cNvPr>
          <p:cNvPicPr>
            <a:picLocks noChangeAspect="1"/>
          </p:cNvPicPr>
          <p:nvPr/>
        </p:nvPicPr>
        <p:blipFill>
          <a:blip r:embed="rId2"/>
          <a:stretch>
            <a:fillRect/>
          </a:stretch>
        </p:blipFill>
        <p:spPr>
          <a:xfrm>
            <a:off x="1479037" y="1397000"/>
            <a:ext cx="7354326" cy="4170623"/>
          </a:xfrm>
          <a:prstGeom prst="rect">
            <a:avLst/>
          </a:prstGeom>
        </p:spPr>
      </p:pic>
    </p:spTree>
    <p:extLst>
      <p:ext uri="{BB962C8B-B14F-4D97-AF65-F5344CB8AC3E}">
        <p14:creationId xmlns:p14="http://schemas.microsoft.com/office/powerpoint/2010/main" val="4028202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2CCD5-E58E-B7FE-AA8A-BC3C1765C6E6}"/>
              </a:ext>
            </a:extLst>
          </p:cNvPr>
          <p:cNvSpPr>
            <a:spLocks noGrp="1"/>
          </p:cNvSpPr>
          <p:nvPr>
            <p:ph type="title"/>
          </p:nvPr>
        </p:nvSpPr>
        <p:spPr>
          <a:xfrm>
            <a:off x="677334" y="609600"/>
            <a:ext cx="8596668" cy="965200"/>
          </a:xfrm>
        </p:spPr>
        <p:txBody>
          <a:bodyPr/>
          <a:lstStyle/>
          <a:p>
            <a:r>
              <a:rPr lang="en-US" dirty="0"/>
              <a:t>INTRODUCTION</a:t>
            </a:r>
          </a:p>
        </p:txBody>
      </p:sp>
      <p:sp>
        <p:nvSpPr>
          <p:cNvPr id="3" name="Content Placeholder 2">
            <a:extLst>
              <a:ext uri="{FF2B5EF4-FFF2-40B4-BE49-F238E27FC236}">
                <a16:creationId xmlns:a16="http://schemas.microsoft.com/office/drawing/2014/main" id="{23C8A817-E7FA-27ED-52FC-EF84CCC8AC6B}"/>
              </a:ext>
            </a:extLst>
          </p:cNvPr>
          <p:cNvSpPr>
            <a:spLocks noGrp="1"/>
          </p:cNvSpPr>
          <p:nvPr>
            <p:ph idx="1"/>
          </p:nvPr>
        </p:nvSpPr>
        <p:spPr>
          <a:xfrm>
            <a:off x="677334" y="1574801"/>
            <a:ext cx="8596668" cy="4466562"/>
          </a:xfrm>
        </p:spPr>
        <p:txBody>
          <a:bodyPr>
            <a:normAutofit/>
          </a:bodyPr>
          <a:lstStyle/>
          <a:p>
            <a:r>
              <a:rPr lang="en-US" sz="2000" b="0" i="0" dirty="0">
                <a:solidFill>
                  <a:srgbClr val="0D0D0D"/>
                </a:solidFill>
                <a:effectLst/>
                <a:latin typeface="Söhne"/>
              </a:rPr>
              <a:t>A phishing attack is a type of cyber attack where perpetrators impersonate legitimate individuals or organizations to deceive victims into providing sensitive information such as usernames, passwords, credit card details, or other personal data.</a:t>
            </a:r>
          </a:p>
          <a:p>
            <a:endParaRPr lang="en-US" sz="2000" dirty="0">
              <a:solidFill>
                <a:srgbClr val="0D0D0D"/>
              </a:solidFill>
              <a:latin typeface="Söhne"/>
            </a:endParaRPr>
          </a:p>
          <a:p>
            <a:r>
              <a:rPr lang="en-US" sz="2000" b="0" i="0" dirty="0">
                <a:solidFill>
                  <a:srgbClr val="0D0D0D"/>
                </a:solidFill>
                <a:effectLst/>
                <a:latin typeface="Söhne"/>
              </a:rPr>
              <a:t>The term "phishing" is a play on the word "fishing" because attackers are "fishing" for sensitive information. Phishing attacks often employ psychological manipulation tactics to trick recipients into taking actions that compromise their security. This can include creating a sense of urgency, fear, or curiosity to prompt victims to click on malicious links, download malicious attachments, or divulge confidential information.</a:t>
            </a:r>
            <a:endParaRPr lang="en-US" sz="2000" dirty="0"/>
          </a:p>
        </p:txBody>
      </p:sp>
    </p:spTree>
    <p:extLst>
      <p:ext uri="{BB962C8B-B14F-4D97-AF65-F5344CB8AC3E}">
        <p14:creationId xmlns:p14="http://schemas.microsoft.com/office/powerpoint/2010/main" val="240130057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F6A87-4D7A-9F38-2F68-8A54E8F82668}"/>
              </a:ext>
            </a:extLst>
          </p:cNvPr>
          <p:cNvSpPr>
            <a:spLocks noGrp="1"/>
          </p:cNvSpPr>
          <p:nvPr>
            <p:ph type="title"/>
          </p:nvPr>
        </p:nvSpPr>
        <p:spPr>
          <a:xfrm>
            <a:off x="677334" y="609600"/>
            <a:ext cx="8596668" cy="901700"/>
          </a:xfrm>
        </p:spPr>
        <p:txBody>
          <a:bodyPr/>
          <a:lstStyle/>
          <a:p>
            <a:r>
              <a:rPr lang="en-US" dirty="0"/>
              <a:t>WHAT IS PHISHING</a:t>
            </a:r>
          </a:p>
        </p:txBody>
      </p:sp>
      <p:sp>
        <p:nvSpPr>
          <p:cNvPr id="3" name="Content Placeholder 2">
            <a:extLst>
              <a:ext uri="{FF2B5EF4-FFF2-40B4-BE49-F238E27FC236}">
                <a16:creationId xmlns:a16="http://schemas.microsoft.com/office/drawing/2014/main" id="{E1002CF5-BE1C-1B75-0B5C-3B7E32659595}"/>
              </a:ext>
            </a:extLst>
          </p:cNvPr>
          <p:cNvSpPr>
            <a:spLocks noGrp="1"/>
          </p:cNvSpPr>
          <p:nvPr>
            <p:ph idx="1"/>
          </p:nvPr>
        </p:nvSpPr>
        <p:spPr>
          <a:xfrm>
            <a:off x="677334" y="1511301"/>
            <a:ext cx="8596668" cy="4530062"/>
          </a:xfrm>
        </p:spPr>
        <p:txBody>
          <a:bodyPr/>
          <a:lstStyle/>
          <a:p>
            <a:pPr algn="l">
              <a:buFont typeface="Arial" panose="020B0604020202020204" pitchFamily="34" charset="0"/>
              <a:buChar char="•"/>
            </a:pPr>
            <a:r>
              <a:rPr lang="en-US" sz="2000" b="0" i="0" dirty="0">
                <a:solidFill>
                  <a:srgbClr val="0D0D0D"/>
                </a:solidFill>
                <a:effectLst/>
                <a:latin typeface="Söhne"/>
              </a:rPr>
              <a:t>Phishing is a type of cyber attack where malicious actors attempt to deceive individuals into providing sensitive information such as usernames, passwords, and financial details.</a:t>
            </a:r>
          </a:p>
          <a:p>
            <a:pPr algn="l">
              <a:buFont typeface="Arial" panose="020B0604020202020204" pitchFamily="34" charset="0"/>
              <a:buChar char="•"/>
            </a:pPr>
            <a:r>
              <a:rPr lang="en-US" sz="2000" b="0" i="0" dirty="0">
                <a:solidFill>
                  <a:srgbClr val="0D0D0D"/>
                </a:solidFill>
                <a:effectLst/>
                <a:latin typeface="Söhne"/>
              </a:rPr>
              <a:t>Attackers impersonate legitimate entities through electronic communication channels such as email, instant messaging, or social media.</a:t>
            </a:r>
          </a:p>
          <a:p>
            <a:pPr marL="0" indent="0" algn="l">
              <a:buNone/>
            </a:pPr>
            <a:endParaRPr lang="en-US" dirty="0"/>
          </a:p>
        </p:txBody>
      </p:sp>
    </p:spTree>
    <p:extLst>
      <p:ext uri="{BB962C8B-B14F-4D97-AF65-F5344CB8AC3E}">
        <p14:creationId xmlns:p14="http://schemas.microsoft.com/office/powerpoint/2010/main" val="163013859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1CE29-CF30-3106-BF7E-4CAA0BA9ADE1}"/>
              </a:ext>
            </a:extLst>
          </p:cNvPr>
          <p:cNvSpPr>
            <a:spLocks noGrp="1"/>
          </p:cNvSpPr>
          <p:nvPr>
            <p:ph type="title"/>
          </p:nvPr>
        </p:nvSpPr>
        <p:spPr>
          <a:xfrm>
            <a:off x="677334" y="609600"/>
            <a:ext cx="8596668" cy="990600"/>
          </a:xfrm>
        </p:spPr>
        <p:txBody>
          <a:bodyPr/>
          <a:lstStyle/>
          <a:p>
            <a:r>
              <a:rPr lang="en-US" dirty="0"/>
              <a:t>HOW DOES PHISHING WORK?</a:t>
            </a:r>
          </a:p>
        </p:txBody>
      </p:sp>
      <p:pic>
        <p:nvPicPr>
          <p:cNvPr id="5" name="Content Placeholder 4">
            <a:extLst>
              <a:ext uri="{FF2B5EF4-FFF2-40B4-BE49-F238E27FC236}">
                <a16:creationId xmlns:a16="http://schemas.microsoft.com/office/drawing/2014/main" id="{70B07AAB-A6D4-7694-8776-60D68D023759}"/>
              </a:ext>
            </a:extLst>
          </p:cNvPr>
          <p:cNvPicPr>
            <a:picLocks noGrp="1" noChangeAspect="1"/>
          </p:cNvPicPr>
          <p:nvPr>
            <p:ph idx="1"/>
          </p:nvPr>
        </p:nvPicPr>
        <p:blipFill>
          <a:blip r:embed="rId2"/>
          <a:stretch>
            <a:fillRect/>
          </a:stretch>
        </p:blipFill>
        <p:spPr>
          <a:xfrm>
            <a:off x="825500" y="1335924"/>
            <a:ext cx="7454900" cy="4706102"/>
          </a:xfrm>
        </p:spPr>
      </p:pic>
    </p:spTree>
    <p:extLst>
      <p:ext uri="{BB962C8B-B14F-4D97-AF65-F5344CB8AC3E}">
        <p14:creationId xmlns:p14="http://schemas.microsoft.com/office/powerpoint/2010/main" val="242141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C0505-6F27-9467-E40E-9E2B2D629033}"/>
              </a:ext>
            </a:extLst>
          </p:cNvPr>
          <p:cNvSpPr>
            <a:spLocks noGrp="1"/>
          </p:cNvSpPr>
          <p:nvPr>
            <p:ph type="title"/>
          </p:nvPr>
        </p:nvSpPr>
        <p:spPr>
          <a:xfrm>
            <a:off x="677334" y="609600"/>
            <a:ext cx="8596668" cy="939800"/>
          </a:xfrm>
        </p:spPr>
        <p:txBody>
          <a:bodyPr/>
          <a:lstStyle/>
          <a:p>
            <a:r>
              <a:rPr lang="en-US" dirty="0"/>
              <a:t>PHISHING EXAMPLE</a:t>
            </a:r>
          </a:p>
        </p:txBody>
      </p:sp>
      <p:pic>
        <p:nvPicPr>
          <p:cNvPr id="5" name="Content Placeholder 4">
            <a:extLst>
              <a:ext uri="{FF2B5EF4-FFF2-40B4-BE49-F238E27FC236}">
                <a16:creationId xmlns:a16="http://schemas.microsoft.com/office/drawing/2014/main" id="{586C416B-9523-6EC1-2A76-DAE2C59EAF8F}"/>
              </a:ext>
            </a:extLst>
          </p:cNvPr>
          <p:cNvPicPr>
            <a:picLocks noGrp="1" noChangeAspect="1"/>
          </p:cNvPicPr>
          <p:nvPr>
            <p:ph idx="1"/>
          </p:nvPr>
        </p:nvPicPr>
        <p:blipFill>
          <a:blip r:embed="rId2"/>
          <a:stretch>
            <a:fillRect/>
          </a:stretch>
        </p:blipFill>
        <p:spPr>
          <a:xfrm>
            <a:off x="841667" y="1549400"/>
            <a:ext cx="7900558" cy="4394200"/>
          </a:xfrm>
        </p:spPr>
      </p:pic>
    </p:spTree>
    <p:extLst>
      <p:ext uri="{BB962C8B-B14F-4D97-AF65-F5344CB8AC3E}">
        <p14:creationId xmlns:p14="http://schemas.microsoft.com/office/powerpoint/2010/main" val="267714156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68081-94A6-1027-48D0-AB6A755BC258}"/>
              </a:ext>
            </a:extLst>
          </p:cNvPr>
          <p:cNvSpPr>
            <a:spLocks noGrp="1"/>
          </p:cNvSpPr>
          <p:nvPr>
            <p:ph type="title"/>
          </p:nvPr>
        </p:nvSpPr>
        <p:spPr>
          <a:xfrm>
            <a:off x="677334" y="609600"/>
            <a:ext cx="8596668" cy="965200"/>
          </a:xfrm>
        </p:spPr>
        <p:txBody>
          <a:bodyPr/>
          <a:lstStyle/>
          <a:p>
            <a:r>
              <a:rPr lang="en-US" dirty="0"/>
              <a:t>PHISHING EXAMPLES</a:t>
            </a:r>
          </a:p>
        </p:txBody>
      </p:sp>
      <p:pic>
        <p:nvPicPr>
          <p:cNvPr id="5" name="Content Placeholder 4">
            <a:extLst>
              <a:ext uri="{FF2B5EF4-FFF2-40B4-BE49-F238E27FC236}">
                <a16:creationId xmlns:a16="http://schemas.microsoft.com/office/drawing/2014/main" id="{27416808-AF93-93C3-9AFD-0E850AF0D5D7}"/>
              </a:ext>
            </a:extLst>
          </p:cNvPr>
          <p:cNvPicPr>
            <a:picLocks noGrp="1" noChangeAspect="1"/>
          </p:cNvPicPr>
          <p:nvPr>
            <p:ph idx="1"/>
          </p:nvPr>
        </p:nvPicPr>
        <p:blipFill>
          <a:blip r:embed="rId2"/>
          <a:stretch>
            <a:fillRect/>
          </a:stretch>
        </p:blipFill>
        <p:spPr>
          <a:xfrm>
            <a:off x="1588213" y="2324100"/>
            <a:ext cx="6781087" cy="2856554"/>
          </a:xfrm>
        </p:spPr>
      </p:pic>
    </p:spTree>
    <p:extLst>
      <p:ext uri="{BB962C8B-B14F-4D97-AF65-F5344CB8AC3E}">
        <p14:creationId xmlns:p14="http://schemas.microsoft.com/office/powerpoint/2010/main" val="3967603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B66E4-EED3-CE6F-732C-519805BB7726}"/>
              </a:ext>
            </a:extLst>
          </p:cNvPr>
          <p:cNvSpPr>
            <a:spLocks noGrp="1"/>
          </p:cNvSpPr>
          <p:nvPr>
            <p:ph type="title"/>
          </p:nvPr>
        </p:nvSpPr>
        <p:spPr>
          <a:xfrm>
            <a:off x="677334" y="609600"/>
            <a:ext cx="8596668" cy="939800"/>
          </a:xfrm>
        </p:spPr>
        <p:txBody>
          <a:bodyPr/>
          <a:lstStyle/>
          <a:p>
            <a:r>
              <a:rPr lang="en-US" dirty="0"/>
              <a:t>PHISHING EXAMPLES</a:t>
            </a:r>
          </a:p>
        </p:txBody>
      </p:sp>
      <p:pic>
        <p:nvPicPr>
          <p:cNvPr id="5" name="Content Placeholder 4">
            <a:extLst>
              <a:ext uri="{FF2B5EF4-FFF2-40B4-BE49-F238E27FC236}">
                <a16:creationId xmlns:a16="http://schemas.microsoft.com/office/drawing/2014/main" id="{1AD9EF53-A48C-3ED7-24ED-DEEBAE32C6BC}"/>
              </a:ext>
            </a:extLst>
          </p:cNvPr>
          <p:cNvPicPr>
            <a:picLocks noGrp="1" noChangeAspect="1"/>
          </p:cNvPicPr>
          <p:nvPr>
            <p:ph idx="1"/>
          </p:nvPr>
        </p:nvPicPr>
        <p:blipFill>
          <a:blip r:embed="rId2"/>
          <a:stretch>
            <a:fillRect/>
          </a:stretch>
        </p:blipFill>
        <p:spPr>
          <a:xfrm>
            <a:off x="778225" y="1562100"/>
            <a:ext cx="6363588" cy="1781424"/>
          </a:xfrm>
        </p:spPr>
      </p:pic>
      <p:pic>
        <p:nvPicPr>
          <p:cNvPr id="7" name="Picture 6">
            <a:extLst>
              <a:ext uri="{FF2B5EF4-FFF2-40B4-BE49-F238E27FC236}">
                <a16:creationId xmlns:a16="http://schemas.microsoft.com/office/drawing/2014/main" id="{2D0D11DB-839B-C062-F49B-E66872561F37}"/>
              </a:ext>
            </a:extLst>
          </p:cNvPr>
          <p:cNvPicPr>
            <a:picLocks noChangeAspect="1"/>
          </p:cNvPicPr>
          <p:nvPr/>
        </p:nvPicPr>
        <p:blipFill>
          <a:blip r:embed="rId3"/>
          <a:stretch>
            <a:fillRect/>
          </a:stretch>
        </p:blipFill>
        <p:spPr>
          <a:xfrm>
            <a:off x="778225" y="3998809"/>
            <a:ext cx="8187975" cy="2249591"/>
          </a:xfrm>
          <a:prstGeom prst="rect">
            <a:avLst/>
          </a:prstGeom>
        </p:spPr>
      </p:pic>
    </p:spTree>
    <p:extLst>
      <p:ext uri="{BB962C8B-B14F-4D97-AF65-F5344CB8AC3E}">
        <p14:creationId xmlns:p14="http://schemas.microsoft.com/office/powerpoint/2010/main" val="2868016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90185-CA49-EFDE-9952-97180C9AF3DF}"/>
              </a:ext>
            </a:extLst>
          </p:cNvPr>
          <p:cNvSpPr>
            <a:spLocks noGrp="1"/>
          </p:cNvSpPr>
          <p:nvPr>
            <p:ph type="title"/>
          </p:nvPr>
        </p:nvSpPr>
        <p:spPr>
          <a:xfrm>
            <a:off x="677334" y="609600"/>
            <a:ext cx="8596668" cy="914400"/>
          </a:xfrm>
        </p:spPr>
        <p:txBody>
          <a:bodyPr>
            <a:normAutofit fontScale="90000"/>
          </a:bodyPr>
          <a:lstStyle/>
          <a:p>
            <a:r>
              <a:rPr lang="en-US" dirty="0"/>
              <a:t>THE DIFFERENT FLAVOR OF PHISHING ATTACK</a:t>
            </a:r>
          </a:p>
        </p:txBody>
      </p:sp>
      <p:pic>
        <p:nvPicPr>
          <p:cNvPr id="5" name="Content Placeholder 4">
            <a:extLst>
              <a:ext uri="{FF2B5EF4-FFF2-40B4-BE49-F238E27FC236}">
                <a16:creationId xmlns:a16="http://schemas.microsoft.com/office/drawing/2014/main" id="{25A0247D-FB4B-25F7-8AD1-114FA3F95DA9}"/>
              </a:ext>
            </a:extLst>
          </p:cNvPr>
          <p:cNvPicPr>
            <a:picLocks noGrp="1" noChangeAspect="1"/>
          </p:cNvPicPr>
          <p:nvPr>
            <p:ph idx="1"/>
          </p:nvPr>
        </p:nvPicPr>
        <p:blipFill>
          <a:blip r:embed="rId2"/>
          <a:stretch>
            <a:fillRect/>
          </a:stretch>
        </p:blipFill>
        <p:spPr>
          <a:xfrm>
            <a:off x="876300" y="1917701"/>
            <a:ext cx="7395829" cy="3414376"/>
          </a:xfrm>
        </p:spPr>
      </p:pic>
    </p:spTree>
    <p:extLst>
      <p:ext uri="{BB962C8B-B14F-4D97-AF65-F5344CB8AC3E}">
        <p14:creationId xmlns:p14="http://schemas.microsoft.com/office/powerpoint/2010/main" val="65403555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
  <TotalTime>72</TotalTime>
  <Words>1024</Words>
  <Application>Microsoft Office PowerPoint</Application>
  <PresentationFormat>Widescreen</PresentationFormat>
  <Paragraphs>99</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Söhne</vt:lpstr>
      <vt:lpstr>Trebuchet MS</vt:lpstr>
      <vt:lpstr>Wingdings 3</vt:lpstr>
      <vt:lpstr>Facet</vt:lpstr>
      <vt:lpstr>Phishing Attack </vt:lpstr>
      <vt:lpstr>CONTENTS</vt:lpstr>
      <vt:lpstr>INTRODUCTION</vt:lpstr>
      <vt:lpstr>WHAT IS PHISHING</vt:lpstr>
      <vt:lpstr>HOW DOES PHISHING WORK?</vt:lpstr>
      <vt:lpstr>PHISHING EXAMPLE</vt:lpstr>
      <vt:lpstr>PHISHING EXAMPLES</vt:lpstr>
      <vt:lpstr>PHISHING EXAMPLES</vt:lpstr>
      <vt:lpstr>THE DIFFERENT FLAVOR OF PHISHING ATTACK</vt:lpstr>
      <vt:lpstr>TYPES OF PHISHING</vt:lpstr>
      <vt:lpstr>TYPES OF PHISHING</vt:lpstr>
      <vt:lpstr>TYPES OF PHISHING</vt:lpstr>
      <vt:lpstr>TYPES OF PHISHING</vt:lpstr>
      <vt:lpstr>TYPES OF PHISHING</vt:lpstr>
      <vt:lpstr>WHAT THE ARE DANGER OF PHISHING ATTACKS</vt:lpstr>
      <vt:lpstr>HOW DO I PROTECT AGAINST PHISHING ATTACK?</vt:lpstr>
      <vt:lpstr>CAUSES OF PHISHING</vt:lpstr>
      <vt:lpstr>EFFECTS OF PHISHING</vt:lpstr>
      <vt:lpstr>CONCLUSION</vt:lpstr>
      <vt:lpstr>REFERENCE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Phishing Attack </dc:title>
  <dc:creator>zahid hasan</dc:creator>
  <cp:lastModifiedBy>zahid hasan</cp:lastModifiedBy>
  <cp:revision>2</cp:revision>
  <dcterms:created xsi:type="dcterms:W3CDTF">2024-03-01T16:17:09Z</dcterms:created>
  <dcterms:modified xsi:type="dcterms:W3CDTF">2024-03-12T16:19:56Z</dcterms:modified>
</cp:coreProperties>
</file>