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Lst>
  <p:sldSz cy="5143500" cx="9144000"/>
  <p:notesSz cx="6858000" cy="9144000"/>
  <p:embeddedFontLst>
    <p:embeddedFont>
      <p:font typeface="Roboto"/>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font" Target="fonts/Roboto-bold.fntdata"/><Relationship Id="rId12" Type="http://schemas.openxmlformats.org/officeDocument/2006/relationships/slide" Target="slides/slide7.xml"/><Relationship Id="rId56" Type="http://schemas.openxmlformats.org/officeDocument/2006/relationships/font" Target="fonts/Roboto-regular.fntdata"/><Relationship Id="rId15" Type="http://schemas.openxmlformats.org/officeDocument/2006/relationships/slide" Target="slides/slide10.xml"/><Relationship Id="rId59" Type="http://schemas.openxmlformats.org/officeDocument/2006/relationships/font" Target="fonts/Roboto-boldItalic.fntdata"/><Relationship Id="rId14" Type="http://schemas.openxmlformats.org/officeDocument/2006/relationships/slide" Target="slides/slide9.xml"/><Relationship Id="rId58" Type="http://schemas.openxmlformats.org/officeDocument/2006/relationships/font" Target="fonts/Robo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3526ec1d5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3526ec1d5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3526ec1d5f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3526ec1d5f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3526ec1d5f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3526ec1d5f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3526ec1d5f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3526ec1d5f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3526ec1d5f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3526ec1d5f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3526ec1d5f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3526ec1d5f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3526ec1d5f_1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3526ec1d5f_1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3526ec1d5f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3526ec1d5f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3526ec1d5f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3526ec1d5f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3526ec1d5f_1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3526ec1d5f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3526ec1d5f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3526ec1d5f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356f65503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356f65503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356f65503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356f65503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356f65503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356f65503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356f65503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356f65503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356f65503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356f65503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356f65503f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356f65503f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356f65503f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356f65503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356f65503f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356f65503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356f65503f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356f65503f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3526ec1d5f_1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3526ec1d5f_1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356f65503f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356f65503f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356f65503f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356f65503f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356f65503f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356f65503f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3530004b7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13530004b7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3530004b75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13530004b75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3530004b75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13530004b75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3526ec1d5f_1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13526ec1d5f_1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135771811e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135771811e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35771811e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35771811e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35771811ef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35771811e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135771811ef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135771811ef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35771811ef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135771811ef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135771811ef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135771811ef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135771811e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135771811e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c6f9e470d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c6f9e470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11fe7a74bae_1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11fe7a74bae_1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135771811ef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135771811ef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135771811ef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135771811ef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135771811ef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135771811ef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135771811ef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135771811ef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1fe7a74bae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1fe7a74ba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135771811ef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135771811ef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c6f9e470d_0_8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c6f9e470d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3526ec1d5f_1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3526ec1d5f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2.png"/><Relationship Id="rId4" Type="http://schemas.openxmlformats.org/officeDocument/2006/relationships/image" Target="../media/image1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png"/><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622525"/>
            <a:ext cx="8222100" cy="1275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100"/>
              <a:t>MapReduce: </a:t>
            </a:r>
            <a:endParaRPr sz="3100"/>
          </a:p>
          <a:p>
            <a:pPr indent="0" lvl="0" marL="0" rtl="0" algn="l">
              <a:spcBef>
                <a:spcPts val="0"/>
              </a:spcBef>
              <a:spcAft>
                <a:spcPts val="0"/>
              </a:spcAft>
              <a:buNone/>
            </a:pPr>
            <a:r>
              <a:rPr lang="en" sz="3100"/>
              <a:t>Simplified</a:t>
            </a:r>
            <a:r>
              <a:rPr lang="en" sz="3100"/>
              <a:t> Data Processing on Large Clusters</a:t>
            </a:r>
            <a:endParaRPr sz="3100"/>
          </a:p>
        </p:txBody>
      </p:sp>
      <p:sp>
        <p:nvSpPr>
          <p:cNvPr id="86" name="Google Shape;86;p13"/>
          <p:cNvSpPr txBox="1"/>
          <p:nvPr>
            <p:ph idx="1" type="subTitle"/>
          </p:nvPr>
        </p:nvSpPr>
        <p:spPr>
          <a:xfrm>
            <a:off x="632713" y="2023638"/>
            <a:ext cx="2535000" cy="1096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200"/>
              <a:t>Written By </a:t>
            </a:r>
            <a:endParaRPr b="1" sz="1200"/>
          </a:p>
          <a:p>
            <a:pPr indent="-304800" lvl="0" marL="457200" rtl="0" algn="l">
              <a:spcBef>
                <a:spcPts val="0"/>
              </a:spcBef>
              <a:spcAft>
                <a:spcPts val="0"/>
              </a:spcAft>
              <a:buSzPts val="1200"/>
              <a:buChar char="●"/>
            </a:pPr>
            <a:r>
              <a:rPr lang="en" sz="1200"/>
              <a:t>Jeffrey Dean</a:t>
            </a:r>
            <a:endParaRPr sz="1200"/>
          </a:p>
          <a:p>
            <a:pPr indent="0" lvl="0" marL="457200" rtl="0" algn="l">
              <a:spcBef>
                <a:spcPts val="0"/>
              </a:spcBef>
              <a:spcAft>
                <a:spcPts val="0"/>
              </a:spcAft>
              <a:buNone/>
            </a:pPr>
            <a:r>
              <a:rPr lang="en" sz="1200"/>
              <a:t>Google, Inc.</a:t>
            </a:r>
            <a:endParaRPr sz="1200"/>
          </a:p>
          <a:p>
            <a:pPr indent="-304800" lvl="0" marL="457200" rtl="0" algn="l">
              <a:spcBef>
                <a:spcPts val="0"/>
              </a:spcBef>
              <a:spcAft>
                <a:spcPts val="0"/>
              </a:spcAft>
              <a:buSzPts val="1200"/>
              <a:buChar char="●"/>
            </a:pPr>
            <a:r>
              <a:rPr lang="en" sz="1200"/>
              <a:t>Sanjay Ghemawat</a:t>
            </a:r>
            <a:endParaRPr sz="1200"/>
          </a:p>
          <a:p>
            <a:pPr indent="0" lvl="0" marL="457200" rtl="0" algn="l">
              <a:spcBef>
                <a:spcPts val="0"/>
              </a:spcBef>
              <a:spcAft>
                <a:spcPts val="0"/>
              </a:spcAft>
              <a:buNone/>
            </a:pPr>
            <a:r>
              <a:rPr lang="en" sz="1200"/>
              <a:t>Google, Inc.</a:t>
            </a:r>
            <a:endParaRPr sz="1200"/>
          </a:p>
        </p:txBody>
      </p:sp>
      <p:sp>
        <p:nvSpPr>
          <p:cNvPr id="87" name="Google Shape;87;p13"/>
          <p:cNvSpPr txBox="1"/>
          <p:nvPr>
            <p:ph idx="1" type="subTitle"/>
          </p:nvPr>
        </p:nvSpPr>
        <p:spPr>
          <a:xfrm>
            <a:off x="632713" y="3119838"/>
            <a:ext cx="4096200" cy="1630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200"/>
              <a:t>Presented by</a:t>
            </a:r>
            <a:endParaRPr b="1" sz="1200"/>
          </a:p>
          <a:p>
            <a:pPr indent="-304800" lvl="0" marL="457200" rtl="0" algn="l">
              <a:spcBef>
                <a:spcPts val="0"/>
              </a:spcBef>
              <a:spcAft>
                <a:spcPts val="0"/>
              </a:spcAft>
              <a:buSzPts val="1200"/>
              <a:buChar char="●"/>
            </a:pPr>
            <a:r>
              <a:rPr lang="en" sz="1200"/>
              <a:t>Syed Abed Hossain  		21266019</a:t>
            </a:r>
            <a:endParaRPr sz="1200"/>
          </a:p>
          <a:p>
            <a:pPr indent="-304800" lvl="0" marL="457200" rtl="0" algn="l">
              <a:spcBef>
                <a:spcPts val="0"/>
              </a:spcBef>
              <a:spcAft>
                <a:spcPts val="0"/>
              </a:spcAft>
              <a:buSzPts val="1200"/>
              <a:buChar char="●"/>
            </a:pPr>
            <a:r>
              <a:rPr lang="en" sz="1200"/>
              <a:t>Mobassira Atia  			21266020</a:t>
            </a:r>
            <a:endParaRPr sz="1200"/>
          </a:p>
          <a:p>
            <a:pPr indent="-304800" lvl="0" marL="457200" rtl="0" algn="l">
              <a:spcBef>
                <a:spcPts val="0"/>
              </a:spcBef>
              <a:spcAft>
                <a:spcPts val="0"/>
              </a:spcAft>
              <a:buSzPts val="1200"/>
              <a:buChar char="●"/>
            </a:pPr>
            <a:r>
              <a:rPr lang="en" sz="1200"/>
              <a:t>Ahnaf Hossain Siddique  		21266021</a:t>
            </a:r>
            <a:endParaRPr sz="1200"/>
          </a:p>
          <a:p>
            <a:pPr indent="-304800" lvl="0" marL="457200" rtl="0" algn="l">
              <a:spcBef>
                <a:spcPts val="0"/>
              </a:spcBef>
              <a:spcAft>
                <a:spcPts val="0"/>
              </a:spcAft>
              <a:buSzPts val="1200"/>
              <a:buChar char="●"/>
            </a:pPr>
            <a:r>
              <a:rPr lang="en" sz="1200"/>
              <a:t>Nishat Jahan Chowdhury  		22366004</a:t>
            </a:r>
            <a:endParaRPr sz="1200"/>
          </a:p>
          <a:p>
            <a:pPr indent="-304800" lvl="0" marL="457200" rtl="0" algn="l">
              <a:spcBef>
                <a:spcPts val="0"/>
              </a:spcBef>
              <a:spcAft>
                <a:spcPts val="0"/>
              </a:spcAft>
              <a:buSzPts val="1200"/>
              <a:buChar char="●"/>
            </a:pPr>
            <a:r>
              <a:rPr lang="en" sz="1200"/>
              <a:t>Zahid Hasan  			22366016</a:t>
            </a:r>
            <a:endParaRPr sz="1200"/>
          </a:p>
          <a:p>
            <a:pPr indent="-304800" lvl="0" marL="457200" rtl="0" algn="l">
              <a:spcBef>
                <a:spcPts val="0"/>
              </a:spcBef>
              <a:spcAft>
                <a:spcPts val="0"/>
              </a:spcAft>
              <a:buSzPts val="1200"/>
              <a:buChar char="●"/>
            </a:pPr>
            <a:r>
              <a:rPr lang="en" sz="1200"/>
              <a:t>Dipta Roy  				22366040</a:t>
            </a:r>
            <a:endParaRPr sz="1200"/>
          </a:p>
          <a:p>
            <a:pPr indent="-304800" lvl="0" marL="457200" rtl="0" algn="l">
              <a:spcBef>
                <a:spcPts val="0"/>
              </a:spcBef>
              <a:spcAft>
                <a:spcPts val="0"/>
              </a:spcAft>
              <a:buSzPts val="1200"/>
              <a:buChar char="●"/>
            </a:pPr>
            <a:r>
              <a:rPr lang="en" sz="1200"/>
              <a:t>Quazi Shahriar Haq  		22366049</a:t>
            </a:r>
            <a:endParaRPr sz="1200"/>
          </a:p>
        </p:txBody>
      </p:sp>
      <p:sp>
        <p:nvSpPr>
          <p:cNvPr id="88" name="Google Shape;88;p13"/>
          <p:cNvSpPr/>
          <p:nvPr/>
        </p:nvSpPr>
        <p:spPr>
          <a:xfrm>
            <a:off x="632725" y="1836975"/>
            <a:ext cx="8031600" cy="61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90" name="Google Shape;90;p13"/>
          <p:cNvSpPr txBox="1"/>
          <p:nvPr/>
        </p:nvSpPr>
        <p:spPr>
          <a:xfrm>
            <a:off x="7164150" y="2905250"/>
            <a:ext cx="1735200" cy="1015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chemeClr val="lt1"/>
                </a:solidFill>
                <a:latin typeface="Roboto"/>
                <a:ea typeface="Roboto"/>
                <a:cs typeface="Roboto"/>
                <a:sym typeface="Roboto"/>
              </a:rPr>
              <a:t>Group 4</a:t>
            </a:r>
            <a:endParaRPr b="1" sz="1800">
              <a:solidFill>
                <a:schemeClr val="lt1"/>
              </a:solidFill>
              <a:latin typeface="Roboto"/>
              <a:ea typeface="Roboto"/>
              <a:cs typeface="Roboto"/>
              <a:sym typeface="Roboto"/>
            </a:endParaRPr>
          </a:p>
          <a:p>
            <a:pPr indent="0" lvl="0" marL="0" rtl="0" algn="ctr">
              <a:spcBef>
                <a:spcPts val="0"/>
              </a:spcBef>
              <a:spcAft>
                <a:spcPts val="0"/>
              </a:spcAft>
              <a:buNone/>
            </a:pPr>
            <a:r>
              <a:rPr b="1" lang="en" sz="1800">
                <a:solidFill>
                  <a:schemeClr val="lt1"/>
                </a:solidFill>
                <a:latin typeface="Roboto"/>
                <a:ea typeface="Roboto"/>
                <a:cs typeface="Roboto"/>
                <a:sym typeface="Roboto"/>
              </a:rPr>
              <a:t>CSE 707</a:t>
            </a:r>
            <a:endParaRPr b="1" sz="1800">
              <a:solidFill>
                <a:schemeClr val="lt1"/>
              </a:solidFill>
              <a:latin typeface="Roboto"/>
              <a:ea typeface="Roboto"/>
              <a:cs typeface="Roboto"/>
              <a:sym typeface="Roboto"/>
            </a:endParaRPr>
          </a:p>
          <a:p>
            <a:pPr indent="0" lvl="0" marL="0" rtl="0" algn="ctr">
              <a:spcBef>
                <a:spcPts val="0"/>
              </a:spcBef>
              <a:spcAft>
                <a:spcPts val="0"/>
              </a:spcAft>
              <a:buNone/>
            </a:pPr>
            <a:r>
              <a:rPr b="1" lang="en" sz="1800">
                <a:solidFill>
                  <a:schemeClr val="lt1"/>
                </a:solidFill>
                <a:latin typeface="Roboto"/>
                <a:ea typeface="Roboto"/>
                <a:cs typeface="Roboto"/>
                <a:sym typeface="Roboto"/>
              </a:rPr>
              <a:t>Summer 2022</a:t>
            </a:r>
            <a:endParaRPr b="1" sz="1800">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2"/>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800"/>
              <a:t>An Implementation of MapReduce at Google</a:t>
            </a:r>
            <a:endParaRPr sz="2800"/>
          </a:p>
        </p:txBody>
      </p:sp>
      <p:sp>
        <p:nvSpPr>
          <p:cNvPr id="170" name="Google Shape;170;p22"/>
          <p:cNvSpPr txBox="1"/>
          <p:nvPr>
            <p:ph type="title"/>
          </p:nvPr>
        </p:nvSpPr>
        <p:spPr>
          <a:xfrm>
            <a:off x="598100" y="2991151"/>
            <a:ext cx="5550300" cy="9306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sz="1800"/>
              <a:t>Execution Overview</a:t>
            </a:r>
            <a:endParaRPr sz="1800"/>
          </a:p>
          <a:p>
            <a:pPr indent="-342900" lvl="0" marL="457200" rtl="0" algn="l">
              <a:spcBef>
                <a:spcPts val="0"/>
              </a:spcBef>
              <a:spcAft>
                <a:spcPts val="0"/>
              </a:spcAft>
              <a:buSzPts val="1800"/>
              <a:buChar char="●"/>
            </a:pPr>
            <a:r>
              <a:rPr lang="en" sz="1800"/>
              <a:t>Fault Tolerance</a:t>
            </a:r>
            <a:endParaRPr sz="1800"/>
          </a:p>
          <a:p>
            <a:pPr indent="-342900" lvl="0" marL="457200" rtl="0" algn="l">
              <a:spcBef>
                <a:spcPts val="0"/>
              </a:spcBef>
              <a:spcAft>
                <a:spcPts val="0"/>
              </a:spcAft>
              <a:buSzPts val="1800"/>
              <a:buChar char="●"/>
            </a:pPr>
            <a:r>
              <a:rPr lang="en" sz="1800"/>
              <a:t>Task Granularity </a:t>
            </a:r>
            <a:endParaRPr sz="1800"/>
          </a:p>
        </p:txBody>
      </p:sp>
      <p:sp>
        <p:nvSpPr>
          <p:cNvPr id="171" name="Google Shape;171;p2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 Overview</a:t>
            </a:r>
            <a:endParaRPr/>
          </a:p>
        </p:txBody>
      </p:sp>
      <p:pic>
        <p:nvPicPr>
          <p:cNvPr id="177" name="Google Shape;177;p23"/>
          <p:cNvPicPr preferRelativeResize="0"/>
          <p:nvPr/>
        </p:nvPicPr>
        <p:blipFill>
          <a:blip r:embed="rId3">
            <a:alphaModFix/>
          </a:blip>
          <a:stretch>
            <a:fillRect/>
          </a:stretch>
        </p:blipFill>
        <p:spPr>
          <a:xfrm>
            <a:off x="1381175" y="975650"/>
            <a:ext cx="6478917" cy="3820900"/>
          </a:xfrm>
          <a:prstGeom prst="rect">
            <a:avLst/>
          </a:prstGeom>
          <a:noFill/>
          <a:ln>
            <a:noFill/>
          </a:ln>
        </p:spPr>
      </p:pic>
      <p:sp>
        <p:nvSpPr>
          <p:cNvPr id="178" name="Google Shape;178;p2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 Overview</a:t>
            </a:r>
            <a:endParaRPr/>
          </a:p>
          <a:p>
            <a:pPr indent="0" lvl="0" marL="0" rtl="0" algn="l">
              <a:spcBef>
                <a:spcPts val="0"/>
              </a:spcBef>
              <a:spcAft>
                <a:spcPts val="0"/>
              </a:spcAft>
              <a:buNone/>
            </a:pPr>
            <a:r>
              <a:t/>
            </a:r>
            <a:endParaRPr/>
          </a:p>
        </p:txBody>
      </p:sp>
      <p:pic>
        <p:nvPicPr>
          <p:cNvPr id="184" name="Google Shape;184;p24"/>
          <p:cNvPicPr preferRelativeResize="0"/>
          <p:nvPr/>
        </p:nvPicPr>
        <p:blipFill>
          <a:blip r:embed="rId3">
            <a:alphaModFix/>
          </a:blip>
          <a:stretch>
            <a:fillRect/>
          </a:stretch>
        </p:blipFill>
        <p:spPr>
          <a:xfrm>
            <a:off x="152400" y="1170200"/>
            <a:ext cx="6377851" cy="3820900"/>
          </a:xfrm>
          <a:prstGeom prst="rect">
            <a:avLst/>
          </a:prstGeom>
          <a:noFill/>
          <a:ln>
            <a:noFill/>
          </a:ln>
        </p:spPr>
      </p:pic>
      <p:sp>
        <p:nvSpPr>
          <p:cNvPr id="185" name="Google Shape;185;p24"/>
          <p:cNvSpPr txBox="1"/>
          <p:nvPr/>
        </p:nvSpPr>
        <p:spPr>
          <a:xfrm>
            <a:off x="6530250" y="1971450"/>
            <a:ext cx="23019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accent4"/>
                </a:solidFill>
                <a:latin typeface="Roboto"/>
                <a:ea typeface="Roboto"/>
                <a:cs typeface="Roboto"/>
                <a:sym typeface="Roboto"/>
              </a:rPr>
              <a:t>1.</a:t>
            </a:r>
            <a:r>
              <a:rPr lang="en" sz="1200">
                <a:latin typeface="Roboto"/>
                <a:ea typeface="Roboto"/>
                <a:cs typeface="Roboto"/>
                <a:sym typeface="Roboto"/>
              </a:rPr>
              <a:t> </a:t>
            </a:r>
            <a:r>
              <a:rPr lang="en" sz="1200">
                <a:latin typeface="Roboto"/>
                <a:ea typeface="Roboto"/>
                <a:cs typeface="Roboto"/>
                <a:sym typeface="Roboto"/>
              </a:rPr>
              <a:t>MapReduce library in user program splits the input files into </a:t>
            </a:r>
            <a:r>
              <a:rPr lang="en" sz="1200">
                <a:solidFill>
                  <a:schemeClr val="accent2"/>
                </a:solidFill>
                <a:latin typeface="Roboto"/>
                <a:ea typeface="Roboto"/>
                <a:cs typeface="Roboto"/>
                <a:sym typeface="Roboto"/>
              </a:rPr>
              <a:t>m</a:t>
            </a:r>
            <a:r>
              <a:rPr lang="en" sz="1200">
                <a:latin typeface="Roboto"/>
                <a:ea typeface="Roboto"/>
                <a:cs typeface="Roboto"/>
                <a:sym typeface="Roboto"/>
              </a:rPr>
              <a:t> </a:t>
            </a:r>
            <a:r>
              <a:rPr lang="en" sz="1200">
                <a:solidFill>
                  <a:schemeClr val="accent2"/>
                </a:solidFill>
                <a:latin typeface="Roboto"/>
                <a:ea typeface="Roboto"/>
                <a:cs typeface="Roboto"/>
                <a:sym typeface="Roboto"/>
              </a:rPr>
              <a:t>pieces</a:t>
            </a:r>
            <a:r>
              <a:rPr lang="en" sz="1200">
                <a:latin typeface="Roboto"/>
                <a:ea typeface="Roboto"/>
                <a:cs typeface="Roboto"/>
                <a:sym typeface="Roboto"/>
              </a:rPr>
              <a:t>.</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It starts up many copies of the program in a cluster of machines</a:t>
            </a:r>
            <a:endParaRPr sz="1200">
              <a:latin typeface="Roboto"/>
              <a:ea typeface="Roboto"/>
              <a:cs typeface="Roboto"/>
              <a:sym typeface="Roboto"/>
            </a:endParaRPr>
          </a:p>
        </p:txBody>
      </p:sp>
      <p:sp>
        <p:nvSpPr>
          <p:cNvPr id="186" name="Google Shape;186;p2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 Overview</a:t>
            </a:r>
            <a:endParaRPr/>
          </a:p>
          <a:p>
            <a:pPr indent="0" lvl="0" marL="0" rtl="0" algn="l">
              <a:spcBef>
                <a:spcPts val="0"/>
              </a:spcBef>
              <a:spcAft>
                <a:spcPts val="0"/>
              </a:spcAft>
              <a:buNone/>
            </a:pPr>
            <a:r>
              <a:t/>
            </a:r>
            <a:endParaRPr/>
          </a:p>
        </p:txBody>
      </p:sp>
      <p:pic>
        <p:nvPicPr>
          <p:cNvPr id="192" name="Google Shape;192;p25"/>
          <p:cNvPicPr preferRelativeResize="0"/>
          <p:nvPr/>
        </p:nvPicPr>
        <p:blipFill>
          <a:blip r:embed="rId3">
            <a:alphaModFix/>
          </a:blip>
          <a:stretch>
            <a:fillRect/>
          </a:stretch>
        </p:blipFill>
        <p:spPr>
          <a:xfrm>
            <a:off x="311700" y="1098525"/>
            <a:ext cx="6327000" cy="3820900"/>
          </a:xfrm>
          <a:prstGeom prst="rect">
            <a:avLst/>
          </a:prstGeom>
          <a:noFill/>
          <a:ln>
            <a:noFill/>
          </a:ln>
        </p:spPr>
      </p:pic>
      <p:sp>
        <p:nvSpPr>
          <p:cNvPr id="193" name="Google Shape;193;p25"/>
          <p:cNvSpPr txBox="1"/>
          <p:nvPr/>
        </p:nvSpPr>
        <p:spPr>
          <a:xfrm>
            <a:off x="5522700" y="3583875"/>
            <a:ext cx="3309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accent4"/>
                </a:solidFill>
                <a:latin typeface="Roboto"/>
                <a:ea typeface="Roboto"/>
                <a:cs typeface="Roboto"/>
                <a:sym typeface="Roboto"/>
              </a:rPr>
              <a:t>2.</a:t>
            </a:r>
            <a:r>
              <a:rPr lang="en" sz="1200">
                <a:latin typeface="Roboto"/>
                <a:ea typeface="Roboto"/>
                <a:cs typeface="Roboto"/>
                <a:sym typeface="Roboto"/>
              </a:rPr>
              <a:t> Master has </a:t>
            </a:r>
            <a:r>
              <a:rPr lang="en" sz="1200">
                <a:solidFill>
                  <a:schemeClr val="accent2"/>
                </a:solidFill>
                <a:latin typeface="Roboto"/>
                <a:ea typeface="Roboto"/>
                <a:cs typeface="Roboto"/>
                <a:sym typeface="Roboto"/>
              </a:rPr>
              <a:t>M map tasks </a:t>
            </a:r>
            <a:r>
              <a:rPr lang="en" sz="1200">
                <a:latin typeface="Roboto"/>
                <a:ea typeface="Roboto"/>
                <a:cs typeface="Roboto"/>
                <a:sym typeface="Roboto"/>
              </a:rPr>
              <a:t>and </a:t>
            </a:r>
            <a:r>
              <a:rPr lang="en" sz="1200">
                <a:solidFill>
                  <a:schemeClr val="accent2"/>
                </a:solidFill>
                <a:latin typeface="Roboto"/>
                <a:ea typeface="Roboto"/>
                <a:cs typeface="Roboto"/>
                <a:sym typeface="Roboto"/>
              </a:rPr>
              <a:t>R reduced tasks</a:t>
            </a:r>
            <a:r>
              <a:rPr lang="en" sz="1200">
                <a:latin typeface="Roboto"/>
                <a:ea typeface="Roboto"/>
                <a:cs typeface="Roboto"/>
                <a:sym typeface="Roboto"/>
              </a:rPr>
              <a:t> to assign. It assigns each one a map task or a reduce task.</a:t>
            </a:r>
            <a:endParaRPr sz="1200">
              <a:latin typeface="Roboto"/>
              <a:ea typeface="Roboto"/>
              <a:cs typeface="Roboto"/>
              <a:sym typeface="Roboto"/>
            </a:endParaRPr>
          </a:p>
        </p:txBody>
      </p:sp>
      <p:sp>
        <p:nvSpPr>
          <p:cNvPr id="194" name="Google Shape;194;p2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 Overview</a:t>
            </a:r>
            <a:endParaRPr/>
          </a:p>
          <a:p>
            <a:pPr indent="0" lvl="0" marL="0" rtl="0" algn="l">
              <a:spcBef>
                <a:spcPts val="0"/>
              </a:spcBef>
              <a:spcAft>
                <a:spcPts val="0"/>
              </a:spcAft>
              <a:buNone/>
            </a:pPr>
            <a:r>
              <a:t/>
            </a:r>
            <a:endParaRPr/>
          </a:p>
        </p:txBody>
      </p:sp>
      <p:pic>
        <p:nvPicPr>
          <p:cNvPr id="200" name="Google Shape;200;p26"/>
          <p:cNvPicPr preferRelativeResize="0"/>
          <p:nvPr/>
        </p:nvPicPr>
        <p:blipFill>
          <a:blip r:embed="rId3">
            <a:alphaModFix/>
          </a:blip>
          <a:stretch>
            <a:fillRect/>
          </a:stretch>
        </p:blipFill>
        <p:spPr>
          <a:xfrm>
            <a:off x="1407138" y="1088300"/>
            <a:ext cx="6329717" cy="3820900"/>
          </a:xfrm>
          <a:prstGeom prst="rect">
            <a:avLst/>
          </a:prstGeom>
          <a:noFill/>
          <a:ln>
            <a:noFill/>
          </a:ln>
        </p:spPr>
      </p:pic>
      <p:sp>
        <p:nvSpPr>
          <p:cNvPr id="201" name="Google Shape;201;p2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 Overview</a:t>
            </a:r>
            <a:endParaRPr/>
          </a:p>
          <a:p>
            <a:pPr indent="0" lvl="0" marL="0" rtl="0" algn="l">
              <a:spcBef>
                <a:spcPts val="0"/>
              </a:spcBef>
              <a:spcAft>
                <a:spcPts val="0"/>
              </a:spcAft>
              <a:buNone/>
            </a:pPr>
            <a:r>
              <a:t/>
            </a:r>
            <a:endParaRPr/>
          </a:p>
        </p:txBody>
      </p:sp>
      <p:pic>
        <p:nvPicPr>
          <p:cNvPr id="207" name="Google Shape;207;p27"/>
          <p:cNvPicPr preferRelativeResize="0"/>
          <p:nvPr/>
        </p:nvPicPr>
        <p:blipFill>
          <a:blip r:embed="rId3">
            <a:alphaModFix/>
          </a:blip>
          <a:stretch>
            <a:fillRect/>
          </a:stretch>
        </p:blipFill>
        <p:spPr>
          <a:xfrm>
            <a:off x="152400" y="1170200"/>
            <a:ext cx="5734615" cy="3820900"/>
          </a:xfrm>
          <a:prstGeom prst="rect">
            <a:avLst/>
          </a:prstGeom>
          <a:noFill/>
          <a:ln>
            <a:noFill/>
          </a:ln>
        </p:spPr>
      </p:pic>
      <p:sp>
        <p:nvSpPr>
          <p:cNvPr id="208" name="Google Shape;208;p27"/>
          <p:cNvSpPr txBox="1"/>
          <p:nvPr/>
        </p:nvSpPr>
        <p:spPr>
          <a:xfrm>
            <a:off x="5368925" y="2048400"/>
            <a:ext cx="3576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accent4"/>
                </a:solidFill>
                <a:latin typeface="Roboto"/>
                <a:ea typeface="Roboto"/>
                <a:cs typeface="Roboto"/>
                <a:sym typeface="Roboto"/>
              </a:rPr>
              <a:t>3.</a:t>
            </a:r>
            <a:r>
              <a:rPr lang="en" sz="1200">
                <a:latin typeface="Roboto"/>
                <a:ea typeface="Roboto"/>
                <a:cs typeface="Roboto"/>
                <a:sym typeface="Roboto"/>
              </a:rPr>
              <a:t> A Map worker reads contents from one of the splits. It parses key/value pairs from input and passes each pair to user-defined Map function.</a:t>
            </a:r>
            <a:endParaRPr sz="1200">
              <a:latin typeface="Roboto"/>
              <a:ea typeface="Roboto"/>
              <a:cs typeface="Roboto"/>
              <a:sym typeface="Roboto"/>
            </a:endParaRPr>
          </a:p>
        </p:txBody>
      </p:sp>
      <p:sp>
        <p:nvSpPr>
          <p:cNvPr id="209" name="Google Shape;209;p2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 Overview</a:t>
            </a:r>
            <a:endParaRPr/>
          </a:p>
          <a:p>
            <a:pPr indent="0" lvl="0" marL="0" rtl="0" algn="l">
              <a:spcBef>
                <a:spcPts val="0"/>
              </a:spcBef>
              <a:spcAft>
                <a:spcPts val="0"/>
              </a:spcAft>
              <a:buNone/>
            </a:pPr>
            <a:r>
              <a:t/>
            </a:r>
            <a:endParaRPr/>
          </a:p>
        </p:txBody>
      </p:sp>
      <p:pic>
        <p:nvPicPr>
          <p:cNvPr id="215" name="Google Shape;215;p28"/>
          <p:cNvPicPr preferRelativeResize="0"/>
          <p:nvPr/>
        </p:nvPicPr>
        <p:blipFill>
          <a:blip r:embed="rId3">
            <a:alphaModFix/>
          </a:blip>
          <a:stretch>
            <a:fillRect/>
          </a:stretch>
        </p:blipFill>
        <p:spPr>
          <a:xfrm>
            <a:off x="152400" y="1170200"/>
            <a:ext cx="5969307" cy="3820900"/>
          </a:xfrm>
          <a:prstGeom prst="rect">
            <a:avLst/>
          </a:prstGeom>
          <a:noFill/>
          <a:ln>
            <a:noFill/>
          </a:ln>
        </p:spPr>
      </p:pic>
      <p:sp>
        <p:nvSpPr>
          <p:cNvPr id="216" name="Google Shape;216;p28"/>
          <p:cNvSpPr txBox="1"/>
          <p:nvPr/>
        </p:nvSpPr>
        <p:spPr>
          <a:xfrm>
            <a:off x="6121700" y="1228750"/>
            <a:ext cx="27105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accent4"/>
                </a:solidFill>
                <a:latin typeface="Roboto"/>
                <a:ea typeface="Roboto"/>
                <a:cs typeface="Roboto"/>
                <a:sym typeface="Roboto"/>
              </a:rPr>
              <a:t>4. </a:t>
            </a:r>
            <a:r>
              <a:rPr lang="en" sz="1200">
                <a:latin typeface="Roboto"/>
                <a:ea typeface="Roboto"/>
                <a:cs typeface="Roboto"/>
                <a:sym typeface="Roboto"/>
              </a:rPr>
              <a:t>Intermediate key/value pairs produced by map workers </a:t>
            </a:r>
            <a:r>
              <a:rPr lang="en" sz="1200">
                <a:solidFill>
                  <a:schemeClr val="accent2"/>
                </a:solidFill>
                <a:latin typeface="Roboto"/>
                <a:ea typeface="Roboto"/>
                <a:cs typeface="Roboto"/>
                <a:sym typeface="Roboto"/>
              </a:rPr>
              <a:t>are buffered in memory.</a:t>
            </a:r>
            <a:endParaRPr sz="1200">
              <a:solidFill>
                <a:schemeClr val="accent2"/>
              </a:solidFill>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Periodically</a:t>
            </a:r>
            <a:r>
              <a:rPr lang="en" sz="1200">
                <a:latin typeface="Roboto"/>
                <a:ea typeface="Roboto"/>
                <a:cs typeface="Roboto"/>
                <a:sym typeface="Roboto"/>
              </a:rPr>
              <a:t>, the buffered pairs are written to </a:t>
            </a:r>
            <a:r>
              <a:rPr lang="en" sz="1200">
                <a:solidFill>
                  <a:schemeClr val="accent2"/>
                </a:solidFill>
                <a:latin typeface="Roboto"/>
                <a:ea typeface="Roboto"/>
                <a:cs typeface="Roboto"/>
                <a:sym typeface="Roboto"/>
              </a:rPr>
              <a:t>local disk</a:t>
            </a:r>
            <a:r>
              <a:rPr lang="en" sz="1200">
                <a:latin typeface="Roboto"/>
                <a:ea typeface="Roboto"/>
                <a:cs typeface="Roboto"/>
                <a:sym typeface="Roboto"/>
              </a:rPr>
              <a:t>. </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Locations of buffered pairs on the local disk are passed to master</a:t>
            </a:r>
            <a:endParaRPr sz="1200">
              <a:latin typeface="Roboto"/>
              <a:ea typeface="Roboto"/>
              <a:cs typeface="Roboto"/>
              <a:sym typeface="Roboto"/>
            </a:endParaRPr>
          </a:p>
        </p:txBody>
      </p:sp>
      <p:sp>
        <p:nvSpPr>
          <p:cNvPr id="217" name="Google Shape;217;p2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 Overview</a:t>
            </a:r>
            <a:endParaRPr/>
          </a:p>
        </p:txBody>
      </p:sp>
      <p:pic>
        <p:nvPicPr>
          <p:cNvPr id="223" name="Google Shape;223;p29"/>
          <p:cNvPicPr preferRelativeResize="0"/>
          <p:nvPr/>
        </p:nvPicPr>
        <p:blipFill>
          <a:blip r:embed="rId3">
            <a:alphaModFix/>
          </a:blip>
          <a:stretch>
            <a:fillRect/>
          </a:stretch>
        </p:blipFill>
        <p:spPr>
          <a:xfrm>
            <a:off x="152400" y="1170200"/>
            <a:ext cx="6377851" cy="3820900"/>
          </a:xfrm>
          <a:prstGeom prst="rect">
            <a:avLst/>
          </a:prstGeom>
          <a:noFill/>
          <a:ln>
            <a:noFill/>
          </a:ln>
        </p:spPr>
      </p:pic>
      <p:sp>
        <p:nvSpPr>
          <p:cNvPr id="224" name="Google Shape;224;p29"/>
          <p:cNvSpPr txBox="1"/>
          <p:nvPr/>
        </p:nvSpPr>
        <p:spPr>
          <a:xfrm>
            <a:off x="5911675" y="1822650"/>
            <a:ext cx="2920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latin typeface="Roboto"/>
              <a:ea typeface="Roboto"/>
              <a:cs typeface="Roboto"/>
              <a:sym typeface="Roboto"/>
            </a:endParaRPr>
          </a:p>
        </p:txBody>
      </p:sp>
      <p:sp>
        <p:nvSpPr>
          <p:cNvPr id="225" name="Google Shape;225;p29"/>
          <p:cNvSpPr txBox="1"/>
          <p:nvPr/>
        </p:nvSpPr>
        <p:spPr>
          <a:xfrm>
            <a:off x="6556775" y="1505225"/>
            <a:ext cx="2275500" cy="221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accent4"/>
                </a:solidFill>
                <a:latin typeface="Roboto"/>
                <a:ea typeface="Roboto"/>
                <a:cs typeface="Roboto"/>
                <a:sym typeface="Roboto"/>
              </a:rPr>
              <a:t>5.</a:t>
            </a:r>
            <a:r>
              <a:rPr lang="en" sz="1200">
                <a:latin typeface="Roboto"/>
                <a:ea typeface="Roboto"/>
                <a:cs typeface="Roboto"/>
                <a:sym typeface="Roboto"/>
              </a:rPr>
              <a:t> Reduce worker will be notified by master about the locations of intermediate key/value pairs, and uses remote procedure calls to read data from mapper’s local disk.</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A sort/shuffle is done before reducer gets input, so that all occurrences of the same key are grouped together. </a:t>
            </a:r>
            <a:endParaRPr sz="1200">
              <a:latin typeface="Roboto"/>
              <a:ea typeface="Roboto"/>
              <a:cs typeface="Roboto"/>
              <a:sym typeface="Roboto"/>
            </a:endParaRPr>
          </a:p>
        </p:txBody>
      </p:sp>
      <p:sp>
        <p:nvSpPr>
          <p:cNvPr id="226" name="Google Shape;226;p2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 Overview</a:t>
            </a:r>
            <a:endParaRPr/>
          </a:p>
        </p:txBody>
      </p:sp>
      <p:pic>
        <p:nvPicPr>
          <p:cNvPr id="232" name="Google Shape;232;p30"/>
          <p:cNvPicPr preferRelativeResize="0"/>
          <p:nvPr/>
        </p:nvPicPr>
        <p:blipFill>
          <a:blip r:embed="rId3">
            <a:alphaModFix/>
          </a:blip>
          <a:stretch>
            <a:fillRect/>
          </a:stretch>
        </p:blipFill>
        <p:spPr>
          <a:xfrm>
            <a:off x="152400" y="1170200"/>
            <a:ext cx="5916666" cy="3820900"/>
          </a:xfrm>
          <a:prstGeom prst="rect">
            <a:avLst/>
          </a:prstGeom>
          <a:noFill/>
          <a:ln>
            <a:noFill/>
          </a:ln>
        </p:spPr>
      </p:pic>
      <p:sp>
        <p:nvSpPr>
          <p:cNvPr id="233" name="Google Shape;233;p30"/>
          <p:cNvSpPr txBox="1"/>
          <p:nvPr/>
        </p:nvSpPr>
        <p:spPr>
          <a:xfrm>
            <a:off x="3372250" y="-276475"/>
            <a:ext cx="589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34" name="Google Shape;234;p30"/>
          <p:cNvSpPr txBox="1"/>
          <p:nvPr/>
        </p:nvSpPr>
        <p:spPr>
          <a:xfrm>
            <a:off x="6085750" y="1382350"/>
            <a:ext cx="2746500" cy="221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accent4"/>
                </a:solidFill>
                <a:latin typeface="Roboto"/>
                <a:ea typeface="Roboto"/>
                <a:cs typeface="Roboto"/>
                <a:sym typeface="Roboto"/>
              </a:rPr>
              <a:t>6.</a:t>
            </a:r>
            <a:r>
              <a:rPr lang="en" sz="1200">
                <a:latin typeface="Roboto"/>
                <a:ea typeface="Roboto"/>
                <a:cs typeface="Roboto"/>
                <a:sym typeface="Roboto"/>
              </a:rPr>
              <a:t> Reduce worker passes each unique intermediate key and the corresponding set of values to Reduce function. Output will be appended to a final output file for this partition. </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When all map and reduce tasks complete, the MapReduce call in user program returns back to the user code. </a:t>
            </a:r>
            <a:endParaRPr sz="1200">
              <a:latin typeface="Roboto"/>
              <a:ea typeface="Roboto"/>
              <a:cs typeface="Roboto"/>
              <a:sym typeface="Roboto"/>
            </a:endParaRPr>
          </a:p>
        </p:txBody>
      </p:sp>
      <p:sp>
        <p:nvSpPr>
          <p:cNvPr id="235" name="Google Shape;235;p3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Fault Tolerance</a:t>
            </a:r>
            <a:endParaRPr/>
          </a:p>
        </p:txBody>
      </p:sp>
      <p:sp>
        <p:nvSpPr>
          <p:cNvPr id="241" name="Google Shape;241;p3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Map worker failure</a:t>
            </a:r>
            <a:endParaRPr/>
          </a:p>
          <a:p>
            <a:pPr indent="-317500" lvl="1" marL="914400" rtl="0" algn="l">
              <a:spcBef>
                <a:spcPts val="0"/>
              </a:spcBef>
              <a:spcAft>
                <a:spcPts val="0"/>
              </a:spcAft>
              <a:buSzPts val="1400"/>
              <a:buChar char="○"/>
            </a:pPr>
            <a:r>
              <a:rPr lang="en"/>
              <a:t>Map tasks in-progress on a failed worker are reset to idle and become </a:t>
            </a:r>
            <a:r>
              <a:rPr lang="en"/>
              <a:t>eligible</a:t>
            </a:r>
            <a:r>
              <a:rPr lang="en"/>
              <a:t> for rescheduling</a:t>
            </a:r>
            <a:endParaRPr/>
          </a:p>
          <a:p>
            <a:pPr indent="-317500" lvl="1" marL="914400" rtl="0" algn="l">
              <a:spcBef>
                <a:spcPts val="0"/>
              </a:spcBef>
              <a:spcAft>
                <a:spcPts val="0"/>
              </a:spcAft>
              <a:buSzPts val="1400"/>
              <a:buChar char="○"/>
            </a:pPr>
            <a:r>
              <a:rPr lang="en"/>
              <a:t>Map tasks </a:t>
            </a:r>
            <a:r>
              <a:rPr lang="en"/>
              <a:t>completed</a:t>
            </a:r>
            <a:r>
              <a:rPr lang="en"/>
              <a:t> on a failed worker are also re-executed</a:t>
            </a:r>
            <a:endParaRPr/>
          </a:p>
          <a:p>
            <a:pPr indent="-317500" lvl="2" marL="1371600" rtl="0" algn="l">
              <a:spcBef>
                <a:spcPts val="0"/>
              </a:spcBef>
              <a:spcAft>
                <a:spcPts val="0"/>
              </a:spcAft>
              <a:buSzPts val="1400"/>
              <a:buChar char="■"/>
            </a:pPr>
            <a:r>
              <a:rPr lang="en"/>
              <a:t>Output is stored on the local disk(s) of a failed machine and is therefore inaccessible</a:t>
            </a:r>
            <a:endParaRPr/>
          </a:p>
          <a:p>
            <a:pPr indent="-342900" lvl="0" marL="457200" rtl="0" algn="l">
              <a:spcBef>
                <a:spcPts val="0"/>
              </a:spcBef>
              <a:spcAft>
                <a:spcPts val="0"/>
              </a:spcAft>
              <a:buSzPts val="1800"/>
              <a:buChar char="●"/>
            </a:pPr>
            <a:r>
              <a:rPr lang="en"/>
              <a:t>Reduce worker failure</a:t>
            </a:r>
            <a:endParaRPr/>
          </a:p>
          <a:p>
            <a:pPr indent="-317500" lvl="1" marL="914400" rtl="0" algn="l">
              <a:spcBef>
                <a:spcPts val="0"/>
              </a:spcBef>
              <a:spcAft>
                <a:spcPts val="0"/>
              </a:spcAft>
              <a:buSzPts val="1400"/>
              <a:buChar char="○"/>
            </a:pPr>
            <a:r>
              <a:rPr lang="en"/>
              <a:t>Reduce</a:t>
            </a:r>
            <a:r>
              <a:rPr lang="en"/>
              <a:t> tasks in-progress on a failed worker is reset to idle and becomes eligible for rescheduling</a:t>
            </a:r>
            <a:endParaRPr/>
          </a:p>
          <a:p>
            <a:pPr indent="-317500" lvl="1" marL="914400" rtl="0" algn="l">
              <a:spcBef>
                <a:spcPts val="0"/>
              </a:spcBef>
              <a:spcAft>
                <a:spcPts val="0"/>
              </a:spcAft>
              <a:buSzPts val="1400"/>
              <a:buChar char="○"/>
            </a:pPr>
            <a:r>
              <a:rPr lang="en"/>
              <a:t>Completed reduce tasks do not need to be re-executed</a:t>
            </a:r>
            <a:endParaRPr/>
          </a:p>
          <a:p>
            <a:pPr indent="-317500" lvl="2" marL="1371600" rtl="0" algn="l">
              <a:spcBef>
                <a:spcPts val="0"/>
              </a:spcBef>
              <a:spcAft>
                <a:spcPts val="0"/>
              </a:spcAft>
              <a:buSzPts val="1400"/>
              <a:buChar char="■"/>
            </a:pPr>
            <a:r>
              <a:rPr lang="en"/>
              <a:t>Output stored in the global file system</a:t>
            </a:r>
            <a:endParaRPr/>
          </a:p>
          <a:p>
            <a:pPr indent="-342900" lvl="0" marL="457200" rtl="0" algn="l">
              <a:spcBef>
                <a:spcPts val="0"/>
              </a:spcBef>
              <a:spcAft>
                <a:spcPts val="0"/>
              </a:spcAft>
              <a:buSzPts val="1800"/>
              <a:buChar char="●"/>
            </a:pPr>
            <a:r>
              <a:rPr lang="en"/>
              <a:t>Master failure</a:t>
            </a:r>
            <a:endParaRPr/>
          </a:p>
          <a:p>
            <a:pPr indent="-317500" lvl="1" marL="914400" rtl="0" algn="l">
              <a:spcBef>
                <a:spcPts val="0"/>
              </a:spcBef>
              <a:spcAft>
                <a:spcPts val="0"/>
              </a:spcAft>
              <a:buSzPts val="1400"/>
              <a:buChar char="○"/>
            </a:pPr>
            <a:r>
              <a:rPr lang="en"/>
              <a:t>Periodic checkpoints</a:t>
            </a:r>
            <a:endParaRPr/>
          </a:p>
          <a:p>
            <a:pPr indent="0" lvl="0" marL="0" rtl="0" algn="l">
              <a:spcBef>
                <a:spcPts val="1200"/>
              </a:spcBef>
              <a:spcAft>
                <a:spcPts val="1200"/>
              </a:spcAft>
              <a:buNone/>
            </a:pPr>
            <a:r>
              <a:t/>
            </a:r>
            <a:endParaRPr/>
          </a:p>
        </p:txBody>
      </p:sp>
      <p:sp>
        <p:nvSpPr>
          <p:cNvPr id="242" name="Google Shape;242;p3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96" name="Google Shape;96;p14"/>
          <p:cNvSpPr txBox="1"/>
          <p:nvPr/>
        </p:nvSpPr>
        <p:spPr>
          <a:xfrm>
            <a:off x="775600" y="1198100"/>
            <a:ext cx="3000000" cy="400200"/>
          </a:xfrm>
          <a:prstGeom prst="rect">
            <a:avLst/>
          </a:prstGeom>
          <a:solidFill>
            <a:schemeClr val="dk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lt1"/>
                </a:solidFill>
                <a:latin typeface="Roboto"/>
                <a:ea typeface="Roboto"/>
                <a:cs typeface="Roboto"/>
                <a:sym typeface="Roboto"/>
              </a:rPr>
              <a:t>1. </a:t>
            </a:r>
            <a:r>
              <a:rPr b="1" lang="en">
                <a:solidFill>
                  <a:schemeClr val="lt1"/>
                </a:solidFill>
                <a:latin typeface="Roboto"/>
                <a:ea typeface="Roboto"/>
                <a:cs typeface="Roboto"/>
                <a:sym typeface="Roboto"/>
              </a:rPr>
              <a:t>Introduction</a:t>
            </a:r>
            <a:endParaRPr b="1">
              <a:solidFill>
                <a:schemeClr val="lt1"/>
              </a:solidFill>
              <a:latin typeface="Roboto"/>
              <a:ea typeface="Roboto"/>
              <a:cs typeface="Roboto"/>
              <a:sym typeface="Roboto"/>
            </a:endParaRPr>
          </a:p>
        </p:txBody>
      </p:sp>
      <p:sp>
        <p:nvSpPr>
          <p:cNvPr id="97" name="Google Shape;97;p14"/>
          <p:cNvSpPr txBox="1"/>
          <p:nvPr/>
        </p:nvSpPr>
        <p:spPr>
          <a:xfrm>
            <a:off x="775600" y="1967888"/>
            <a:ext cx="3000000" cy="400200"/>
          </a:xfrm>
          <a:prstGeom prst="rect">
            <a:avLst/>
          </a:prstGeom>
          <a:solidFill>
            <a:schemeClr val="dk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lt1"/>
                </a:solidFill>
              </a:rPr>
              <a:t>2. </a:t>
            </a:r>
            <a:r>
              <a:rPr b="1" lang="en">
                <a:solidFill>
                  <a:schemeClr val="lt1"/>
                </a:solidFill>
              </a:rPr>
              <a:t>Programming Model</a:t>
            </a:r>
            <a:endParaRPr b="1">
              <a:solidFill>
                <a:schemeClr val="lt1"/>
              </a:solidFill>
            </a:endParaRPr>
          </a:p>
        </p:txBody>
      </p:sp>
      <p:sp>
        <p:nvSpPr>
          <p:cNvPr id="98" name="Google Shape;98;p14"/>
          <p:cNvSpPr txBox="1"/>
          <p:nvPr/>
        </p:nvSpPr>
        <p:spPr>
          <a:xfrm>
            <a:off x="775600" y="2737663"/>
            <a:ext cx="3000000" cy="400200"/>
          </a:xfrm>
          <a:prstGeom prst="rect">
            <a:avLst/>
          </a:prstGeom>
          <a:solidFill>
            <a:schemeClr val="dk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lt1"/>
                </a:solidFill>
              </a:rPr>
              <a:t>3. </a:t>
            </a:r>
            <a:r>
              <a:rPr b="1" lang="en">
                <a:solidFill>
                  <a:schemeClr val="lt1"/>
                </a:solidFill>
              </a:rPr>
              <a:t>Implementation</a:t>
            </a:r>
            <a:endParaRPr b="1">
              <a:solidFill>
                <a:schemeClr val="lt1"/>
              </a:solidFill>
            </a:endParaRPr>
          </a:p>
        </p:txBody>
      </p:sp>
      <p:sp>
        <p:nvSpPr>
          <p:cNvPr id="99" name="Google Shape;99;p14"/>
          <p:cNvSpPr txBox="1"/>
          <p:nvPr/>
        </p:nvSpPr>
        <p:spPr>
          <a:xfrm>
            <a:off x="775600" y="3545188"/>
            <a:ext cx="3000000" cy="400200"/>
          </a:xfrm>
          <a:prstGeom prst="rect">
            <a:avLst/>
          </a:prstGeom>
          <a:solidFill>
            <a:schemeClr val="dk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lt1"/>
                </a:solidFill>
              </a:rPr>
              <a:t>4. </a:t>
            </a:r>
            <a:r>
              <a:rPr b="1" lang="en">
                <a:solidFill>
                  <a:schemeClr val="lt1"/>
                </a:solidFill>
              </a:rPr>
              <a:t>Refinements</a:t>
            </a:r>
            <a:endParaRPr b="1">
              <a:solidFill>
                <a:schemeClr val="lt1"/>
              </a:solidFill>
            </a:endParaRPr>
          </a:p>
        </p:txBody>
      </p:sp>
      <p:sp>
        <p:nvSpPr>
          <p:cNvPr id="100" name="Google Shape;100;p14"/>
          <p:cNvSpPr txBox="1"/>
          <p:nvPr/>
        </p:nvSpPr>
        <p:spPr>
          <a:xfrm>
            <a:off x="5143500" y="1198125"/>
            <a:ext cx="3000000" cy="400200"/>
          </a:xfrm>
          <a:prstGeom prst="rect">
            <a:avLst/>
          </a:prstGeom>
          <a:solidFill>
            <a:schemeClr val="dk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lt1"/>
                </a:solidFill>
              </a:rPr>
              <a:t>5. </a:t>
            </a:r>
            <a:r>
              <a:rPr b="1" lang="en">
                <a:solidFill>
                  <a:schemeClr val="lt1"/>
                </a:solidFill>
              </a:rPr>
              <a:t>Performance</a:t>
            </a:r>
            <a:endParaRPr b="1">
              <a:solidFill>
                <a:schemeClr val="lt1"/>
              </a:solidFill>
            </a:endParaRPr>
          </a:p>
        </p:txBody>
      </p:sp>
      <p:sp>
        <p:nvSpPr>
          <p:cNvPr id="101" name="Google Shape;101;p14"/>
          <p:cNvSpPr txBox="1"/>
          <p:nvPr/>
        </p:nvSpPr>
        <p:spPr>
          <a:xfrm>
            <a:off x="5143500" y="1967888"/>
            <a:ext cx="3000000" cy="400200"/>
          </a:xfrm>
          <a:prstGeom prst="rect">
            <a:avLst/>
          </a:prstGeom>
          <a:solidFill>
            <a:schemeClr val="dk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lt1"/>
                </a:solidFill>
              </a:rPr>
              <a:t>6. </a:t>
            </a:r>
            <a:r>
              <a:rPr b="1" lang="en">
                <a:solidFill>
                  <a:schemeClr val="lt1"/>
                </a:solidFill>
              </a:rPr>
              <a:t>Experience</a:t>
            </a:r>
            <a:endParaRPr b="1">
              <a:solidFill>
                <a:schemeClr val="lt1"/>
              </a:solidFill>
            </a:endParaRPr>
          </a:p>
        </p:txBody>
      </p:sp>
      <p:sp>
        <p:nvSpPr>
          <p:cNvPr id="102" name="Google Shape;102;p14"/>
          <p:cNvSpPr txBox="1"/>
          <p:nvPr/>
        </p:nvSpPr>
        <p:spPr>
          <a:xfrm>
            <a:off x="5143500" y="2737675"/>
            <a:ext cx="3000000" cy="400200"/>
          </a:xfrm>
          <a:prstGeom prst="rect">
            <a:avLst/>
          </a:prstGeom>
          <a:solidFill>
            <a:schemeClr val="dk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lt1"/>
                </a:solidFill>
              </a:rPr>
              <a:t>7. </a:t>
            </a:r>
            <a:r>
              <a:rPr b="1" lang="en">
                <a:solidFill>
                  <a:schemeClr val="lt1"/>
                </a:solidFill>
              </a:rPr>
              <a:t>Related Work</a:t>
            </a:r>
            <a:endParaRPr b="1">
              <a:solidFill>
                <a:schemeClr val="lt1"/>
              </a:solidFill>
            </a:endParaRPr>
          </a:p>
        </p:txBody>
      </p:sp>
      <p:sp>
        <p:nvSpPr>
          <p:cNvPr id="103" name="Google Shape;103;p14"/>
          <p:cNvSpPr txBox="1"/>
          <p:nvPr/>
        </p:nvSpPr>
        <p:spPr>
          <a:xfrm>
            <a:off x="5143500" y="3545200"/>
            <a:ext cx="3000000" cy="400200"/>
          </a:xfrm>
          <a:prstGeom prst="rect">
            <a:avLst/>
          </a:prstGeom>
          <a:solidFill>
            <a:schemeClr val="dk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lt1"/>
                </a:solidFill>
              </a:rPr>
              <a:t>8. </a:t>
            </a:r>
            <a:r>
              <a:rPr b="1" lang="en">
                <a:solidFill>
                  <a:schemeClr val="lt1"/>
                </a:solidFill>
              </a:rPr>
              <a:t>Conclusions</a:t>
            </a:r>
            <a:endParaRPr b="1">
              <a:solidFill>
                <a:schemeClr val="lt1"/>
              </a:solidFill>
            </a:endParaRPr>
          </a:p>
        </p:txBody>
      </p:sp>
      <p:sp>
        <p:nvSpPr>
          <p:cNvPr id="104" name="Google Shape;104;p1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Task Granularity</a:t>
            </a:r>
            <a:endParaRPr/>
          </a:p>
        </p:txBody>
      </p:sp>
      <p:sp>
        <p:nvSpPr>
          <p:cNvPr id="248" name="Google Shape;248;p3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 </a:t>
            </a:r>
            <a:r>
              <a:rPr lang="en"/>
              <a:t>pieces</a:t>
            </a:r>
            <a:r>
              <a:rPr lang="en"/>
              <a:t> of Map phase and R pieces of Reduce phase</a:t>
            </a:r>
            <a:endParaRPr/>
          </a:p>
          <a:p>
            <a:pPr indent="-342900" lvl="0" marL="457200" rtl="0" algn="l">
              <a:spcBef>
                <a:spcPts val="0"/>
              </a:spcBef>
              <a:spcAft>
                <a:spcPts val="0"/>
              </a:spcAft>
              <a:buSzPts val="1800"/>
              <a:buChar char="●"/>
            </a:pPr>
            <a:r>
              <a:rPr lang="en"/>
              <a:t>Ideal Scenario</a:t>
            </a:r>
            <a:endParaRPr/>
          </a:p>
          <a:p>
            <a:pPr indent="-317500" lvl="1" marL="914400" rtl="0" algn="l">
              <a:spcBef>
                <a:spcPts val="0"/>
              </a:spcBef>
              <a:spcAft>
                <a:spcPts val="0"/>
              </a:spcAft>
              <a:buSzPts val="1400"/>
              <a:buChar char="○"/>
            </a:pPr>
            <a:r>
              <a:rPr lang="en"/>
              <a:t>M and R should be much larger than the number of worker machines</a:t>
            </a:r>
            <a:endParaRPr/>
          </a:p>
          <a:p>
            <a:pPr indent="-317500" lvl="1" marL="914400" rtl="0" algn="l">
              <a:spcBef>
                <a:spcPts val="0"/>
              </a:spcBef>
              <a:spcAft>
                <a:spcPts val="0"/>
              </a:spcAft>
              <a:buSzPts val="1400"/>
              <a:buChar char="○"/>
            </a:pPr>
            <a:r>
              <a:rPr lang="en"/>
              <a:t>Improves dynamic load balancing and speeds up recovery when a worker fall</a:t>
            </a:r>
            <a:r>
              <a:rPr lang="en"/>
              <a:t>s</a:t>
            </a:r>
            <a:endParaRPr/>
          </a:p>
          <a:p>
            <a:pPr indent="-342900" lvl="0" marL="457200" rtl="0" algn="l">
              <a:spcBef>
                <a:spcPts val="0"/>
              </a:spcBef>
              <a:spcAft>
                <a:spcPts val="0"/>
              </a:spcAft>
              <a:buSzPts val="1800"/>
              <a:buChar char="●"/>
            </a:pPr>
            <a:r>
              <a:rPr lang="en"/>
              <a:t>In practice, R is usually much smaller than M</a:t>
            </a:r>
            <a:endParaRPr/>
          </a:p>
          <a:p>
            <a:pPr indent="-317500" lvl="1" marL="914400" rtl="0" algn="l">
              <a:spcBef>
                <a:spcPts val="0"/>
              </a:spcBef>
              <a:spcAft>
                <a:spcPts val="0"/>
              </a:spcAft>
              <a:buSzPts val="1400"/>
              <a:buChar char="○"/>
            </a:pPr>
            <a:r>
              <a:rPr lang="en"/>
              <a:t>Constrained by users</a:t>
            </a:r>
            <a:endParaRPr/>
          </a:p>
          <a:p>
            <a:pPr indent="-317500" lvl="1" marL="914400" rtl="0" algn="l">
              <a:spcBef>
                <a:spcPts val="0"/>
              </a:spcBef>
              <a:spcAft>
                <a:spcPts val="0"/>
              </a:spcAft>
              <a:buSzPts val="1400"/>
              <a:buChar char="○"/>
            </a:pPr>
            <a:r>
              <a:rPr lang="en"/>
              <a:t>Output is spread across separate files </a:t>
            </a:r>
            <a:endParaRPr/>
          </a:p>
        </p:txBody>
      </p:sp>
      <p:sp>
        <p:nvSpPr>
          <p:cNvPr id="249" name="Google Shape;249;p3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55" name="Google Shape;255;p33"/>
          <p:cNvSpPr txBox="1"/>
          <p:nvPr/>
        </p:nvSpPr>
        <p:spPr>
          <a:xfrm>
            <a:off x="2032500" y="2048400"/>
            <a:ext cx="50790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latin typeface="Roboto"/>
                <a:ea typeface="Roboto"/>
                <a:cs typeface="Roboto"/>
                <a:sym typeface="Roboto"/>
              </a:rPr>
              <a:t>Quazi Shahriar Haq</a:t>
            </a:r>
            <a:endParaRPr sz="2800">
              <a:latin typeface="Roboto"/>
              <a:ea typeface="Roboto"/>
              <a:cs typeface="Roboto"/>
              <a:sym typeface="Roboto"/>
            </a:endParaRPr>
          </a:p>
          <a:p>
            <a:pPr indent="0" lvl="0" marL="0" rtl="0" algn="ctr">
              <a:spcBef>
                <a:spcPts val="0"/>
              </a:spcBef>
              <a:spcAft>
                <a:spcPts val="0"/>
              </a:spcAft>
              <a:buNone/>
            </a:pPr>
            <a:r>
              <a:rPr lang="en" sz="2800">
                <a:latin typeface="Roboto"/>
                <a:ea typeface="Roboto"/>
                <a:cs typeface="Roboto"/>
                <a:sym typeface="Roboto"/>
              </a:rPr>
              <a:t>ID - 22366049</a:t>
            </a:r>
            <a:endParaRPr sz="2800">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4"/>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2800"/>
              <a:t>Refinements</a:t>
            </a:r>
            <a:r>
              <a:rPr lang="en" sz="2800"/>
              <a:t> in Map and Reduce functions</a:t>
            </a:r>
            <a:endParaRPr sz="2800"/>
          </a:p>
        </p:txBody>
      </p:sp>
      <p:sp>
        <p:nvSpPr>
          <p:cNvPr id="261" name="Google Shape;261;p3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rgbClr val="000000"/>
              </a:buClr>
              <a:buSzPct val="35357"/>
              <a:buFont typeface="Arial"/>
              <a:buNone/>
            </a:pPr>
            <a:r>
              <a:rPr lang="en" sz="2800"/>
              <a:t>Refinement Areas:</a:t>
            </a:r>
            <a:endParaRPr sz="2800"/>
          </a:p>
          <a:p>
            <a:pPr indent="0" lvl="0" marL="0" rtl="0" algn="l">
              <a:spcBef>
                <a:spcPts val="0"/>
              </a:spcBef>
              <a:spcAft>
                <a:spcPts val="0"/>
              </a:spcAft>
              <a:buNone/>
            </a:pPr>
            <a:r>
              <a:t/>
            </a:r>
            <a:endParaRPr/>
          </a:p>
        </p:txBody>
      </p:sp>
      <p:sp>
        <p:nvSpPr>
          <p:cNvPr id="267" name="Google Shape;267;p3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lnSpc>
                <a:spcPct val="100000"/>
              </a:lnSpc>
              <a:spcBef>
                <a:spcPts val="0"/>
              </a:spcBef>
              <a:spcAft>
                <a:spcPts val="0"/>
              </a:spcAft>
              <a:buClr>
                <a:schemeClr val="dk1"/>
              </a:buClr>
              <a:buSzPts val="1800"/>
              <a:buAutoNum type="arabicPeriod"/>
            </a:pPr>
            <a:r>
              <a:rPr lang="en">
                <a:solidFill>
                  <a:schemeClr val="dk1"/>
                </a:solidFill>
              </a:rPr>
              <a:t>Partitioning Function</a:t>
            </a:r>
            <a:endParaRPr>
              <a:solidFill>
                <a:schemeClr val="dk1"/>
              </a:solidFill>
            </a:endParaRPr>
          </a:p>
          <a:p>
            <a:pPr indent="-342900" lvl="0" marL="457200" rtl="0" algn="l">
              <a:lnSpc>
                <a:spcPct val="100000"/>
              </a:lnSpc>
              <a:spcBef>
                <a:spcPts val="0"/>
              </a:spcBef>
              <a:spcAft>
                <a:spcPts val="0"/>
              </a:spcAft>
              <a:buClr>
                <a:schemeClr val="dk1"/>
              </a:buClr>
              <a:buSzPts val="1800"/>
              <a:buAutoNum type="arabicPeriod"/>
            </a:pPr>
            <a:r>
              <a:rPr lang="en">
                <a:solidFill>
                  <a:schemeClr val="dk1"/>
                </a:solidFill>
              </a:rPr>
              <a:t>Ordering Guarantees</a:t>
            </a:r>
            <a:endParaRPr>
              <a:solidFill>
                <a:schemeClr val="dk1"/>
              </a:solidFill>
            </a:endParaRPr>
          </a:p>
          <a:p>
            <a:pPr indent="-342900" lvl="0" marL="457200" rtl="0" algn="l">
              <a:lnSpc>
                <a:spcPct val="100000"/>
              </a:lnSpc>
              <a:spcBef>
                <a:spcPts val="0"/>
              </a:spcBef>
              <a:spcAft>
                <a:spcPts val="0"/>
              </a:spcAft>
              <a:buClr>
                <a:schemeClr val="dk1"/>
              </a:buClr>
              <a:buSzPts val="1800"/>
              <a:buAutoNum type="arabicPeriod"/>
            </a:pPr>
            <a:r>
              <a:rPr lang="en">
                <a:solidFill>
                  <a:schemeClr val="dk1"/>
                </a:solidFill>
              </a:rPr>
              <a:t>Combiner Function</a:t>
            </a:r>
            <a:endParaRPr>
              <a:solidFill>
                <a:schemeClr val="dk1"/>
              </a:solidFill>
            </a:endParaRPr>
          </a:p>
          <a:p>
            <a:pPr indent="-342900" lvl="0" marL="457200" rtl="0" algn="l">
              <a:lnSpc>
                <a:spcPct val="100000"/>
              </a:lnSpc>
              <a:spcBef>
                <a:spcPts val="0"/>
              </a:spcBef>
              <a:spcAft>
                <a:spcPts val="0"/>
              </a:spcAft>
              <a:buClr>
                <a:schemeClr val="dk1"/>
              </a:buClr>
              <a:buSzPts val="1800"/>
              <a:buAutoNum type="arabicPeriod"/>
            </a:pPr>
            <a:r>
              <a:rPr lang="en">
                <a:solidFill>
                  <a:schemeClr val="dk1"/>
                </a:solidFill>
              </a:rPr>
              <a:t>Input and Output Types</a:t>
            </a:r>
            <a:endParaRPr>
              <a:solidFill>
                <a:schemeClr val="dk1"/>
              </a:solidFill>
            </a:endParaRPr>
          </a:p>
          <a:p>
            <a:pPr indent="-342900" lvl="0" marL="457200" rtl="0" algn="l">
              <a:lnSpc>
                <a:spcPct val="100000"/>
              </a:lnSpc>
              <a:spcBef>
                <a:spcPts val="0"/>
              </a:spcBef>
              <a:spcAft>
                <a:spcPts val="0"/>
              </a:spcAft>
              <a:buClr>
                <a:schemeClr val="dk1"/>
              </a:buClr>
              <a:buSzPts val="1800"/>
              <a:buAutoNum type="arabicPeriod"/>
            </a:pPr>
            <a:r>
              <a:rPr lang="en">
                <a:solidFill>
                  <a:schemeClr val="dk1"/>
                </a:solidFill>
              </a:rPr>
              <a:t>Side-Effects</a:t>
            </a:r>
            <a:endParaRPr>
              <a:solidFill>
                <a:schemeClr val="dk1"/>
              </a:solidFill>
            </a:endParaRPr>
          </a:p>
          <a:p>
            <a:pPr indent="-342900" lvl="0" marL="457200" rtl="0" algn="l">
              <a:lnSpc>
                <a:spcPct val="100000"/>
              </a:lnSpc>
              <a:spcBef>
                <a:spcPts val="0"/>
              </a:spcBef>
              <a:spcAft>
                <a:spcPts val="0"/>
              </a:spcAft>
              <a:buClr>
                <a:schemeClr val="dk1"/>
              </a:buClr>
              <a:buSzPts val="1800"/>
              <a:buAutoNum type="arabicPeriod"/>
            </a:pPr>
            <a:r>
              <a:rPr lang="en">
                <a:solidFill>
                  <a:schemeClr val="dk1"/>
                </a:solidFill>
              </a:rPr>
              <a:t>Skipping Bad Records</a:t>
            </a:r>
            <a:endParaRPr>
              <a:solidFill>
                <a:schemeClr val="dk1"/>
              </a:solidFill>
            </a:endParaRPr>
          </a:p>
          <a:p>
            <a:pPr indent="-342900" lvl="0" marL="457200" rtl="0" algn="l">
              <a:lnSpc>
                <a:spcPct val="100000"/>
              </a:lnSpc>
              <a:spcBef>
                <a:spcPts val="0"/>
              </a:spcBef>
              <a:spcAft>
                <a:spcPts val="0"/>
              </a:spcAft>
              <a:buClr>
                <a:schemeClr val="dk1"/>
              </a:buClr>
              <a:buSzPts val="1800"/>
              <a:buAutoNum type="arabicPeriod"/>
            </a:pPr>
            <a:r>
              <a:rPr lang="en">
                <a:solidFill>
                  <a:schemeClr val="dk1"/>
                </a:solidFill>
              </a:rPr>
              <a:t>Local Execution</a:t>
            </a:r>
            <a:endParaRPr>
              <a:solidFill>
                <a:schemeClr val="dk1"/>
              </a:solidFill>
            </a:endParaRPr>
          </a:p>
          <a:p>
            <a:pPr indent="-342900" lvl="0" marL="457200" rtl="0" algn="l">
              <a:lnSpc>
                <a:spcPct val="100000"/>
              </a:lnSpc>
              <a:spcBef>
                <a:spcPts val="0"/>
              </a:spcBef>
              <a:spcAft>
                <a:spcPts val="0"/>
              </a:spcAft>
              <a:buClr>
                <a:schemeClr val="dk1"/>
              </a:buClr>
              <a:buSzPts val="1800"/>
              <a:buAutoNum type="arabicPeriod"/>
            </a:pPr>
            <a:r>
              <a:rPr lang="en">
                <a:solidFill>
                  <a:schemeClr val="dk1"/>
                </a:solidFill>
              </a:rPr>
              <a:t>Status Information</a:t>
            </a:r>
            <a:endParaRPr>
              <a:solidFill>
                <a:schemeClr val="dk1"/>
              </a:solidFill>
            </a:endParaRPr>
          </a:p>
          <a:p>
            <a:pPr indent="-342900" lvl="0" marL="457200" rtl="0" algn="l">
              <a:lnSpc>
                <a:spcPct val="100000"/>
              </a:lnSpc>
              <a:spcBef>
                <a:spcPts val="0"/>
              </a:spcBef>
              <a:spcAft>
                <a:spcPts val="0"/>
              </a:spcAft>
              <a:buClr>
                <a:schemeClr val="dk1"/>
              </a:buClr>
              <a:buSzPts val="1800"/>
              <a:buAutoNum type="arabicPeriod"/>
            </a:pPr>
            <a:r>
              <a:rPr lang="en">
                <a:solidFill>
                  <a:schemeClr val="dk1"/>
                </a:solidFill>
              </a:rPr>
              <a:t>Counters</a:t>
            </a:r>
            <a:endParaRPr>
              <a:solidFill>
                <a:schemeClr val="dk1"/>
              </a:solidFill>
            </a:endParaRPr>
          </a:p>
        </p:txBody>
      </p:sp>
      <p:sp>
        <p:nvSpPr>
          <p:cNvPr id="268" name="Google Shape;268;p3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387350" lvl="0" marL="457200" rtl="0" algn="l">
              <a:spcBef>
                <a:spcPts val="0"/>
              </a:spcBef>
              <a:spcAft>
                <a:spcPts val="0"/>
              </a:spcAft>
              <a:buClr>
                <a:schemeClr val="dk1"/>
              </a:buClr>
              <a:buSzPts val="2500"/>
              <a:buAutoNum type="arabicPeriod"/>
            </a:pPr>
            <a:r>
              <a:rPr b="1" lang="en" sz="2500"/>
              <a:t>Partitioning Function</a:t>
            </a:r>
            <a:endParaRPr b="1" sz="2500"/>
          </a:p>
        </p:txBody>
      </p:sp>
      <p:sp>
        <p:nvSpPr>
          <p:cNvPr id="274" name="Google Shape;274;p3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a:solidFill>
                  <a:schemeClr val="dk1"/>
                </a:solidFill>
              </a:rPr>
              <a:t>Sometimes the output keys are URLs, and we want all entries for a single host to end up in the same output file. To support situations like this, the user of the MapReduce library can provide a special partitioning function. </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457200" rtl="0" algn="l">
              <a:lnSpc>
                <a:spcPct val="100000"/>
              </a:lnSpc>
              <a:spcBef>
                <a:spcPts val="0"/>
              </a:spcBef>
              <a:spcAft>
                <a:spcPts val="0"/>
              </a:spcAft>
              <a:buNone/>
            </a:pPr>
            <a:r>
              <a:rPr lang="en" sz="1600">
                <a:solidFill>
                  <a:schemeClr val="dk1"/>
                </a:solidFill>
              </a:rPr>
              <a:t>For example:</a:t>
            </a:r>
            <a:endParaRPr sz="1600">
              <a:solidFill>
                <a:schemeClr val="dk1"/>
              </a:solidFill>
            </a:endParaRPr>
          </a:p>
          <a:p>
            <a:pPr indent="0" lvl="0" marL="457200" rtl="0" algn="l">
              <a:lnSpc>
                <a:spcPct val="100000"/>
              </a:lnSpc>
              <a:spcBef>
                <a:spcPts val="0"/>
              </a:spcBef>
              <a:spcAft>
                <a:spcPts val="0"/>
              </a:spcAft>
              <a:buNone/>
            </a:pPr>
            <a:r>
              <a:rPr lang="en" sz="1600">
                <a:solidFill>
                  <a:schemeClr val="dk1"/>
                </a:solidFill>
              </a:rPr>
              <a:t>Using </a:t>
            </a:r>
            <a:r>
              <a:rPr i="1" lang="en" sz="1600">
                <a:solidFill>
                  <a:schemeClr val="dk1"/>
                </a:solidFill>
                <a:latin typeface="Courier New"/>
                <a:ea typeface="Courier New"/>
                <a:cs typeface="Courier New"/>
                <a:sym typeface="Courier New"/>
              </a:rPr>
              <a:t>“hash(Hostname(</a:t>
            </a:r>
            <a:r>
              <a:rPr i="1" lang="en" sz="1600">
                <a:solidFill>
                  <a:schemeClr val="dk1"/>
                </a:solidFill>
                <a:latin typeface="Courier New"/>
                <a:ea typeface="Courier New"/>
                <a:cs typeface="Courier New"/>
                <a:sym typeface="Courier New"/>
              </a:rPr>
              <a:t>urlkey</a:t>
            </a:r>
            <a:r>
              <a:rPr i="1" lang="en" sz="1600">
                <a:solidFill>
                  <a:schemeClr val="dk1"/>
                </a:solidFill>
                <a:latin typeface="Courier New"/>
                <a:ea typeface="Courier New"/>
                <a:cs typeface="Courier New"/>
                <a:sym typeface="Courier New"/>
              </a:rPr>
              <a:t>))</a:t>
            </a:r>
            <a:r>
              <a:rPr b="1" i="1" lang="en" sz="1600">
                <a:solidFill>
                  <a:schemeClr val="dk1"/>
                </a:solidFill>
                <a:latin typeface="Courier New"/>
                <a:ea typeface="Courier New"/>
                <a:cs typeface="Courier New"/>
                <a:sym typeface="Courier New"/>
              </a:rPr>
              <a:t>mod</a:t>
            </a:r>
            <a:r>
              <a:rPr i="1" lang="en" sz="1600">
                <a:solidFill>
                  <a:schemeClr val="dk1"/>
                </a:solidFill>
                <a:latin typeface="Courier New"/>
                <a:ea typeface="Courier New"/>
                <a:cs typeface="Courier New"/>
                <a:sym typeface="Courier New"/>
              </a:rPr>
              <a:t> R”</a:t>
            </a:r>
            <a:r>
              <a:rPr lang="en" sz="1600">
                <a:solidFill>
                  <a:schemeClr val="dk1"/>
                </a:solidFill>
                <a:latin typeface="Courier New"/>
                <a:ea typeface="Courier New"/>
                <a:cs typeface="Courier New"/>
                <a:sym typeface="Courier New"/>
              </a:rPr>
              <a:t> </a:t>
            </a:r>
            <a:r>
              <a:rPr lang="en" sz="1600">
                <a:solidFill>
                  <a:schemeClr val="dk1"/>
                </a:solidFill>
              </a:rPr>
              <a:t>as the partitioning function instead of </a:t>
            </a:r>
            <a:r>
              <a:rPr i="1" lang="en" sz="1600">
                <a:solidFill>
                  <a:schemeClr val="dk1"/>
                </a:solidFill>
                <a:latin typeface="Courier New"/>
                <a:ea typeface="Courier New"/>
                <a:cs typeface="Courier New"/>
                <a:sym typeface="Courier New"/>
              </a:rPr>
              <a:t>“hash(key)</a:t>
            </a:r>
            <a:r>
              <a:rPr b="1" i="1" lang="en" sz="1600">
                <a:solidFill>
                  <a:schemeClr val="dk1"/>
                </a:solidFill>
                <a:latin typeface="Courier New"/>
                <a:ea typeface="Courier New"/>
                <a:cs typeface="Courier New"/>
                <a:sym typeface="Courier New"/>
              </a:rPr>
              <a:t>mod</a:t>
            </a:r>
            <a:r>
              <a:rPr i="1" lang="en" sz="1600">
                <a:solidFill>
                  <a:schemeClr val="dk1"/>
                </a:solidFill>
                <a:latin typeface="Courier New"/>
                <a:ea typeface="Courier New"/>
                <a:cs typeface="Courier New"/>
                <a:sym typeface="Courier New"/>
              </a:rPr>
              <a:t> R”. </a:t>
            </a:r>
            <a:r>
              <a:rPr lang="en" sz="1600">
                <a:solidFill>
                  <a:schemeClr val="dk1"/>
                </a:solidFill>
              </a:rPr>
              <a:t>This causes all URLs from the same host to end up in the same output file. </a:t>
            </a:r>
            <a:endParaRPr sz="1600">
              <a:solidFill>
                <a:schemeClr val="dk1"/>
              </a:solidFill>
            </a:endParaRPr>
          </a:p>
        </p:txBody>
      </p:sp>
      <p:sp>
        <p:nvSpPr>
          <p:cNvPr id="275" name="Google Shape;275;p3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7"/>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a:t>2.	Ordering Guarantees</a:t>
            </a:r>
            <a:endParaRPr b="1" sz="2500"/>
          </a:p>
        </p:txBody>
      </p:sp>
      <p:sp>
        <p:nvSpPr>
          <p:cNvPr id="281" name="Google Shape;281;p3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lnSpc>
                <a:spcPct val="100000"/>
              </a:lnSpc>
              <a:spcBef>
                <a:spcPts val="0"/>
              </a:spcBef>
              <a:spcAft>
                <a:spcPts val="0"/>
              </a:spcAft>
              <a:buClr>
                <a:schemeClr val="dk1"/>
              </a:buClr>
              <a:buSzPts val="1800"/>
              <a:buChar char="●"/>
            </a:pPr>
            <a:r>
              <a:rPr lang="en">
                <a:solidFill>
                  <a:schemeClr val="dk1"/>
                </a:solidFill>
              </a:rPr>
              <a:t>Within a given partition, the intermediate </a:t>
            </a:r>
            <a:r>
              <a:rPr i="1" lang="en">
                <a:solidFill>
                  <a:schemeClr val="dk1"/>
                </a:solidFill>
                <a:latin typeface="Courier New"/>
                <a:ea typeface="Courier New"/>
                <a:cs typeface="Courier New"/>
                <a:sym typeface="Courier New"/>
              </a:rPr>
              <a:t>key/value</a:t>
            </a:r>
            <a:r>
              <a:rPr lang="en">
                <a:solidFill>
                  <a:schemeClr val="dk1"/>
                </a:solidFill>
              </a:rPr>
              <a:t> pairs are processed in increasing key order. </a:t>
            </a:r>
            <a:endParaRPr>
              <a:solidFill>
                <a:schemeClr val="dk1"/>
              </a:solidFill>
            </a:endParaRPr>
          </a:p>
          <a:p>
            <a:pPr indent="0" lvl="0" marL="457200" rtl="0" algn="l">
              <a:lnSpc>
                <a:spcPct val="100000"/>
              </a:lnSpc>
              <a:spcBef>
                <a:spcPts val="0"/>
              </a:spcBef>
              <a:spcAft>
                <a:spcPts val="0"/>
              </a:spcAft>
              <a:buNone/>
            </a:pPr>
            <a:r>
              <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This ordering guarantee makes it easy to generate a sorted output file per partition, which is useful when the output file format needs to support efficient random access lookups by key, or users of the output find it convenient to have the data sorted.</a:t>
            </a:r>
            <a:endParaRPr sz="1600">
              <a:solidFill>
                <a:schemeClr val="dk1"/>
              </a:solidFill>
            </a:endParaRPr>
          </a:p>
        </p:txBody>
      </p:sp>
      <p:sp>
        <p:nvSpPr>
          <p:cNvPr id="282" name="Google Shape;282;p3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8"/>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a:t>3</a:t>
            </a:r>
            <a:r>
              <a:rPr b="1" lang="en" sz="2500"/>
              <a:t>.	Combiner Function</a:t>
            </a:r>
            <a:endParaRPr b="1" sz="2500"/>
          </a:p>
        </p:txBody>
      </p:sp>
      <p:sp>
        <p:nvSpPr>
          <p:cNvPr id="288" name="Google Shape;288;p3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lnSpc>
                <a:spcPct val="100000"/>
              </a:lnSpc>
              <a:spcBef>
                <a:spcPts val="0"/>
              </a:spcBef>
              <a:spcAft>
                <a:spcPts val="0"/>
              </a:spcAft>
              <a:buClr>
                <a:schemeClr val="dk1"/>
              </a:buClr>
              <a:buSzPts val="1800"/>
              <a:buChar char="●"/>
            </a:pPr>
            <a:r>
              <a:rPr lang="en">
                <a:solidFill>
                  <a:schemeClr val="dk1"/>
                </a:solidFill>
              </a:rPr>
              <a:t>In some cases, there is significant repetition in the intermediate keys produced by each map task, and the user specified </a:t>
            </a:r>
            <a:r>
              <a:rPr i="1" lang="en">
                <a:solidFill>
                  <a:schemeClr val="dk1"/>
                </a:solidFill>
                <a:latin typeface="Courier New"/>
                <a:ea typeface="Courier New"/>
                <a:cs typeface="Courier New"/>
                <a:sym typeface="Courier New"/>
              </a:rPr>
              <a:t>Reduce</a:t>
            </a:r>
            <a:r>
              <a:rPr lang="en">
                <a:solidFill>
                  <a:schemeClr val="dk1"/>
                </a:solidFill>
              </a:rPr>
              <a:t> function is commutative and associative.</a:t>
            </a:r>
            <a:endParaRPr>
              <a:solidFill>
                <a:schemeClr val="dk1"/>
              </a:solidFill>
            </a:endParaRPr>
          </a:p>
          <a:p>
            <a:pPr indent="0" lvl="0" marL="457200" rtl="0" algn="l">
              <a:lnSpc>
                <a:spcPct val="100000"/>
              </a:lnSpc>
              <a:spcBef>
                <a:spcPts val="0"/>
              </a:spcBef>
              <a:spcAft>
                <a:spcPts val="0"/>
              </a:spcAft>
              <a:buNone/>
            </a:pPr>
            <a:r>
              <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In </a:t>
            </a:r>
            <a:r>
              <a:rPr lang="en">
                <a:solidFill>
                  <a:schemeClr val="dk1"/>
                </a:solidFill>
              </a:rPr>
              <a:t>Combiner</a:t>
            </a:r>
            <a:r>
              <a:rPr lang="en">
                <a:solidFill>
                  <a:schemeClr val="dk1"/>
                </a:solidFill>
              </a:rPr>
              <a:t> Function, t</a:t>
            </a:r>
            <a:r>
              <a:rPr lang="en">
                <a:solidFill>
                  <a:schemeClr val="dk1"/>
                </a:solidFill>
              </a:rPr>
              <a:t>he user is allowed to specify an optional Combiner function that does partial merging of the data before it is sent over the network.</a:t>
            </a:r>
            <a:endParaRPr>
              <a:solidFill>
                <a:schemeClr val="dk1"/>
              </a:solidFill>
            </a:endParaRPr>
          </a:p>
          <a:p>
            <a:pPr indent="0" lvl="0" marL="457200" rtl="0" algn="l">
              <a:lnSpc>
                <a:spcPct val="100000"/>
              </a:lnSpc>
              <a:spcBef>
                <a:spcPts val="0"/>
              </a:spcBef>
              <a:spcAft>
                <a:spcPts val="0"/>
              </a:spcAft>
              <a:buNone/>
            </a:pPr>
            <a:r>
              <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Hence, this partial combining significantly speeds up certain classes of MapReduce operations.</a:t>
            </a:r>
            <a:endParaRPr>
              <a:solidFill>
                <a:schemeClr val="dk1"/>
              </a:solidFill>
            </a:endParaRPr>
          </a:p>
        </p:txBody>
      </p:sp>
      <p:sp>
        <p:nvSpPr>
          <p:cNvPr id="289" name="Google Shape;289;p3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9"/>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a:t>4</a:t>
            </a:r>
            <a:r>
              <a:rPr b="1" lang="en" sz="2500"/>
              <a:t>.	Input and Output Types</a:t>
            </a:r>
            <a:endParaRPr b="1" sz="2500"/>
          </a:p>
        </p:txBody>
      </p:sp>
      <p:sp>
        <p:nvSpPr>
          <p:cNvPr id="295" name="Google Shape;295;p3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lnSpc>
                <a:spcPct val="100000"/>
              </a:lnSpc>
              <a:spcBef>
                <a:spcPts val="0"/>
              </a:spcBef>
              <a:spcAft>
                <a:spcPts val="0"/>
              </a:spcAft>
              <a:buClr>
                <a:schemeClr val="dk1"/>
              </a:buClr>
              <a:buSzPts val="1800"/>
              <a:buChar char="●"/>
            </a:pPr>
            <a:r>
              <a:rPr lang="en">
                <a:solidFill>
                  <a:schemeClr val="dk1"/>
                </a:solidFill>
              </a:rPr>
              <a:t>The MapReduce library provides support for reading input data in several different formats.</a:t>
            </a:r>
            <a:endParaRPr>
              <a:solidFill>
                <a:schemeClr val="dk1"/>
              </a:solidFill>
            </a:endParaRPr>
          </a:p>
          <a:p>
            <a:pPr indent="0" lvl="0" marL="457200" rtl="0" algn="l">
              <a:lnSpc>
                <a:spcPct val="100000"/>
              </a:lnSpc>
              <a:spcBef>
                <a:spcPts val="0"/>
              </a:spcBef>
              <a:spcAft>
                <a:spcPts val="0"/>
              </a:spcAft>
              <a:buNone/>
            </a:pPr>
            <a:r>
              <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Users can add support for a new input type by providing an implementation of a simple reader interface, though most users just use one of a small number of predefined input types.</a:t>
            </a:r>
            <a:endParaRPr>
              <a:solidFill>
                <a:schemeClr val="dk1"/>
              </a:solidFill>
            </a:endParaRPr>
          </a:p>
          <a:p>
            <a:pPr indent="0" lvl="0" marL="457200" rtl="0" algn="l">
              <a:lnSpc>
                <a:spcPct val="100000"/>
              </a:lnSpc>
              <a:spcBef>
                <a:spcPts val="0"/>
              </a:spcBef>
              <a:spcAft>
                <a:spcPts val="0"/>
              </a:spcAft>
              <a:buNone/>
            </a:pPr>
            <a:r>
              <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In a similar fashion, a set of output types are provided for producing data in different formats. Hence, it is easy for users to code for adding support for new output types.</a:t>
            </a:r>
            <a:endParaRPr>
              <a:solidFill>
                <a:schemeClr val="dk1"/>
              </a:solidFill>
            </a:endParaRPr>
          </a:p>
        </p:txBody>
      </p:sp>
      <p:sp>
        <p:nvSpPr>
          <p:cNvPr id="296" name="Google Shape;296;p3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0"/>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a:t>5</a:t>
            </a:r>
            <a:r>
              <a:rPr b="1" lang="en" sz="2500"/>
              <a:t>.	Side-Effects</a:t>
            </a:r>
            <a:endParaRPr b="1" sz="2500"/>
          </a:p>
        </p:txBody>
      </p:sp>
      <p:sp>
        <p:nvSpPr>
          <p:cNvPr id="302" name="Google Shape;302;p40"/>
          <p:cNvSpPr txBox="1"/>
          <p:nvPr>
            <p:ph idx="1" type="body"/>
          </p:nvPr>
        </p:nvSpPr>
        <p:spPr>
          <a:xfrm>
            <a:off x="311700" y="1080800"/>
            <a:ext cx="8520600" cy="3339000"/>
          </a:xfrm>
          <a:prstGeom prst="rect">
            <a:avLst/>
          </a:prstGeom>
        </p:spPr>
        <p:txBody>
          <a:bodyPr anchorCtr="0" anchor="t" bIns="91425" lIns="91425" spcFirstLastPara="1" rIns="91425" wrap="square" tIns="91425">
            <a:normAutofit/>
          </a:bodyPr>
          <a:lstStyle/>
          <a:p>
            <a:pPr indent="-342900" lvl="0" marL="457200" rtl="0" algn="l">
              <a:lnSpc>
                <a:spcPct val="100000"/>
              </a:lnSpc>
              <a:spcBef>
                <a:spcPts val="0"/>
              </a:spcBef>
              <a:spcAft>
                <a:spcPts val="0"/>
              </a:spcAft>
              <a:buClr>
                <a:schemeClr val="dk1"/>
              </a:buClr>
              <a:buSzPts val="1800"/>
              <a:buChar char="●"/>
            </a:pPr>
            <a:r>
              <a:rPr lang="en">
                <a:solidFill>
                  <a:schemeClr val="dk1"/>
                </a:solidFill>
              </a:rPr>
              <a:t>In some cases, users of MapReduce have found it convenient to produce auxiliary files as additional outputs from their map and/or reduce operators.</a:t>
            </a:r>
            <a:endParaRPr>
              <a:solidFill>
                <a:schemeClr val="dk1"/>
              </a:solidFill>
            </a:endParaRPr>
          </a:p>
          <a:p>
            <a:pPr indent="0" lvl="0" marL="457200" rtl="0" algn="l">
              <a:lnSpc>
                <a:spcPct val="100000"/>
              </a:lnSpc>
              <a:spcBef>
                <a:spcPts val="0"/>
              </a:spcBef>
              <a:spcAft>
                <a:spcPts val="0"/>
              </a:spcAft>
              <a:buNone/>
            </a:pPr>
            <a:r>
              <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However, the </a:t>
            </a:r>
            <a:r>
              <a:rPr lang="en">
                <a:solidFill>
                  <a:schemeClr val="dk1"/>
                </a:solidFill>
              </a:rPr>
              <a:t>refinements</a:t>
            </a:r>
            <a:r>
              <a:rPr lang="en">
                <a:solidFill>
                  <a:schemeClr val="dk1"/>
                </a:solidFill>
              </a:rPr>
              <a:t> do not</a:t>
            </a:r>
            <a:r>
              <a:rPr lang="en">
                <a:solidFill>
                  <a:schemeClr val="dk1"/>
                </a:solidFill>
              </a:rPr>
              <a:t> provide support for atomic two-phase commits of multiple output files produced by a single task. </a:t>
            </a:r>
            <a:endParaRPr>
              <a:solidFill>
                <a:schemeClr val="dk1"/>
              </a:solidFill>
            </a:endParaRPr>
          </a:p>
          <a:p>
            <a:pPr indent="0" lvl="0" marL="457200" rtl="0" algn="l">
              <a:lnSpc>
                <a:spcPct val="100000"/>
              </a:lnSpc>
              <a:spcBef>
                <a:spcPts val="0"/>
              </a:spcBef>
              <a:spcAft>
                <a:spcPts val="0"/>
              </a:spcAft>
              <a:buNone/>
            </a:pPr>
            <a:r>
              <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Therefore, tasks that produce multiple output files with cross-file consistency requirements should be deterministic. </a:t>
            </a:r>
            <a:endParaRPr>
              <a:solidFill>
                <a:schemeClr val="dk1"/>
              </a:solidFill>
            </a:endParaRPr>
          </a:p>
          <a:p>
            <a:pPr indent="0" lvl="0" marL="457200" rtl="0" algn="l">
              <a:lnSpc>
                <a:spcPct val="100000"/>
              </a:lnSpc>
              <a:spcBef>
                <a:spcPts val="0"/>
              </a:spcBef>
              <a:spcAft>
                <a:spcPts val="0"/>
              </a:spcAft>
              <a:buNone/>
            </a:pPr>
            <a:r>
              <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This restriction has never been an issue in practice.</a:t>
            </a:r>
            <a:endParaRPr>
              <a:solidFill>
                <a:schemeClr val="dk1"/>
              </a:solidFill>
            </a:endParaRPr>
          </a:p>
          <a:p>
            <a:pPr indent="0" lvl="0" marL="457200" rtl="0" algn="l">
              <a:lnSpc>
                <a:spcPct val="100000"/>
              </a:lnSpc>
              <a:spcBef>
                <a:spcPts val="0"/>
              </a:spcBef>
              <a:spcAft>
                <a:spcPts val="0"/>
              </a:spcAft>
              <a:buNone/>
            </a:pPr>
            <a:r>
              <a:t/>
            </a:r>
            <a:endParaRPr>
              <a:solidFill>
                <a:schemeClr val="dk1"/>
              </a:solidFill>
            </a:endParaRPr>
          </a:p>
        </p:txBody>
      </p:sp>
      <p:sp>
        <p:nvSpPr>
          <p:cNvPr id="303" name="Google Shape;303;p4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1"/>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a:t>6</a:t>
            </a:r>
            <a:r>
              <a:rPr b="1" lang="en" sz="2500"/>
              <a:t>.	Skipping Bad Records</a:t>
            </a:r>
            <a:endParaRPr b="1" sz="2500"/>
          </a:p>
        </p:txBody>
      </p:sp>
      <p:sp>
        <p:nvSpPr>
          <p:cNvPr id="309" name="Google Shape;309;p41"/>
          <p:cNvSpPr txBox="1"/>
          <p:nvPr>
            <p:ph idx="1" type="body"/>
          </p:nvPr>
        </p:nvSpPr>
        <p:spPr>
          <a:xfrm>
            <a:off x="311700" y="1080800"/>
            <a:ext cx="8520600" cy="3339000"/>
          </a:xfrm>
          <a:prstGeom prst="rect">
            <a:avLst/>
          </a:prstGeom>
        </p:spPr>
        <p:txBody>
          <a:bodyPr anchorCtr="0" anchor="t" bIns="91425" lIns="91425" spcFirstLastPara="1" rIns="91425" wrap="square" tIns="91425">
            <a:normAutofit/>
          </a:bodyPr>
          <a:lstStyle/>
          <a:p>
            <a:pPr indent="-342900" lvl="0" marL="457200" rtl="0" algn="l">
              <a:lnSpc>
                <a:spcPct val="100000"/>
              </a:lnSpc>
              <a:spcBef>
                <a:spcPts val="0"/>
              </a:spcBef>
              <a:spcAft>
                <a:spcPts val="0"/>
              </a:spcAft>
              <a:buClr>
                <a:schemeClr val="dk1"/>
              </a:buClr>
              <a:buSzPts val="1800"/>
              <a:buChar char="●"/>
            </a:pPr>
            <a:r>
              <a:rPr lang="en">
                <a:solidFill>
                  <a:schemeClr val="dk1"/>
                </a:solidFill>
              </a:rPr>
              <a:t>Sometimes there are bugs in user code that cause the Map or Reduce functions to crash deterministically on certain records. Such bugs prevent a MapReduce operation from completing.</a:t>
            </a:r>
            <a:endParaRPr>
              <a:solidFill>
                <a:schemeClr val="dk1"/>
              </a:solidFill>
            </a:endParaRPr>
          </a:p>
          <a:p>
            <a:pPr indent="0" lvl="0" marL="457200" rtl="0" algn="l">
              <a:lnSpc>
                <a:spcPct val="100000"/>
              </a:lnSpc>
              <a:spcBef>
                <a:spcPts val="0"/>
              </a:spcBef>
              <a:spcAft>
                <a:spcPts val="0"/>
              </a:spcAft>
              <a:buNone/>
            </a:pPr>
            <a:r>
              <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However, sometimes it is acceptable to ignore a few records. </a:t>
            </a:r>
            <a:endParaRPr>
              <a:solidFill>
                <a:schemeClr val="dk1"/>
              </a:solidFill>
            </a:endParaRPr>
          </a:p>
          <a:p>
            <a:pPr indent="0" lvl="0" marL="457200" rtl="0" algn="l">
              <a:lnSpc>
                <a:spcPct val="100000"/>
              </a:lnSpc>
              <a:spcBef>
                <a:spcPts val="0"/>
              </a:spcBef>
              <a:spcAft>
                <a:spcPts val="0"/>
              </a:spcAft>
              <a:buNone/>
            </a:pPr>
            <a:r>
              <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One of the refinements produces an optional mode of execution where the MapReduce library detects which records cause deterministic crashes and skips these records in order to make forward progress.</a:t>
            </a:r>
            <a:endParaRPr>
              <a:solidFill>
                <a:schemeClr val="dk1"/>
              </a:solidFill>
            </a:endParaRPr>
          </a:p>
          <a:p>
            <a:pPr indent="0" lvl="0" marL="457200" rtl="0" algn="l">
              <a:lnSpc>
                <a:spcPct val="100000"/>
              </a:lnSpc>
              <a:spcBef>
                <a:spcPts val="0"/>
              </a:spcBef>
              <a:spcAft>
                <a:spcPts val="0"/>
              </a:spcAft>
              <a:buNone/>
            </a:pPr>
            <a:r>
              <a:t/>
            </a:r>
            <a:endParaRPr>
              <a:solidFill>
                <a:schemeClr val="dk1"/>
              </a:solidFill>
            </a:endParaRPr>
          </a:p>
        </p:txBody>
      </p:sp>
      <p:sp>
        <p:nvSpPr>
          <p:cNvPr id="310" name="Google Shape;310;p4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0" name="Google Shape;110;p15"/>
          <p:cNvSpPr txBox="1"/>
          <p:nvPr/>
        </p:nvSpPr>
        <p:spPr>
          <a:xfrm>
            <a:off x="2032500" y="2048400"/>
            <a:ext cx="50790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latin typeface="Roboto"/>
                <a:ea typeface="Roboto"/>
                <a:cs typeface="Roboto"/>
                <a:sym typeface="Roboto"/>
              </a:rPr>
              <a:t>Syed Abed Hossain</a:t>
            </a:r>
            <a:endParaRPr sz="2800">
              <a:latin typeface="Roboto"/>
              <a:ea typeface="Roboto"/>
              <a:cs typeface="Roboto"/>
              <a:sym typeface="Roboto"/>
            </a:endParaRPr>
          </a:p>
          <a:p>
            <a:pPr indent="0" lvl="0" marL="0" rtl="0" algn="ctr">
              <a:spcBef>
                <a:spcPts val="0"/>
              </a:spcBef>
              <a:spcAft>
                <a:spcPts val="0"/>
              </a:spcAft>
              <a:buNone/>
            </a:pPr>
            <a:r>
              <a:rPr lang="en" sz="2800">
                <a:latin typeface="Roboto"/>
                <a:ea typeface="Roboto"/>
                <a:cs typeface="Roboto"/>
                <a:sym typeface="Roboto"/>
              </a:rPr>
              <a:t>ID - 21266019</a:t>
            </a:r>
            <a:endParaRPr sz="2800">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2"/>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a:t>7</a:t>
            </a:r>
            <a:r>
              <a:rPr b="1" lang="en" sz="2500"/>
              <a:t>.	Local Execution</a:t>
            </a:r>
            <a:endParaRPr b="1" sz="2500"/>
          </a:p>
        </p:txBody>
      </p:sp>
      <p:sp>
        <p:nvSpPr>
          <p:cNvPr id="316" name="Google Shape;316;p42"/>
          <p:cNvSpPr txBox="1"/>
          <p:nvPr>
            <p:ph idx="1" type="body"/>
          </p:nvPr>
        </p:nvSpPr>
        <p:spPr>
          <a:xfrm>
            <a:off x="311700" y="1080800"/>
            <a:ext cx="8520600" cy="3339000"/>
          </a:xfrm>
          <a:prstGeom prst="rect">
            <a:avLst/>
          </a:prstGeom>
        </p:spPr>
        <p:txBody>
          <a:bodyPr anchorCtr="0" anchor="t" bIns="91425" lIns="91425" spcFirstLastPara="1" rIns="91425" wrap="square" tIns="91425">
            <a:normAutofit/>
          </a:bodyPr>
          <a:lstStyle/>
          <a:p>
            <a:pPr indent="-342900" lvl="0" marL="457200" rtl="0" algn="l">
              <a:lnSpc>
                <a:spcPct val="100000"/>
              </a:lnSpc>
              <a:spcBef>
                <a:spcPts val="0"/>
              </a:spcBef>
              <a:spcAft>
                <a:spcPts val="0"/>
              </a:spcAft>
              <a:buClr>
                <a:schemeClr val="dk1"/>
              </a:buClr>
              <a:buSzPts val="1800"/>
              <a:buChar char="●"/>
            </a:pPr>
            <a:r>
              <a:rPr lang="en">
                <a:solidFill>
                  <a:schemeClr val="dk1"/>
                </a:solidFill>
              </a:rPr>
              <a:t>Sometimes debugging problems in Map or Reduce functions become difficult, since the actual computation happens in a distributed system, often on several thousand machines, with work assignment decisions made dynamically by the master.</a:t>
            </a:r>
            <a:endParaRPr>
              <a:solidFill>
                <a:schemeClr val="dk1"/>
              </a:solidFill>
            </a:endParaRPr>
          </a:p>
          <a:p>
            <a:pPr indent="0" lvl="0" marL="457200" rtl="0" algn="l">
              <a:lnSpc>
                <a:spcPct val="100000"/>
              </a:lnSpc>
              <a:spcBef>
                <a:spcPts val="0"/>
              </a:spcBef>
              <a:spcAft>
                <a:spcPts val="0"/>
              </a:spcAft>
              <a:buNone/>
            </a:pPr>
            <a:r>
              <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A n</a:t>
            </a:r>
            <a:r>
              <a:rPr lang="en">
                <a:solidFill>
                  <a:schemeClr val="dk1"/>
                </a:solidFill>
              </a:rPr>
              <a:t>ew development in an alternative implementation of the MapReduce library that sequentially executes all of the work for a MapReduce operation on the local machine.</a:t>
            </a:r>
            <a:endParaRPr>
              <a:solidFill>
                <a:schemeClr val="dk1"/>
              </a:solidFill>
            </a:endParaRPr>
          </a:p>
          <a:p>
            <a:pPr indent="0" lvl="0" marL="457200" rtl="0" algn="l">
              <a:lnSpc>
                <a:spcPct val="100000"/>
              </a:lnSpc>
              <a:spcBef>
                <a:spcPts val="0"/>
              </a:spcBef>
              <a:spcAft>
                <a:spcPts val="0"/>
              </a:spcAft>
              <a:buNone/>
            </a:pPr>
            <a:r>
              <a:t/>
            </a:r>
            <a:endParaRPr>
              <a:solidFill>
                <a:schemeClr val="dk1"/>
              </a:solidFill>
            </a:endParaRPr>
          </a:p>
          <a:p>
            <a:pPr indent="0" lvl="0" marL="457200" rtl="0" algn="l">
              <a:lnSpc>
                <a:spcPct val="100000"/>
              </a:lnSpc>
              <a:spcBef>
                <a:spcPts val="0"/>
              </a:spcBef>
              <a:spcAft>
                <a:spcPts val="0"/>
              </a:spcAft>
              <a:buNone/>
            </a:pPr>
            <a:r>
              <a:t/>
            </a:r>
            <a:endParaRPr>
              <a:solidFill>
                <a:schemeClr val="dk1"/>
              </a:solidFill>
            </a:endParaRPr>
          </a:p>
        </p:txBody>
      </p:sp>
      <p:sp>
        <p:nvSpPr>
          <p:cNvPr id="317" name="Google Shape;317;p4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3"/>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a:t>8</a:t>
            </a:r>
            <a:r>
              <a:rPr b="1" lang="en" sz="2500"/>
              <a:t>.	Status Information</a:t>
            </a:r>
            <a:endParaRPr b="1" sz="2500"/>
          </a:p>
        </p:txBody>
      </p:sp>
      <p:sp>
        <p:nvSpPr>
          <p:cNvPr id="323" name="Google Shape;323;p43"/>
          <p:cNvSpPr txBox="1"/>
          <p:nvPr>
            <p:ph idx="1" type="body"/>
          </p:nvPr>
        </p:nvSpPr>
        <p:spPr>
          <a:xfrm>
            <a:off x="311700" y="1080800"/>
            <a:ext cx="8520600" cy="3339000"/>
          </a:xfrm>
          <a:prstGeom prst="rect">
            <a:avLst/>
          </a:prstGeom>
        </p:spPr>
        <p:txBody>
          <a:bodyPr anchorCtr="0" anchor="t" bIns="91425" lIns="91425" spcFirstLastPara="1" rIns="91425" wrap="square" tIns="91425">
            <a:normAutofit/>
          </a:bodyPr>
          <a:lstStyle/>
          <a:p>
            <a:pPr indent="-342900" lvl="0" marL="457200" rtl="0" algn="l">
              <a:lnSpc>
                <a:spcPct val="100000"/>
              </a:lnSpc>
              <a:spcBef>
                <a:spcPts val="0"/>
              </a:spcBef>
              <a:spcAft>
                <a:spcPts val="0"/>
              </a:spcAft>
              <a:buClr>
                <a:schemeClr val="dk1"/>
              </a:buClr>
              <a:buSzPts val="1800"/>
              <a:buChar char="●"/>
            </a:pPr>
            <a:r>
              <a:rPr lang="en">
                <a:solidFill>
                  <a:schemeClr val="dk1"/>
                </a:solidFill>
              </a:rPr>
              <a:t>The master runs an internal HTTP server and exports a set of status pages for human consumption. The status pages show the progress of the computation.</a:t>
            </a:r>
            <a:endParaRPr>
              <a:solidFill>
                <a:schemeClr val="dk1"/>
              </a:solidFill>
            </a:endParaRPr>
          </a:p>
          <a:p>
            <a:pPr indent="0" lvl="0" marL="457200" rtl="0" algn="l">
              <a:lnSpc>
                <a:spcPct val="100000"/>
              </a:lnSpc>
              <a:spcBef>
                <a:spcPts val="0"/>
              </a:spcBef>
              <a:spcAft>
                <a:spcPts val="0"/>
              </a:spcAft>
              <a:buNone/>
            </a:pPr>
            <a:r>
              <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The user can use this data to predict how long the computation will take, and whether or not more resources should be added to the computation.</a:t>
            </a:r>
            <a:endParaRPr>
              <a:solidFill>
                <a:schemeClr val="dk1"/>
              </a:solidFill>
            </a:endParaRPr>
          </a:p>
          <a:p>
            <a:pPr indent="0" lvl="0" marL="457200" rtl="0" algn="l">
              <a:lnSpc>
                <a:spcPct val="100000"/>
              </a:lnSpc>
              <a:spcBef>
                <a:spcPts val="0"/>
              </a:spcBef>
              <a:spcAft>
                <a:spcPts val="0"/>
              </a:spcAft>
              <a:buNone/>
            </a:pPr>
            <a:r>
              <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This information is useful when attempting to diagnose bugs in the user code.</a:t>
            </a:r>
            <a:endParaRPr>
              <a:solidFill>
                <a:schemeClr val="dk1"/>
              </a:solidFill>
            </a:endParaRPr>
          </a:p>
          <a:p>
            <a:pPr indent="0" lvl="0" marL="457200" rtl="0" algn="l">
              <a:lnSpc>
                <a:spcPct val="100000"/>
              </a:lnSpc>
              <a:spcBef>
                <a:spcPts val="0"/>
              </a:spcBef>
              <a:spcAft>
                <a:spcPts val="0"/>
              </a:spcAft>
              <a:buNone/>
            </a:pPr>
            <a:r>
              <a:t/>
            </a:r>
            <a:endParaRPr>
              <a:solidFill>
                <a:schemeClr val="dk1"/>
              </a:solidFill>
            </a:endParaRPr>
          </a:p>
          <a:p>
            <a:pPr indent="0" lvl="0" marL="457200" rtl="0" algn="l">
              <a:lnSpc>
                <a:spcPct val="100000"/>
              </a:lnSpc>
              <a:spcBef>
                <a:spcPts val="0"/>
              </a:spcBef>
              <a:spcAft>
                <a:spcPts val="0"/>
              </a:spcAft>
              <a:buNone/>
            </a:pPr>
            <a:r>
              <a:t/>
            </a:r>
            <a:endParaRPr>
              <a:solidFill>
                <a:schemeClr val="dk1"/>
              </a:solidFill>
            </a:endParaRPr>
          </a:p>
        </p:txBody>
      </p:sp>
      <p:sp>
        <p:nvSpPr>
          <p:cNvPr id="324" name="Google Shape;324;p4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a:t>9</a:t>
            </a:r>
            <a:r>
              <a:rPr b="1" lang="en" sz="2500"/>
              <a:t>.	Counters</a:t>
            </a:r>
            <a:endParaRPr b="1" sz="2500"/>
          </a:p>
        </p:txBody>
      </p:sp>
      <p:sp>
        <p:nvSpPr>
          <p:cNvPr id="330" name="Google Shape;330;p44"/>
          <p:cNvSpPr txBox="1"/>
          <p:nvPr>
            <p:ph idx="1" type="body"/>
          </p:nvPr>
        </p:nvSpPr>
        <p:spPr>
          <a:xfrm>
            <a:off x="311700" y="1080800"/>
            <a:ext cx="8520600" cy="3339000"/>
          </a:xfrm>
          <a:prstGeom prst="rect">
            <a:avLst/>
          </a:prstGeom>
        </p:spPr>
        <p:txBody>
          <a:bodyPr anchorCtr="0" anchor="t" bIns="91425" lIns="91425" spcFirstLastPara="1" rIns="91425" wrap="square" tIns="91425">
            <a:normAutofit lnSpcReduction="20000"/>
          </a:bodyPr>
          <a:lstStyle/>
          <a:p>
            <a:pPr indent="-342900" lvl="0" marL="457200" rtl="0" algn="l">
              <a:lnSpc>
                <a:spcPct val="100000"/>
              </a:lnSpc>
              <a:spcBef>
                <a:spcPts val="0"/>
              </a:spcBef>
              <a:spcAft>
                <a:spcPts val="0"/>
              </a:spcAft>
              <a:buClr>
                <a:schemeClr val="dk1"/>
              </a:buClr>
              <a:buSzPts val="1800"/>
              <a:buChar char="●"/>
            </a:pPr>
            <a:r>
              <a:rPr lang="en">
                <a:solidFill>
                  <a:schemeClr val="dk1"/>
                </a:solidFill>
              </a:rPr>
              <a:t>The MapReduce library provides a counter facility to count occurrences of various events. </a:t>
            </a:r>
            <a:endParaRPr>
              <a:solidFill>
                <a:schemeClr val="dk1"/>
              </a:solidFill>
            </a:endParaRPr>
          </a:p>
          <a:p>
            <a:pPr indent="0" lvl="0" marL="457200" rtl="0" algn="l">
              <a:lnSpc>
                <a:spcPct val="100000"/>
              </a:lnSpc>
              <a:spcBef>
                <a:spcPts val="0"/>
              </a:spcBef>
              <a:spcAft>
                <a:spcPts val="0"/>
              </a:spcAft>
              <a:buNone/>
            </a:pPr>
            <a:r>
              <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The counter values from individual worker machines are periodically propagated to the master</a:t>
            </a:r>
            <a:endParaRPr>
              <a:solidFill>
                <a:schemeClr val="dk1"/>
              </a:solidFill>
            </a:endParaRPr>
          </a:p>
          <a:p>
            <a:pPr indent="0" lvl="0" marL="457200" rtl="0" algn="l">
              <a:lnSpc>
                <a:spcPct val="100000"/>
              </a:lnSpc>
              <a:spcBef>
                <a:spcPts val="0"/>
              </a:spcBef>
              <a:spcAft>
                <a:spcPts val="0"/>
              </a:spcAft>
              <a:buNone/>
            </a:pPr>
            <a:r>
              <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This helps the master to eliminate the effects of duplicate executions of the same map or reduce task to avoid double counting.</a:t>
            </a:r>
            <a:endParaRPr>
              <a:solidFill>
                <a:schemeClr val="dk1"/>
              </a:solidFill>
            </a:endParaRPr>
          </a:p>
          <a:p>
            <a:pPr indent="0" lvl="0" marL="457200" rtl="0" algn="l">
              <a:lnSpc>
                <a:spcPct val="100000"/>
              </a:lnSpc>
              <a:spcBef>
                <a:spcPts val="0"/>
              </a:spcBef>
              <a:spcAft>
                <a:spcPts val="0"/>
              </a:spcAft>
              <a:buNone/>
            </a:pPr>
            <a:r>
              <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Users are also </a:t>
            </a:r>
            <a:r>
              <a:rPr lang="en">
                <a:solidFill>
                  <a:schemeClr val="dk1"/>
                </a:solidFill>
              </a:rPr>
              <a:t>benefited to have</a:t>
            </a:r>
            <a:r>
              <a:rPr lang="en">
                <a:solidFill>
                  <a:schemeClr val="dk1"/>
                </a:solidFill>
              </a:rPr>
              <a:t>  the counter facility for sanity checking the behavior of MapReduce operations.</a:t>
            </a:r>
            <a:endParaRPr>
              <a:solidFill>
                <a:schemeClr val="dk1"/>
              </a:solidFill>
            </a:endParaRPr>
          </a:p>
          <a:p>
            <a:pPr indent="0" lvl="0" marL="457200" rtl="0" algn="l">
              <a:lnSpc>
                <a:spcPct val="100000"/>
              </a:lnSpc>
              <a:spcBef>
                <a:spcPts val="0"/>
              </a:spcBef>
              <a:spcAft>
                <a:spcPts val="0"/>
              </a:spcAft>
              <a:buNone/>
            </a:pPr>
            <a:r>
              <a:t/>
            </a:r>
            <a:endParaRPr>
              <a:solidFill>
                <a:schemeClr val="dk1"/>
              </a:solidFill>
            </a:endParaRPr>
          </a:p>
          <a:p>
            <a:pPr indent="0" lvl="0" marL="457200" rtl="0" algn="l">
              <a:lnSpc>
                <a:spcPct val="100000"/>
              </a:lnSpc>
              <a:spcBef>
                <a:spcPts val="0"/>
              </a:spcBef>
              <a:spcAft>
                <a:spcPts val="0"/>
              </a:spcAft>
              <a:buNone/>
            </a:pPr>
            <a:r>
              <a:t/>
            </a:r>
            <a:endParaRPr>
              <a:solidFill>
                <a:schemeClr val="dk1"/>
              </a:solidFill>
            </a:endParaRPr>
          </a:p>
        </p:txBody>
      </p:sp>
      <p:sp>
        <p:nvSpPr>
          <p:cNvPr id="331" name="Google Shape;331;p4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37" name="Google Shape;337;p45"/>
          <p:cNvSpPr txBox="1"/>
          <p:nvPr/>
        </p:nvSpPr>
        <p:spPr>
          <a:xfrm>
            <a:off x="2247150" y="1977500"/>
            <a:ext cx="48039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latin typeface="Roboto"/>
                <a:ea typeface="Roboto"/>
                <a:cs typeface="Roboto"/>
                <a:sym typeface="Roboto"/>
              </a:rPr>
              <a:t>Dipta Roy</a:t>
            </a:r>
            <a:endParaRPr sz="2400">
              <a:latin typeface="Roboto"/>
              <a:ea typeface="Roboto"/>
              <a:cs typeface="Roboto"/>
              <a:sym typeface="Roboto"/>
            </a:endParaRPr>
          </a:p>
          <a:p>
            <a:pPr indent="0" lvl="0" marL="0" rtl="0" algn="ctr">
              <a:spcBef>
                <a:spcPts val="0"/>
              </a:spcBef>
              <a:spcAft>
                <a:spcPts val="0"/>
              </a:spcAft>
              <a:buNone/>
            </a:pPr>
            <a:r>
              <a:rPr lang="en" sz="2400">
                <a:latin typeface="Roboto"/>
                <a:ea typeface="Roboto"/>
                <a:cs typeface="Roboto"/>
                <a:sym typeface="Roboto"/>
              </a:rPr>
              <a:t>22366040</a:t>
            </a:r>
            <a:endParaRPr sz="2400">
              <a:latin typeface="Roboto"/>
              <a:ea typeface="Roboto"/>
              <a:cs typeface="Roboto"/>
              <a:sym typeface="Robo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Large-scale Google Indexing </a:t>
            </a:r>
            <a:endParaRPr/>
          </a:p>
        </p:txBody>
      </p:sp>
      <p:sp>
        <p:nvSpPr>
          <p:cNvPr id="343" name="Google Shape;343;p4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77500" lnSpcReduction="20000"/>
          </a:bodyPr>
          <a:lstStyle/>
          <a:p>
            <a:pPr indent="0" lvl="0" marL="0" rtl="0" algn="l">
              <a:lnSpc>
                <a:spcPct val="90000"/>
              </a:lnSpc>
              <a:spcBef>
                <a:spcPts val="1000"/>
              </a:spcBef>
              <a:spcAft>
                <a:spcPts val="0"/>
              </a:spcAft>
              <a:buNone/>
            </a:pPr>
            <a:r>
              <a:t/>
            </a:r>
            <a:endParaRPr sz="2800">
              <a:solidFill>
                <a:srgbClr val="000000"/>
              </a:solidFill>
              <a:latin typeface="Arial"/>
              <a:ea typeface="Arial"/>
              <a:cs typeface="Arial"/>
              <a:sym typeface="Arial"/>
            </a:endParaRPr>
          </a:p>
          <a:p>
            <a:pPr indent="-341788" lvl="0" marL="457200" rtl="0" algn="l">
              <a:lnSpc>
                <a:spcPct val="90000"/>
              </a:lnSpc>
              <a:spcBef>
                <a:spcPts val="1000"/>
              </a:spcBef>
              <a:spcAft>
                <a:spcPts val="0"/>
              </a:spcAft>
              <a:buClr>
                <a:srgbClr val="000000"/>
              </a:buClr>
              <a:buSzPct val="100000"/>
              <a:buChar char="●"/>
            </a:pPr>
            <a:r>
              <a:rPr lang="en" sz="2300">
                <a:solidFill>
                  <a:srgbClr val="000000"/>
                </a:solidFill>
              </a:rPr>
              <a:t>Smaller and easy to understand code as fault tolerance, distribution remains hidden within MapReduce Library</a:t>
            </a:r>
            <a:endParaRPr sz="2300">
              <a:solidFill>
                <a:srgbClr val="000000"/>
              </a:solidFill>
            </a:endParaRPr>
          </a:p>
          <a:p>
            <a:pPr indent="0" lvl="0" marL="0" rtl="0" algn="l">
              <a:lnSpc>
                <a:spcPct val="90000"/>
              </a:lnSpc>
              <a:spcBef>
                <a:spcPts val="1000"/>
              </a:spcBef>
              <a:spcAft>
                <a:spcPts val="0"/>
              </a:spcAft>
              <a:buNone/>
            </a:pPr>
            <a:r>
              <a:t/>
            </a:r>
            <a:endParaRPr sz="2300">
              <a:solidFill>
                <a:srgbClr val="000000"/>
              </a:solidFill>
            </a:endParaRPr>
          </a:p>
          <a:p>
            <a:pPr indent="-341788" lvl="0" marL="457200" rtl="0" algn="l">
              <a:lnSpc>
                <a:spcPct val="90000"/>
              </a:lnSpc>
              <a:spcBef>
                <a:spcPts val="1000"/>
              </a:spcBef>
              <a:spcAft>
                <a:spcPts val="0"/>
              </a:spcAft>
              <a:buClr>
                <a:srgbClr val="000000"/>
              </a:buClr>
              <a:buSzPct val="100000"/>
              <a:buChar char="●"/>
            </a:pPr>
            <a:r>
              <a:rPr lang="en" sz="2300">
                <a:solidFill>
                  <a:srgbClr val="000000"/>
                </a:solidFill>
              </a:rPr>
              <a:t>MapReduce library can keep conceptually unrelated computation separate.</a:t>
            </a:r>
            <a:endParaRPr sz="2300">
              <a:solidFill>
                <a:srgbClr val="000000"/>
              </a:solidFill>
            </a:endParaRPr>
          </a:p>
          <a:p>
            <a:pPr indent="0" lvl="0" marL="457200" rtl="0" algn="l">
              <a:lnSpc>
                <a:spcPct val="90000"/>
              </a:lnSpc>
              <a:spcBef>
                <a:spcPts val="1000"/>
              </a:spcBef>
              <a:spcAft>
                <a:spcPts val="0"/>
              </a:spcAft>
              <a:buNone/>
            </a:pPr>
            <a:r>
              <a:t/>
            </a:r>
            <a:endParaRPr sz="2300">
              <a:solidFill>
                <a:srgbClr val="000000"/>
              </a:solidFill>
            </a:endParaRPr>
          </a:p>
          <a:p>
            <a:pPr indent="-341788" lvl="0" marL="457200" rtl="0" algn="l">
              <a:lnSpc>
                <a:spcPct val="90000"/>
              </a:lnSpc>
              <a:spcBef>
                <a:spcPts val="1000"/>
              </a:spcBef>
              <a:spcAft>
                <a:spcPts val="0"/>
              </a:spcAft>
              <a:buClr>
                <a:srgbClr val="000000"/>
              </a:buClr>
              <a:buSzPct val="100000"/>
              <a:buChar char="●"/>
            </a:pPr>
            <a:r>
              <a:rPr lang="en" sz="2300">
                <a:solidFill>
                  <a:srgbClr val="000000"/>
                </a:solidFill>
              </a:rPr>
              <a:t>Do not need operator intervention during computational hiccups.</a:t>
            </a:r>
            <a:endParaRPr sz="2300">
              <a:solidFill>
                <a:srgbClr val="000000"/>
              </a:solidFill>
            </a:endParaRPr>
          </a:p>
          <a:p>
            <a:pPr indent="0" lvl="0" marL="457200" rtl="0" algn="l">
              <a:lnSpc>
                <a:spcPct val="90000"/>
              </a:lnSpc>
              <a:spcBef>
                <a:spcPts val="1000"/>
              </a:spcBef>
              <a:spcAft>
                <a:spcPts val="0"/>
              </a:spcAft>
              <a:buNone/>
            </a:pPr>
            <a:r>
              <a:t/>
            </a:r>
            <a:endParaRPr sz="2300">
              <a:solidFill>
                <a:srgbClr val="000000"/>
              </a:solidFill>
            </a:endParaRPr>
          </a:p>
          <a:p>
            <a:pPr indent="-341788" lvl="0" marL="457200" rtl="0" algn="l">
              <a:lnSpc>
                <a:spcPct val="90000"/>
              </a:lnSpc>
              <a:spcBef>
                <a:spcPts val="1000"/>
              </a:spcBef>
              <a:spcAft>
                <a:spcPts val="0"/>
              </a:spcAft>
              <a:buClr>
                <a:srgbClr val="000000"/>
              </a:buClr>
              <a:buSzPct val="100000"/>
              <a:buChar char="●"/>
            </a:pPr>
            <a:r>
              <a:rPr lang="en" sz="2300">
                <a:solidFill>
                  <a:srgbClr val="000000"/>
                </a:solidFill>
              </a:rPr>
              <a:t>Easy to add new machines to improve performance. </a:t>
            </a:r>
            <a:endParaRPr sz="2300">
              <a:solidFill>
                <a:srgbClr val="000000"/>
              </a:solidFill>
            </a:endParaRPr>
          </a:p>
          <a:p>
            <a:pPr indent="0" lvl="0" marL="457200" rtl="0" algn="l">
              <a:spcBef>
                <a:spcPts val="0"/>
              </a:spcBef>
              <a:spcAft>
                <a:spcPts val="1200"/>
              </a:spcAft>
              <a:buNone/>
            </a:pPr>
            <a:r>
              <a:t/>
            </a:r>
            <a:endParaRPr/>
          </a:p>
        </p:txBody>
      </p:sp>
      <p:sp>
        <p:nvSpPr>
          <p:cNvPr id="344" name="Google Shape;344;p4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Experience on MapReduce Library</a:t>
            </a:r>
            <a:endParaRPr/>
          </a:p>
        </p:txBody>
      </p:sp>
      <p:sp>
        <p:nvSpPr>
          <p:cNvPr id="350" name="Google Shape;350;p4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solidFill>
                  <a:srgbClr val="000000"/>
                </a:solidFill>
                <a:latin typeface="Arial"/>
                <a:ea typeface="Arial"/>
                <a:cs typeface="Arial"/>
                <a:sym typeface="Arial"/>
              </a:rPr>
              <a:t>§</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ct val="100000"/>
              <a:buChar char="●"/>
            </a:pPr>
            <a:r>
              <a:rPr lang="en" sz="7200">
                <a:solidFill>
                  <a:srgbClr val="000000"/>
                </a:solidFill>
              </a:rPr>
              <a:t>MapReduce Library produce logs statistics of number of </a:t>
            </a:r>
            <a:endParaRPr sz="7200">
              <a:solidFill>
                <a:srgbClr val="000000"/>
              </a:solidFill>
            </a:endParaRPr>
          </a:p>
          <a:p>
            <a:pPr indent="0" lvl="0" marL="0" rtl="0" algn="l">
              <a:spcBef>
                <a:spcPts val="0"/>
              </a:spcBef>
              <a:spcAft>
                <a:spcPts val="0"/>
              </a:spcAft>
              <a:buNone/>
            </a:pPr>
            <a:r>
              <a:rPr lang="en" sz="7200">
                <a:solidFill>
                  <a:srgbClr val="000000"/>
                </a:solidFill>
              </a:rPr>
              <a:t>        computational resources used for at the end of each job.</a:t>
            </a:r>
            <a:endParaRPr sz="7200">
              <a:solidFill>
                <a:srgbClr val="000000"/>
              </a:solidFill>
            </a:endParaRPr>
          </a:p>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351" name="Google Shape;351;p4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352" name="Google Shape;352;p47"/>
          <p:cNvPicPr preferRelativeResize="0"/>
          <p:nvPr/>
        </p:nvPicPr>
        <p:blipFill>
          <a:blip r:embed="rId3">
            <a:alphaModFix/>
          </a:blip>
          <a:stretch>
            <a:fillRect/>
          </a:stretch>
        </p:blipFill>
        <p:spPr>
          <a:xfrm>
            <a:off x="585000" y="1229875"/>
            <a:ext cx="3340050" cy="2185800"/>
          </a:xfrm>
          <a:prstGeom prst="rect">
            <a:avLst/>
          </a:prstGeom>
          <a:noFill/>
          <a:ln>
            <a:noFill/>
          </a:ln>
        </p:spPr>
      </p:pic>
      <p:pic>
        <p:nvPicPr>
          <p:cNvPr id="353" name="Google Shape;353;p47"/>
          <p:cNvPicPr preferRelativeResize="0"/>
          <p:nvPr/>
        </p:nvPicPr>
        <p:blipFill>
          <a:blip r:embed="rId4">
            <a:alphaModFix/>
          </a:blip>
          <a:stretch>
            <a:fillRect/>
          </a:stretch>
        </p:blipFill>
        <p:spPr>
          <a:xfrm>
            <a:off x="4096225" y="1019700"/>
            <a:ext cx="4736076" cy="25258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4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59" name="Google Shape;359;p48"/>
          <p:cNvSpPr txBox="1"/>
          <p:nvPr/>
        </p:nvSpPr>
        <p:spPr>
          <a:xfrm>
            <a:off x="1367525" y="1990025"/>
            <a:ext cx="60111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latin typeface="Roboto"/>
                <a:ea typeface="Roboto"/>
                <a:cs typeface="Roboto"/>
                <a:sym typeface="Roboto"/>
              </a:rPr>
              <a:t>Ahnaf Hossain Siddique</a:t>
            </a:r>
            <a:endParaRPr sz="2400">
              <a:latin typeface="Roboto"/>
              <a:ea typeface="Roboto"/>
              <a:cs typeface="Roboto"/>
              <a:sym typeface="Roboto"/>
            </a:endParaRPr>
          </a:p>
          <a:p>
            <a:pPr indent="0" lvl="0" marL="0" rtl="0" algn="ctr">
              <a:spcBef>
                <a:spcPts val="0"/>
              </a:spcBef>
              <a:spcAft>
                <a:spcPts val="0"/>
              </a:spcAft>
              <a:buNone/>
            </a:pPr>
            <a:r>
              <a:rPr lang="en" sz="2400">
                <a:latin typeface="Roboto"/>
                <a:ea typeface="Roboto"/>
                <a:cs typeface="Roboto"/>
                <a:sym typeface="Roboto"/>
              </a:rPr>
              <a:t>ID - 21266021</a:t>
            </a:r>
            <a:endParaRPr sz="2400">
              <a:latin typeface="Roboto"/>
              <a:ea typeface="Roboto"/>
              <a:cs typeface="Roboto"/>
              <a:sym typeface="Robo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49"/>
          <p:cNvSpPr txBox="1"/>
          <p:nvPr>
            <p:ph type="ctrTitle"/>
          </p:nvPr>
        </p:nvSpPr>
        <p:spPr>
          <a:xfrm>
            <a:off x="599350" y="2036750"/>
            <a:ext cx="82209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500"/>
              <a:t>Performance of MapReduce</a:t>
            </a:r>
            <a:endParaRPr sz="3500"/>
          </a:p>
        </p:txBody>
      </p:sp>
      <p:sp>
        <p:nvSpPr>
          <p:cNvPr id="365" name="Google Shape;365;p4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5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Cluster Configuration</a:t>
            </a:r>
            <a:endParaRPr/>
          </a:p>
        </p:txBody>
      </p:sp>
      <p:sp>
        <p:nvSpPr>
          <p:cNvPr id="371" name="Google Shape;371;p5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The machines were arranged in a two-level tree-shaped switched network.</a:t>
            </a:r>
            <a:endParaRPr/>
          </a:p>
          <a:p>
            <a:pPr indent="-342900" lvl="0" marL="457200" rtl="0" algn="l">
              <a:spcBef>
                <a:spcPts val="0"/>
              </a:spcBef>
              <a:spcAft>
                <a:spcPts val="0"/>
              </a:spcAft>
              <a:buSzPts val="1800"/>
              <a:buAutoNum type="arabicPeriod"/>
            </a:pPr>
            <a:r>
              <a:rPr lang="en"/>
              <a:t>Programs are executed on a cluster.</a:t>
            </a:r>
            <a:endParaRPr/>
          </a:p>
          <a:p>
            <a:pPr indent="-342900" lvl="0" marL="457200" rtl="0" algn="l">
              <a:spcBef>
                <a:spcPts val="0"/>
              </a:spcBef>
              <a:spcAft>
                <a:spcPts val="0"/>
              </a:spcAft>
              <a:buSzPts val="1800"/>
              <a:buAutoNum type="arabicPeriod"/>
            </a:pPr>
            <a:r>
              <a:rPr lang="en"/>
              <a:t>Less round trip time. </a:t>
            </a:r>
            <a:endParaRPr/>
          </a:p>
        </p:txBody>
      </p:sp>
      <p:sp>
        <p:nvSpPr>
          <p:cNvPr id="372" name="Google Shape;372;p5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5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Grep</a:t>
            </a:r>
            <a:endParaRPr/>
          </a:p>
        </p:txBody>
      </p:sp>
      <p:sp>
        <p:nvSpPr>
          <p:cNvPr id="378" name="Google Shape;378;p5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a:t>
            </a:r>
            <a:r>
              <a:rPr lang="en"/>
              <a:t>rep program scans through 1010 100-byte records, searching for a relatively rare three-character pattern.</a:t>
            </a:r>
            <a:endParaRPr/>
          </a:p>
          <a:p>
            <a:pPr indent="0" lvl="0" marL="0" rtl="0" algn="l">
              <a:spcBef>
                <a:spcPts val="1200"/>
              </a:spcBef>
              <a:spcAft>
                <a:spcPts val="0"/>
              </a:spcAft>
              <a:buNone/>
            </a:pPr>
            <a:r>
              <a:t/>
            </a:r>
            <a:endParaRPr/>
          </a:p>
          <a:p>
            <a:pPr indent="0" lvl="0" marL="457200" rtl="0" algn="l">
              <a:spcBef>
                <a:spcPts val="1200"/>
              </a:spcBef>
              <a:spcAft>
                <a:spcPts val="1200"/>
              </a:spcAft>
              <a:buNone/>
            </a:pPr>
            <a:r>
              <a:t/>
            </a:r>
            <a:endParaRPr/>
          </a:p>
        </p:txBody>
      </p:sp>
      <p:sp>
        <p:nvSpPr>
          <p:cNvPr id="379" name="Google Shape;379;p5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380" name="Google Shape;380;p51"/>
          <p:cNvPicPr preferRelativeResize="0"/>
          <p:nvPr/>
        </p:nvPicPr>
        <p:blipFill>
          <a:blip r:embed="rId3">
            <a:alphaModFix/>
          </a:blip>
          <a:stretch>
            <a:fillRect/>
          </a:stretch>
        </p:blipFill>
        <p:spPr>
          <a:xfrm>
            <a:off x="2925098" y="2308725"/>
            <a:ext cx="2932950" cy="1532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000"/>
              <a:t>Introduction</a:t>
            </a:r>
            <a:endParaRPr sz="3000"/>
          </a:p>
        </p:txBody>
      </p:sp>
      <p:sp>
        <p:nvSpPr>
          <p:cNvPr id="116" name="Google Shape;116;p16"/>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800"/>
              <a:t>The Problem</a:t>
            </a:r>
            <a:endParaRPr sz="1800"/>
          </a:p>
        </p:txBody>
      </p:sp>
      <p:sp>
        <p:nvSpPr>
          <p:cNvPr id="117" name="Google Shape;117;p16"/>
          <p:cNvSpPr txBox="1"/>
          <p:nvPr>
            <p:ph idx="2" type="body"/>
          </p:nvPr>
        </p:nvSpPr>
        <p:spPr>
          <a:xfrm>
            <a:off x="4939500" y="643775"/>
            <a:ext cx="3837000" cy="3775500"/>
          </a:xfrm>
          <a:prstGeom prst="rect">
            <a:avLst/>
          </a:prstGeom>
        </p:spPr>
        <p:txBody>
          <a:bodyPr anchorCtr="0" anchor="ctr" bIns="91425" lIns="91425" spcFirstLastPara="1" rIns="91425" wrap="square" tIns="91425">
            <a:normAutofit/>
          </a:bodyPr>
          <a:lstStyle/>
          <a:p>
            <a:pPr indent="0" lvl="0" marL="0" rtl="0" algn="l">
              <a:lnSpc>
                <a:spcPct val="150000"/>
              </a:lnSpc>
              <a:spcBef>
                <a:spcPts val="0"/>
              </a:spcBef>
              <a:spcAft>
                <a:spcPts val="0"/>
              </a:spcAft>
              <a:buNone/>
            </a:pPr>
            <a:r>
              <a:rPr lang="en" sz="1200"/>
              <a:t>Process large amounts of raw data such as</a:t>
            </a:r>
            <a:endParaRPr sz="1200"/>
          </a:p>
          <a:p>
            <a:pPr indent="-304800" lvl="0" marL="457200" rtl="0" algn="l">
              <a:lnSpc>
                <a:spcPct val="150000"/>
              </a:lnSpc>
              <a:spcBef>
                <a:spcPts val="0"/>
              </a:spcBef>
              <a:spcAft>
                <a:spcPts val="0"/>
              </a:spcAft>
              <a:buSzPts val="1200"/>
              <a:buChar char="●"/>
            </a:pPr>
            <a:r>
              <a:rPr lang="en" sz="1200"/>
              <a:t>Crawled documents</a:t>
            </a:r>
            <a:endParaRPr sz="1200"/>
          </a:p>
          <a:p>
            <a:pPr indent="-304800" lvl="0" marL="457200" rtl="0" algn="l">
              <a:lnSpc>
                <a:spcPct val="150000"/>
              </a:lnSpc>
              <a:spcBef>
                <a:spcPts val="0"/>
              </a:spcBef>
              <a:spcAft>
                <a:spcPts val="0"/>
              </a:spcAft>
              <a:buSzPts val="1200"/>
              <a:buChar char="●"/>
            </a:pPr>
            <a:r>
              <a:rPr lang="en" sz="1200"/>
              <a:t>Web request logs</a:t>
            </a:r>
            <a:endParaRPr sz="1200"/>
          </a:p>
          <a:p>
            <a:pPr indent="0" lvl="0" marL="0" rtl="0" algn="l">
              <a:lnSpc>
                <a:spcPct val="150000"/>
              </a:lnSpc>
              <a:spcBef>
                <a:spcPts val="0"/>
              </a:spcBef>
              <a:spcAft>
                <a:spcPts val="0"/>
              </a:spcAft>
              <a:buNone/>
            </a:pPr>
            <a:r>
              <a:rPr lang="en" sz="1200"/>
              <a:t>To compute data such as</a:t>
            </a:r>
            <a:endParaRPr sz="1200"/>
          </a:p>
          <a:p>
            <a:pPr indent="-304800" lvl="0" marL="457200" rtl="0" algn="l">
              <a:lnSpc>
                <a:spcPct val="150000"/>
              </a:lnSpc>
              <a:spcBef>
                <a:spcPts val="0"/>
              </a:spcBef>
              <a:spcAft>
                <a:spcPts val="0"/>
              </a:spcAft>
              <a:buSzPts val="1200"/>
              <a:buChar char="●"/>
            </a:pPr>
            <a:r>
              <a:rPr lang="en" sz="1200"/>
              <a:t>Inverted indices</a:t>
            </a:r>
            <a:endParaRPr sz="1200"/>
          </a:p>
          <a:p>
            <a:pPr indent="-304800" lvl="0" marL="457200" rtl="0" algn="l">
              <a:lnSpc>
                <a:spcPct val="150000"/>
              </a:lnSpc>
              <a:spcBef>
                <a:spcPts val="0"/>
              </a:spcBef>
              <a:spcAft>
                <a:spcPts val="0"/>
              </a:spcAft>
              <a:buSzPts val="1200"/>
              <a:buChar char="●"/>
            </a:pPr>
            <a:r>
              <a:rPr lang="en" sz="1200"/>
              <a:t>Graph structure of web </a:t>
            </a:r>
            <a:r>
              <a:rPr lang="en" sz="1200"/>
              <a:t>documents</a:t>
            </a:r>
            <a:endParaRPr sz="1200"/>
          </a:p>
          <a:p>
            <a:pPr indent="-304800" lvl="0" marL="457200" rtl="0" algn="l">
              <a:lnSpc>
                <a:spcPct val="150000"/>
              </a:lnSpc>
              <a:spcBef>
                <a:spcPts val="0"/>
              </a:spcBef>
              <a:spcAft>
                <a:spcPts val="0"/>
              </a:spcAft>
              <a:buSzPts val="1200"/>
              <a:buChar char="●"/>
            </a:pPr>
            <a:r>
              <a:rPr lang="en" sz="1200"/>
              <a:t>Summaries of crawled documents</a:t>
            </a:r>
            <a:endParaRPr sz="1200"/>
          </a:p>
          <a:p>
            <a:pPr indent="-304800" lvl="0" marL="457200" rtl="0" algn="l">
              <a:lnSpc>
                <a:spcPct val="150000"/>
              </a:lnSpc>
              <a:spcBef>
                <a:spcPts val="0"/>
              </a:spcBef>
              <a:spcAft>
                <a:spcPts val="0"/>
              </a:spcAft>
              <a:buSzPts val="1200"/>
              <a:buChar char="●"/>
            </a:pPr>
            <a:r>
              <a:rPr lang="en" sz="1200"/>
              <a:t>Most frequent queries, etc.</a:t>
            </a:r>
            <a:endParaRPr sz="1200"/>
          </a:p>
          <a:p>
            <a:pPr indent="0" lvl="0" marL="0" rtl="0" algn="l">
              <a:lnSpc>
                <a:spcPct val="150000"/>
              </a:lnSpc>
              <a:spcBef>
                <a:spcPts val="0"/>
              </a:spcBef>
              <a:spcAft>
                <a:spcPts val="0"/>
              </a:spcAft>
              <a:buNone/>
            </a:pPr>
            <a:r>
              <a:t/>
            </a:r>
            <a:endParaRPr sz="1200"/>
          </a:p>
          <a:p>
            <a:pPr indent="0" lvl="0" marL="0" rtl="0" algn="l">
              <a:lnSpc>
                <a:spcPct val="115000"/>
              </a:lnSpc>
              <a:spcBef>
                <a:spcPts val="0"/>
              </a:spcBef>
              <a:spcAft>
                <a:spcPts val="0"/>
              </a:spcAft>
              <a:buNone/>
            </a:pPr>
            <a:r>
              <a:rPr lang="en" sz="1200"/>
              <a:t>T</a:t>
            </a:r>
            <a:r>
              <a:rPr lang="en" sz="1200"/>
              <a:t>he input data is usually large and the computations have to be distributed across hundreds or thousands of machines in order to </a:t>
            </a:r>
            <a:r>
              <a:rPr lang="en" sz="1200"/>
              <a:t>finish</a:t>
            </a:r>
            <a:r>
              <a:rPr lang="en" sz="1200"/>
              <a:t> in a reasonable amount of time.</a:t>
            </a:r>
            <a:endParaRPr sz="1200"/>
          </a:p>
          <a:p>
            <a:pPr indent="0" lvl="0" marL="0" rtl="0" algn="l">
              <a:lnSpc>
                <a:spcPct val="150000"/>
              </a:lnSpc>
              <a:spcBef>
                <a:spcPts val="0"/>
              </a:spcBef>
              <a:spcAft>
                <a:spcPts val="0"/>
              </a:spcAft>
              <a:buNone/>
            </a:pPr>
            <a:r>
              <a:t/>
            </a:r>
            <a:endParaRPr sz="1200"/>
          </a:p>
        </p:txBody>
      </p:sp>
      <p:sp>
        <p:nvSpPr>
          <p:cNvPr id="118" name="Google Shape;118;p1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5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Sort</a:t>
            </a:r>
            <a:endParaRPr/>
          </a:p>
        </p:txBody>
      </p:sp>
      <p:sp>
        <p:nvSpPr>
          <p:cNvPr id="386" name="Google Shape;386;p5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The sort program sorts 1010 100-byte records. </a:t>
            </a:r>
            <a:endParaRPr/>
          </a:p>
          <a:p>
            <a:pPr indent="-342900" lvl="0" marL="457200" rtl="0" algn="l">
              <a:spcBef>
                <a:spcPts val="0"/>
              </a:spcBef>
              <a:spcAft>
                <a:spcPts val="0"/>
              </a:spcAft>
              <a:buSzPts val="1800"/>
              <a:buAutoNum type="arabicPeriod"/>
            </a:pPr>
            <a:r>
              <a:rPr lang="en"/>
              <a:t>The sorting program consists of less than 50 lines of user code.</a:t>
            </a:r>
            <a:endParaRPr/>
          </a:p>
        </p:txBody>
      </p:sp>
      <p:sp>
        <p:nvSpPr>
          <p:cNvPr id="387" name="Google Shape;387;p5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5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Effect of Backup Tasks</a:t>
            </a:r>
            <a:endParaRPr/>
          </a:p>
        </p:txBody>
      </p:sp>
      <p:sp>
        <p:nvSpPr>
          <p:cNvPr id="393" name="Google Shape;393;p5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entire computation takes 1283 seconds, an increase of 44% in elapsed time.</a:t>
            </a:r>
            <a:endParaRPr/>
          </a:p>
        </p:txBody>
      </p:sp>
      <p:sp>
        <p:nvSpPr>
          <p:cNvPr id="394" name="Google Shape;394;p5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395" name="Google Shape;395;p53"/>
          <p:cNvPicPr preferRelativeResize="0"/>
          <p:nvPr/>
        </p:nvPicPr>
        <p:blipFill>
          <a:blip r:embed="rId3">
            <a:alphaModFix/>
          </a:blip>
          <a:stretch>
            <a:fillRect/>
          </a:stretch>
        </p:blipFill>
        <p:spPr>
          <a:xfrm>
            <a:off x="796697" y="1783422"/>
            <a:ext cx="1687950" cy="2785450"/>
          </a:xfrm>
          <a:prstGeom prst="rect">
            <a:avLst/>
          </a:prstGeom>
          <a:noFill/>
          <a:ln>
            <a:noFill/>
          </a:ln>
        </p:spPr>
      </p:pic>
      <p:pic>
        <p:nvPicPr>
          <p:cNvPr id="396" name="Google Shape;396;p53"/>
          <p:cNvPicPr preferRelativeResize="0"/>
          <p:nvPr/>
        </p:nvPicPr>
        <p:blipFill>
          <a:blip r:embed="rId4">
            <a:alphaModFix/>
          </a:blip>
          <a:stretch>
            <a:fillRect/>
          </a:stretch>
        </p:blipFill>
        <p:spPr>
          <a:xfrm>
            <a:off x="4012167" y="1772271"/>
            <a:ext cx="1950483" cy="2785449"/>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5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Failures</a:t>
            </a:r>
            <a:endParaRPr/>
          </a:p>
        </p:txBody>
      </p:sp>
      <p:sp>
        <p:nvSpPr>
          <p:cNvPr id="402" name="Google Shape;402;p5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403" name="Google Shape;403;p54"/>
          <p:cNvPicPr preferRelativeResize="0"/>
          <p:nvPr/>
        </p:nvPicPr>
        <p:blipFill>
          <a:blip r:embed="rId3">
            <a:alphaModFix/>
          </a:blip>
          <a:stretch>
            <a:fillRect/>
          </a:stretch>
        </p:blipFill>
        <p:spPr>
          <a:xfrm>
            <a:off x="3268300" y="1037574"/>
            <a:ext cx="2607400" cy="37236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5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09" name="Google Shape;409;p55"/>
          <p:cNvSpPr txBox="1"/>
          <p:nvPr/>
        </p:nvSpPr>
        <p:spPr>
          <a:xfrm>
            <a:off x="1367525" y="1990025"/>
            <a:ext cx="60111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latin typeface="Roboto"/>
                <a:ea typeface="Roboto"/>
                <a:cs typeface="Roboto"/>
                <a:sym typeface="Roboto"/>
              </a:rPr>
              <a:t>Nishat Jahan Chowdhury</a:t>
            </a:r>
            <a:endParaRPr sz="2400">
              <a:latin typeface="Roboto"/>
              <a:ea typeface="Roboto"/>
              <a:cs typeface="Roboto"/>
              <a:sym typeface="Roboto"/>
            </a:endParaRPr>
          </a:p>
          <a:p>
            <a:pPr indent="0" lvl="0" marL="0" rtl="0" algn="ctr">
              <a:spcBef>
                <a:spcPts val="0"/>
              </a:spcBef>
              <a:spcAft>
                <a:spcPts val="0"/>
              </a:spcAft>
              <a:buNone/>
            </a:pPr>
            <a:r>
              <a:rPr lang="en" sz="2400">
                <a:latin typeface="Roboto"/>
                <a:ea typeface="Roboto"/>
                <a:cs typeface="Roboto"/>
                <a:sym typeface="Roboto"/>
              </a:rPr>
              <a:t>ID - 22366004</a:t>
            </a:r>
            <a:endParaRPr sz="2400">
              <a:latin typeface="Roboto"/>
              <a:ea typeface="Roboto"/>
              <a:cs typeface="Roboto"/>
              <a:sym typeface="Robot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13" name="Shape 413"/>
        <p:cNvGrpSpPr/>
        <p:nvPr/>
      </p:nvGrpSpPr>
      <p:grpSpPr>
        <a:xfrm>
          <a:off x="0" y="0"/>
          <a:ext cx="0" cy="0"/>
          <a:chOff x="0" y="0"/>
          <a:chExt cx="0" cy="0"/>
        </a:xfrm>
      </p:grpSpPr>
      <p:sp>
        <p:nvSpPr>
          <p:cNvPr id="414" name="Google Shape;414;p56"/>
          <p:cNvSpPr txBox="1"/>
          <p:nvPr>
            <p:ph type="ctrTitle"/>
          </p:nvPr>
        </p:nvSpPr>
        <p:spPr>
          <a:xfrm>
            <a:off x="598100" y="1049450"/>
            <a:ext cx="8222100" cy="726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Related Work</a:t>
            </a:r>
            <a:endParaRPr/>
          </a:p>
        </p:txBody>
      </p:sp>
      <p:sp>
        <p:nvSpPr>
          <p:cNvPr id="415" name="Google Shape;415;p56"/>
          <p:cNvSpPr txBox="1"/>
          <p:nvPr>
            <p:ph idx="1" type="subTitle"/>
          </p:nvPr>
        </p:nvSpPr>
        <p:spPr>
          <a:xfrm>
            <a:off x="598100" y="1776074"/>
            <a:ext cx="8222100" cy="3044400"/>
          </a:xfrm>
          <a:prstGeom prst="rect">
            <a:avLst/>
          </a:prstGeom>
        </p:spPr>
        <p:txBody>
          <a:bodyPr anchorCtr="0" anchor="t" bIns="91425" lIns="91425" spcFirstLastPara="1" rIns="91425" wrap="square" tIns="91425">
            <a:noAutofit/>
          </a:bodyPr>
          <a:lstStyle/>
          <a:p>
            <a:pPr indent="-334645" lvl="0" marL="457200" rtl="0" algn="l">
              <a:lnSpc>
                <a:spcPct val="80000"/>
              </a:lnSpc>
              <a:spcBef>
                <a:spcPts val="0"/>
              </a:spcBef>
              <a:spcAft>
                <a:spcPts val="0"/>
              </a:spcAft>
              <a:buSzPts val="1670"/>
              <a:buChar char="●"/>
            </a:pPr>
            <a:r>
              <a:rPr lang="en" sz="1670"/>
              <a:t>MapReduce can be considered a simplified model among some models based on our experience</a:t>
            </a:r>
            <a:endParaRPr sz="1670"/>
          </a:p>
          <a:p>
            <a:pPr indent="0" lvl="0" marL="457200" rtl="0" algn="l">
              <a:lnSpc>
                <a:spcPct val="80000"/>
              </a:lnSpc>
              <a:spcBef>
                <a:spcPts val="0"/>
              </a:spcBef>
              <a:spcAft>
                <a:spcPts val="0"/>
              </a:spcAft>
              <a:buSzPts val="770"/>
              <a:buNone/>
            </a:pPr>
            <a:r>
              <a:t/>
            </a:r>
            <a:endParaRPr sz="1670"/>
          </a:p>
          <a:p>
            <a:pPr indent="-334645" lvl="0" marL="457200" rtl="0" algn="l">
              <a:lnSpc>
                <a:spcPct val="80000"/>
              </a:lnSpc>
              <a:spcBef>
                <a:spcPts val="0"/>
              </a:spcBef>
              <a:spcAft>
                <a:spcPts val="0"/>
              </a:spcAft>
              <a:buSzPts val="1670"/>
              <a:buChar char="●"/>
            </a:pPr>
            <a:r>
              <a:rPr lang="en" sz="1670"/>
              <a:t>A key difference between other systems and MapReduce is MapReduce exploits a restricted programming model</a:t>
            </a:r>
            <a:endParaRPr sz="1670"/>
          </a:p>
          <a:p>
            <a:pPr indent="0" lvl="0" marL="0" rtl="0" algn="l">
              <a:lnSpc>
                <a:spcPct val="80000"/>
              </a:lnSpc>
              <a:spcBef>
                <a:spcPts val="0"/>
              </a:spcBef>
              <a:spcAft>
                <a:spcPts val="0"/>
              </a:spcAft>
              <a:buNone/>
            </a:pPr>
            <a:r>
              <a:t/>
            </a:r>
            <a:endParaRPr sz="1670"/>
          </a:p>
          <a:p>
            <a:pPr indent="-334645" lvl="0" marL="457200" rtl="0" algn="l">
              <a:lnSpc>
                <a:spcPct val="80000"/>
              </a:lnSpc>
              <a:spcBef>
                <a:spcPts val="0"/>
              </a:spcBef>
              <a:spcAft>
                <a:spcPts val="0"/>
              </a:spcAft>
              <a:buSzPts val="1670"/>
              <a:buChar char="●"/>
            </a:pPr>
            <a:r>
              <a:rPr lang="en" sz="1670"/>
              <a:t>The MapReduce implementation relies on an in-house cluster management          system</a:t>
            </a:r>
            <a:endParaRPr sz="1670"/>
          </a:p>
          <a:p>
            <a:pPr indent="0" lvl="0" marL="457200" rtl="0" algn="l">
              <a:lnSpc>
                <a:spcPct val="80000"/>
              </a:lnSpc>
              <a:spcBef>
                <a:spcPts val="0"/>
              </a:spcBef>
              <a:spcAft>
                <a:spcPts val="0"/>
              </a:spcAft>
              <a:buNone/>
            </a:pPr>
            <a:r>
              <a:t/>
            </a:r>
            <a:endParaRPr sz="1670"/>
          </a:p>
          <a:p>
            <a:pPr indent="-334645" lvl="0" marL="457200" rtl="0" algn="l">
              <a:lnSpc>
                <a:spcPct val="80000"/>
              </a:lnSpc>
              <a:spcBef>
                <a:spcPts val="0"/>
              </a:spcBef>
              <a:spcAft>
                <a:spcPts val="0"/>
              </a:spcAft>
              <a:buSzPts val="1670"/>
              <a:buChar char="●"/>
            </a:pPr>
            <a:r>
              <a:rPr lang="en" sz="1670"/>
              <a:t>Our backup mechanism is similar to the eager scheduling mechanism employed in the Charlotte System</a:t>
            </a:r>
            <a:endParaRPr sz="1670"/>
          </a:p>
          <a:p>
            <a:pPr indent="0" lvl="0" marL="914400" rtl="0" algn="l">
              <a:lnSpc>
                <a:spcPct val="80000"/>
              </a:lnSpc>
              <a:spcBef>
                <a:spcPts val="0"/>
              </a:spcBef>
              <a:spcAft>
                <a:spcPts val="0"/>
              </a:spcAft>
              <a:buNone/>
            </a:pPr>
            <a:r>
              <a:t/>
            </a:r>
            <a:endParaRPr sz="1670"/>
          </a:p>
          <a:p>
            <a:pPr indent="-334645" lvl="0" marL="457200" rtl="0" algn="l">
              <a:lnSpc>
                <a:spcPct val="80000"/>
              </a:lnSpc>
              <a:spcBef>
                <a:spcPts val="0"/>
              </a:spcBef>
              <a:spcAft>
                <a:spcPts val="0"/>
              </a:spcAft>
              <a:buSzPts val="1670"/>
              <a:buChar char="●"/>
            </a:pPr>
            <a:r>
              <a:rPr lang="en" sz="1670"/>
              <a:t>The River System tries to provide good average case performance like   MapReduce even in the </a:t>
            </a:r>
            <a:r>
              <a:rPr lang="en" sz="1670"/>
              <a:t>presence</a:t>
            </a:r>
            <a:r>
              <a:rPr lang="en" sz="1670"/>
              <a:t> of non-uniformalities</a:t>
            </a:r>
            <a:endParaRPr sz="1670"/>
          </a:p>
        </p:txBody>
      </p:sp>
      <p:sp>
        <p:nvSpPr>
          <p:cNvPr id="416" name="Google Shape;416;p5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57"/>
          <p:cNvSpPr txBox="1"/>
          <p:nvPr>
            <p:ph type="ctrTitle"/>
          </p:nvPr>
        </p:nvSpPr>
        <p:spPr>
          <a:xfrm>
            <a:off x="598100" y="1153250"/>
            <a:ext cx="8222100" cy="8880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Cont..</a:t>
            </a:r>
            <a:endParaRPr/>
          </a:p>
        </p:txBody>
      </p:sp>
      <p:sp>
        <p:nvSpPr>
          <p:cNvPr id="422" name="Google Shape;422;p57"/>
          <p:cNvSpPr txBox="1"/>
          <p:nvPr>
            <p:ph idx="1" type="subTitle"/>
          </p:nvPr>
        </p:nvSpPr>
        <p:spPr>
          <a:xfrm>
            <a:off x="598100" y="2110485"/>
            <a:ext cx="8222100" cy="23295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BAD-FS has a different programming model from MapReduce, it targets the execution of jobs across a wide area network</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Char char="●"/>
            </a:pPr>
            <a:r>
              <a:rPr lang="en" sz="1600"/>
              <a:t>TACC system is like MapReduce which simplify construction of highly available networked services </a:t>
            </a:r>
            <a:endParaRPr sz="1600"/>
          </a:p>
        </p:txBody>
      </p:sp>
      <p:sp>
        <p:nvSpPr>
          <p:cNvPr id="423" name="Google Shape;423;p5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5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29" name="Google Shape;429;p58"/>
          <p:cNvSpPr txBox="1"/>
          <p:nvPr/>
        </p:nvSpPr>
        <p:spPr>
          <a:xfrm>
            <a:off x="1367525" y="1990025"/>
            <a:ext cx="60111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latin typeface="Roboto"/>
                <a:ea typeface="Roboto"/>
                <a:cs typeface="Roboto"/>
                <a:sym typeface="Roboto"/>
              </a:rPr>
              <a:t>Mobassira Atia</a:t>
            </a:r>
            <a:endParaRPr sz="2400">
              <a:latin typeface="Roboto"/>
              <a:ea typeface="Roboto"/>
              <a:cs typeface="Roboto"/>
              <a:sym typeface="Roboto"/>
            </a:endParaRPr>
          </a:p>
          <a:p>
            <a:pPr indent="0" lvl="0" marL="0" rtl="0" algn="ctr">
              <a:spcBef>
                <a:spcPts val="0"/>
              </a:spcBef>
              <a:spcAft>
                <a:spcPts val="0"/>
              </a:spcAft>
              <a:buNone/>
            </a:pPr>
            <a:r>
              <a:rPr lang="en" sz="2400">
                <a:latin typeface="Roboto"/>
                <a:ea typeface="Roboto"/>
                <a:cs typeface="Roboto"/>
                <a:sym typeface="Roboto"/>
              </a:rPr>
              <a:t>ID - 21266020</a:t>
            </a:r>
            <a:endParaRPr sz="2400">
              <a:latin typeface="Roboto"/>
              <a:ea typeface="Roboto"/>
              <a:cs typeface="Roboto"/>
              <a:sym typeface="Roboto"/>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59"/>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Overview &amp; Conclusion</a:t>
            </a:r>
            <a:endParaRPr/>
          </a:p>
        </p:txBody>
      </p:sp>
      <p:sp>
        <p:nvSpPr>
          <p:cNvPr id="435" name="Google Shape;435;p5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6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441" name="Google Shape;441;p6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Implementation reasons at Google:</a:t>
            </a:r>
            <a:endParaRPr/>
          </a:p>
          <a:p>
            <a:pPr indent="-342900" lvl="0" marL="457200" rtl="0" algn="l">
              <a:spcBef>
                <a:spcPts val="1200"/>
              </a:spcBef>
              <a:spcAft>
                <a:spcPts val="0"/>
              </a:spcAft>
              <a:buSzPts val="1800"/>
              <a:buAutoNum type="arabicPeriod"/>
            </a:pPr>
            <a:r>
              <a:rPr lang="en"/>
              <a:t>E</a:t>
            </a:r>
            <a:r>
              <a:rPr lang="en"/>
              <a:t>asy to use, even for programmers without experience with parallel and distributed systems.</a:t>
            </a:r>
            <a:endParaRPr/>
          </a:p>
          <a:p>
            <a:pPr indent="-342900" lvl="0" marL="457200" rtl="0" algn="l">
              <a:spcBef>
                <a:spcPts val="0"/>
              </a:spcBef>
              <a:spcAft>
                <a:spcPts val="0"/>
              </a:spcAft>
              <a:buSzPts val="1800"/>
              <a:buAutoNum type="arabicPeriod"/>
            </a:pPr>
            <a:r>
              <a:rPr lang="en"/>
              <a:t>L</a:t>
            </a:r>
            <a:r>
              <a:rPr lang="en"/>
              <a:t>arge</a:t>
            </a:r>
            <a:r>
              <a:rPr lang="en"/>
              <a:t> variety of problems are easily expressible as MapReduce computations.</a:t>
            </a:r>
            <a:endParaRPr/>
          </a:p>
          <a:p>
            <a:pPr indent="-342900" lvl="0" marL="457200" rtl="0" algn="l">
              <a:spcBef>
                <a:spcPts val="0"/>
              </a:spcBef>
              <a:spcAft>
                <a:spcPts val="0"/>
              </a:spcAft>
              <a:buSzPts val="1800"/>
              <a:buAutoNum type="arabicPeriod"/>
            </a:pPr>
            <a:r>
              <a:rPr lang="en"/>
              <a:t>Implementation of MapReduce that scales to large clusters of machines comprising thousands of machines.</a:t>
            </a:r>
            <a:endParaRPr/>
          </a:p>
        </p:txBody>
      </p:sp>
      <p:sp>
        <p:nvSpPr>
          <p:cNvPr id="442" name="Google Shape;442;p6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6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Lessons</a:t>
            </a:r>
            <a:endParaRPr/>
          </a:p>
        </p:txBody>
      </p:sp>
      <p:sp>
        <p:nvSpPr>
          <p:cNvPr id="448" name="Google Shape;448;p6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L</a:t>
            </a:r>
            <a:r>
              <a:rPr lang="en"/>
              <a:t>imiting the programming paradigm makes it simple to parallelize and distribute calculations.</a:t>
            </a:r>
            <a:endParaRPr/>
          </a:p>
          <a:p>
            <a:pPr indent="-342900" lvl="0" marL="457200" rtl="0" algn="l">
              <a:spcBef>
                <a:spcPts val="0"/>
              </a:spcBef>
              <a:spcAft>
                <a:spcPts val="0"/>
              </a:spcAft>
              <a:buSzPts val="1800"/>
              <a:buAutoNum type="arabicPeriod"/>
            </a:pPr>
            <a:r>
              <a:rPr lang="en"/>
              <a:t>Network bandwidth is an in limited supply.</a:t>
            </a:r>
            <a:endParaRPr/>
          </a:p>
          <a:p>
            <a:pPr indent="-342900" lvl="0" marL="457200" rtl="0" algn="l">
              <a:spcBef>
                <a:spcPts val="0"/>
              </a:spcBef>
              <a:spcAft>
                <a:spcPts val="0"/>
              </a:spcAft>
              <a:buSzPts val="1800"/>
              <a:buAutoNum type="arabicPeriod"/>
            </a:pPr>
            <a:r>
              <a:rPr lang="en"/>
              <a:t>Redundant execution can be utilized to mitigate the impact of slow computers.</a:t>
            </a:r>
            <a:endParaRPr/>
          </a:p>
        </p:txBody>
      </p:sp>
      <p:sp>
        <p:nvSpPr>
          <p:cNvPr id="449" name="Google Shape;449;p6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7"/>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000"/>
              <a:t>Introduction</a:t>
            </a:r>
            <a:endParaRPr sz="3000"/>
          </a:p>
        </p:txBody>
      </p:sp>
      <p:sp>
        <p:nvSpPr>
          <p:cNvPr id="124" name="Google Shape;124;p17"/>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800"/>
              <a:t>The Solution</a:t>
            </a:r>
            <a:endParaRPr sz="1800"/>
          </a:p>
        </p:txBody>
      </p:sp>
      <p:sp>
        <p:nvSpPr>
          <p:cNvPr id="125" name="Google Shape;125;p17"/>
          <p:cNvSpPr txBox="1"/>
          <p:nvPr>
            <p:ph idx="2" type="body"/>
          </p:nvPr>
        </p:nvSpPr>
        <p:spPr>
          <a:xfrm>
            <a:off x="4939500" y="643775"/>
            <a:ext cx="3837000" cy="3775500"/>
          </a:xfrm>
          <a:prstGeom prst="rect">
            <a:avLst/>
          </a:prstGeom>
        </p:spPr>
        <p:txBody>
          <a:bodyPr anchorCtr="0" anchor="ctr" bIns="91425" lIns="91425" spcFirstLastPara="1" rIns="91425" wrap="square" tIns="91425">
            <a:normAutofit/>
          </a:bodyPr>
          <a:lstStyle/>
          <a:p>
            <a:pPr indent="0" lvl="0" marL="0" rtl="0" algn="ctr">
              <a:lnSpc>
                <a:spcPct val="150000"/>
              </a:lnSpc>
              <a:spcBef>
                <a:spcPts val="0"/>
              </a:spcBef>
              <a:spcAft>
                <a:spcPts val="0"/>
              </a:spcAft>
              <a:buNone/>
            </a:pPr>
            <a:r>
              <a:rPr b="1" lang="en" sz="1200"/>
              <a:t>MapReduce: Map + Reduce</a:t>
            </a:r>
            <a:endParaRPr b="1" sz="1200"/>
          </a:p>
          <a:p>
            <a:pPr indent="0" lvl="0" marL="0" rtl="0" algn="l">
              <a:lnSpc>
                <a:spcPct val="115000"/>
              </a:lnSpc>
              <a:spcBef>
                <a:spcPts val="0"/>
              </a:spcBef>
              <a:spcAft>
                <a:spcPts val="0"/>
              </a:spcAft>
              <a:buNone/>
            </a:pPr>
            <a:r>
              <a:rPr b="1" lang="en" sz="1200"/>
              <a:t>Mapping:</a:t>
            </a:r>
            <a:r>
              <a:rPr lang="en" sz="1200"/>
              <a:t> Applying mapping operations to each logical record to compute intermediate key/value pairs.</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b="1" lang="en" sz="1200"/>
              <a:t>Reducing:</a:t>
            </a:r>
            <a:r>
              <a:rPr lang="en" sz="1200"/>
              <a:t> Applying reduce operation to all value that shares the same key.</a:t>
            </a:r>
            <a:endParaRPr sz="1200"/>
          </a:p>
        </p:txBody>
      </p:sp>
      <p:sp>
        <p:nvSpPr>
          <p:cNvPr id="126" name="Google Shape;126;p1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62"/>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                   THANK YOU…</a:t>
            </a:r>
            <a:endParaRPr/>
          </a:p>
        </p:txBody>
      </p:sp>
      <p:sp>
        <p:nvSpPr>
          <p:cNvPr id="455" name="Google Shape;455;p6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8"/>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Programming Model</a:t>
            </a:r>
            <a:endParaRPr/>
          </a:p>
        </p:txBody>
      </p:sp>
      <p:sp>
        <p:nvSpPr>
          <p:cNvPr id="132" name="Google Shape;132;p1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Programming Model</a:t>
            </a:r>
            <a:endParaRPr/>
          </a:p>
        </p:txBody>
      </p:sp>
      <p:sp>
        <p:nvSpPr>
          <p:cNvPr id="138" name="Google Shape;138;p19"/>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39" name="Google Shape;139;p19"/>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Map Function</a:t>
            </a:r>
            <a:endParaRPr>
              <a:solidFill>
                <a:schemeClr val="lt1"/>
              </a:solidFill>
            </a:endParaRPr>
          </a:p>
        </p:txBody>
      </p:sp>
      <p:sp>
        <p:nvSpPr>
          <p:cNvPr id="140" name="Google Shape;140;p19"/>
          <p:cNvSpPr txBox="1"/>
          <p:nvPr>
            <p:ph idx="4294967295" type="body"/>
          </p:nvPr>
        </p:nvSpPr>
        <p:spPr>
          <a:xfrm>
            <a:off x="325100" y="2070575"/>
            <a:ext cx="2471700" cy="1214700"/>
          </a:xfrm>
          <a:prstGeom prst="rect">
            <a:avLst/>
          </a:prstGeom>
        </p:spPr>
        <p:txBody>
          <a:bodyPr anchorCtr="0" anchor="t" bIns="91425" lIns="91425" spcFirstLastPara="1" rIns="91425" wrap="square" tIns="91425">
            <a:normAutofit/>
          </a:bodyPr>
          <a:lstStyle/>
          <a:p>
            <a:pPr indent="-292100" lvl="0" marL="457200" rtl="0" algn="l">
              <a:lnSpc>
                <a:spcPct val="150000"/>
              </a:lnSpc>
              <a:spcBef>
                <a:spcPts val="0"/>
              </a:spcBef>
              <a:spcAft>
                <a:spcPts val="0"/>
              </a:spcAft>
              <a:buSzPts val="1000"/>
              <a:buChar char="●"/>
            </a:pPr>
            <a:r>
              <a:rPr b="1" lang="en" sz="1000"/>
              <a:t>Written by users</a:t>
            </a:r>
            <a:endParaRPr b="1" sz="1000"/>
          </a:p>
          <a:p>
            <a:pPr indent="-292100" lvl="0" marL="457200" rtl="0" algn="l">
              <a:lnSpc>
                <a:spcPct val="150000"/>
              </a:lnSpc>
              <a:spcBef>
                <a:spcPts val="0"/>
              </a:spcBef>
              <a:spcAft>
                <a:spcPts val="0"/>
              </a:spcAft>
              <a:buSzPts val="1000"/>
              <a:buChar char="●"/>
            </a:pPr>
            <a:r>
              <a:rPr b="1" lang="en" sz="1000"/>
              <a:t>takes an input pair and produces a set of intermediate key/value pairs.</a:t>
            </a:r>
            <a:endParaRPr b="1" sz="1000"/>
          </a:p>
        </p:txBody>
      </p:sp>
      <p:sp>
        <p:nvSpPr>
          <p:cNvPr id="141" name="Google Shape;141;p19"/>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42" name="Google Shape;142;p19"/>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Intermediate Library</a:t>
            </a:r>
            <a:endParaRPr>
              <a:solidFill>
                <a:schemeClr val="lt1"/>
              </a:solidFill>
            </a:endParaRPr>
          </a:p>
        </p:txBody>
      </p:sp>
      <p:sp>
        <p:nvSpPr>
          <p:cNvPr id="143" name="Google Shape;143;p19"/>
          <p:cNvSpPr txBox="1"/>
          <p:nvPr>
            <p:ph idx="4294967295" type="body"/>
          </p:nvPr>
        </p:nvSpPr>
        <p:spPr>
          <a:xfrm>
            <a:off x="3189225" y="2070575"/>
            <a:ext cx="2471700" cy="1329300"/>
          </a:xfrm>
          <a:prstGeom prst="rect">
            <a:avLst/>
          </a:prstGeom>
        </p:spPr>
        <p:txBody>
          <a:bodyPr anchorCtr="0" anchor="t" bIns="91425" lIns="91425" spcFirstLastPara="1" rIns="91425" wrap="square" tIns="91425">
            <a:normAutofit/>
          </a:bodyPr>
          <a:lstStyle/>
          <a:p>
            <a:pPr indent="-292100" lvl="0" marL="457200" rtl="0" algn="l">
              <a:lnSpc>
                <a:spcPct val="150000"/>
              </a:lnSpc>
              <a:spcBef>
                <a:spcPts val="0"/>
              </a:spcBef>
              <a:spcAft>
                <a:spcPts val="0"/>
              </a:spcAft>
              <a:buSzPts val="1000"/>
              <a:buChar char="●"/>
            </a:pPr>
            <a:r>
              <a:rPr b="1" lang="en" sz="1000"/>
              <a:t>Groups together all intermediate values associated with the same intermediate key I and passes them to the Reduce function. </a:t>
            </a:r>
            <a:endParaRPr sz="1000"/>
          </a:p>
        </p:txBody>
      </p:sp>
      <p:sp>
        <p:nvSpPr>
          <p:cNvPr id="144" name="Google Shape;144;p19"/>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45" name="Google Shape;145;p19"/>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Reduce Function</a:t>
            </a:r>
            <a:endParaRPr>
              <a:solidFill>
                <a:schemeClr val="lt1"/>
              </a:solidFill>
            </a:endParaRPr>
          </a:p>
        </p:txBody>
      </p:sp>
      <p:sp>
        <p:nvSpPr>
          <p:cNvPr id="146" name="Google Shape;146;p19"/>
          <p:cNvSpPr txBox="1"/>
          <p:nvPr>
            <p:ph idx="4294967295" type="body"/>
          </p:nvPr>
        </p:nvSpPr>
        <p:spPr>
          <a:xfrm>
            <a:off x="6092950" y="2070575"/>
            <a:ext cx="2471700" cy="1664700"/>
          </a:xfrm>
          <a:prstGeom prst="rect">
            <a:avLst/>
          </a:prstGeom>
        </p:spPr>
        <p:txBody>
          <a:bodyPr anchorCtr="0" anchor="t" bIns="91425" lIns="91425" spcFirstLastPara="1" rIns="91425" wrap="square" tIns="91425">
            <a:normAutofit/>
          </a:bodyPr>
          <a:lstStyle/>
          <a:p>
            <a:pPr indent="-292100" lvl="0" marL="457200" rtl="0" algn="l">
              <a:lnSpc>
                <a:spcPct val="150000"/>
              </a:lnSpc>
              <a:spcBef>
                <a:spcPts val="0"/>
              </a:spcBef>
              <a:spcAft>
                <a:spcPts val="0"/>
              </a:spcAft>
              <a:buSzPts val="1000"/>
              <a:buChar char="●"/>
            </a:pPr>
            <a:r>
              <a:rPr b="1" lang="en" sz="1000"/>
              <a:t>Written by users</a:t>
            </a:r>
            <a:endParaRPr b="1" sz="1000"/>
          </a:p>
          <a:p>
            <a:pPr indent="-292100" lvl="0" marL="457200" rtl="0" algn="l">
              <a:lnSpc>
                <a:spcPct val="150000"/>
              </a:lnSpc>
              <a:spcBef>
                <a:spcPts val="0"/>
              </a:spcBef>
              <a:spcAft>
                <a:spcPts val="0"/>
              </a:spcAft>
              <a:buSzPts val="1000"/>
              <a:buChar char="●"/>
            </a:pPr>
            <a:r>
              <a:rPr b="1" lang="en" sz="1000"/>
              <a:t>Accepts intermediate key and set of values</a:t>
            </a:r>
            <a:endParaRPr b="1" sz="1000"/>
          </a:p>
          <a:p>
            <a:pPr indent="-292100" lvl="0" marL="457200" rtl="0" algn="l">
              <a:lnSpc>
                <a:spcPct val="150000"/>
              </a:lnSpc>
              <a:spcBef>
                <a:spcPts val="0"/>
              </a:spcBef>
              <a:spcAft>
                <a:spcPts val="0"/>
              </a:spcAft>
              <a:buSzPts val="1000"/>
              <a:buChar char="●"/>
            </a:pPr>
            <a:r>
              <a:rPr b="1" lang="en" sz="1000"/>
              <a:t>Merges together received values to form smaller set of values</a:t>
            </a:r>
            <a:endParaRPr b="1" sz="1000"/>
          </a:p>
        </p:txBody>
      </p:sp>
      <p:pic>
        <p:nvPicPr>
          <p:cNvPr id="147" name="Google Shape;147;p19"/>
          <p:cNvPicPr preferRelativeResize="0"/>
          <p:nvPr/>
        </p:nvPicPr>
        <p:blipFill>
          <a:blip r:embed="rId3">
            <a:alphaModFix/>
          </a:blip>
          <a:stretch>
            <a:fillRect/>
          </a:stretch>
        </p:blipFill>
        <p:spPr>
          <a:xfrm>
            <a:off x="548688" y="3789985"/>
            <a:ext cx="2397575" cy="836175"/>
          </a:xfrm>
          <a:prstGeom prst="rect">
            <a:avLst/>
          </a:prstGeom>
          <a:noFill/>
          <a:ln>
            <a:noFill/>
          </a:ln>
        </p:spPr>
      </p:pic>
      <p:pic>
        <p:nvPicPr>
          <p:cNvPr id="148" name="Google Shape;148;p19"/>
          <p:cNvPicPr preferRelativeResize="0"/>
          <p:nvPr/>
        </p:nvPicPr>
        <p:blipFill>
          <a:blip r:embed="rId4">
            <a:alphaModFix/>
          </a:blip>
          <a:stretch>
            <a:fillRect/>
          </a:stretch>
        </p:blipFill>
        <p:spPr>
          <a:xfrm>
            <a:off x="6197396" y="3694750"/>
            <a:ext cx="2634900" cy="1026600"/>
          </a:xfrm>
          <a:prstGeom prst="rect">
            <a:avLst/>
          </a:prstGeom>
          <a:noFill/>
          <a:ln>
            <a:noFill/>
          </a:ln>
        </p:spPr>
      </p:pic>
      <p:sp>
        <p:nvSpPr>
          <p:cNvPr id="149" name="Google Shape;149;p1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Examples</a:t>
            </a:r>
            <a:endParaRPr/>
          </a:p>
        </p:txBody>
      </p:sp>
      <p:sp>
        <p:nvSpPr>
          <p:cNvPr id="155" name="Google Shape;155;p20"/>
          <p:cNvSpPr txBox="1"/>
          <p:nvPr/>
        </p:nvSpPr>
        <p:spPr>
          <a:xfrm>
            <a:off x="804725" y="1267450"/>
            <a:ext cx="69942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t>Count of URL Access Frequency:</a:t>
            </a:r>
            <a:endParaRPr b="1" sz="1100"/>
          </a:p>
          <a:p>
            <a:pPr indent="-298450" lvl="0" marL="457200" rtl="0" algn="l">
              <a:spcBef>
                <a:spcPts val="0"/>
              </a:spcBef>
              <a:spcAft>
                <a:spcPts val="0"/>
              </a:spcAft>
              <a:buSzPts val="1100"/>
              <a:buChar char="●"/>
            </a:pPr>
            <a:r>
              <a:rPr lang="en" sz="1100"/>
              <a:t>Processes logs of web page</a:t>
            </a:r>
            <a:endParaRPr sz="1100"/>
          </a:p>
          <a:p>
            <a:pPr indent="-298450" lvl="0" marL="457200" rtl="0" algn="l">
              <a:spcBef>
                <a:spcPts val="0"/>
              </a:spcBef>
              <a:spcAft>
                <a:spcPts val="0"/>
              </a:spcAft>
              <a:buSzPts val="1100"/>
              <a:buChar char="●"/>
            </a:pPr>
            <a:r>
              <a:rPr lang="en" sz="1100"/>
              <a:t>Reduce function adds together all values for the same URL and outputs (URL, Total Count) pair.</a:t>
            </a:r>
            <a:endParaRPr sz="1100"/>
          </a:p>
        </p:txBody>
      </p:sp>
      <p:sp>
        <p:nvSpPr>
          <p:cNvPr id="156" name="Google Shape;156;p20"/>
          <p:cNvSpPr txBox="1"/>
          <p:nvPr/>
        </p:nvSpPr>
        <p:spPr>
          <a:xfrm>
            <a:off x="804725" y="2209800"/>
            <a:ext cx="69942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t>Reverse Web-Link Graph:</a:t>
            </a:r>
            <a:endParaRPr b="1" sz="1100"/>
          </a:p>
          <a:p>
            <a:pPr indent="-298450" lvl="0" marL="457200" rtl="0" algn="l">
              <a:spcBef>
                <a:spcPts val="0"/>
              </a:spcBef>
              <a:spcAft>
                <a:spcPts val="0"/>
              </a:spcAft>
              <a:buSzPts val="1100"/>
              <a:buChar char="●"/>
            </a:pPr>
            <a:r>
              <a:rPr lang="en" sz="1100"/>
              <a:t>Map function outputs (target, source) pair for each link</a:t>
            </a:r>
            <a:endParaRPr sz="1100"/>
          </a:p>
          <a:p>
            <a:pPr indent="-298450" lvl="0" marL="457200" rtl="0" algn="l">
              <a:spcBef>
                <a:spcPts val="0"/>
              </a:spcBef>
              <a:spcAft>
                <a:spcPts val="0"/>
              </a:spcAft>
              <a:buSzPts val="1100"/>
              <a:buChar char="●"/>
            </a:pPr>
            <a:r>
              <a:rPr lang="en" sz="1100"/>
              <a:t>R</a:t>
            </a:r>
            <a:r>
              <a:rPr lang="en" sz="1100"/>
              <a:t>educe function concatenates the list of all source URLs associated with a given target URL and emits the pair:(target; list(source))</a:t>
            </a:r>
            <a:endParaRPr sz="1100"/>
          </a:p>
        </p:txBody>
      </p:sp>
      <p:sp>
        <p:nvSpPr>
          <p:cNvPr id="157" name="Google Shape;157;p20"/>
          <p:cNvSpPr txBox="1"/>
          <p:nvPr/>
        </p:nvSpPr>
        <p:spPr>
          <a:xfrm>
            <a:off x="804725" y="3321350"/>
            <a:ext cx="69942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t>Distributed Sort:</a:t>
            </a:r>
            <a:endParaRPr b="1" sz="1100"/>
          </a:p>
          <a:p>
            <a:pPr indent="-298450" lvl="0" marL="457200" rtl="0" algn="l">
              <a:spcBef>
                <a:spcPts val="0"/>
              </a:spcBef>
              <a:spcAft>
                <a:spcPts val="0"/>
              </a:spcAft>
              <a:buSzPts val="1100"/>
              <a:buChar char="●"/>
            </a:pPr>
            <a:r>
              <a:rPr lang="en" sz="1100"/>
              <a:t>Map function extracts the key from each record, and emits a (key, record) pair.</a:t>
            </a:r>
            <a:endParaRPr sz="1100"/>
          </a:p>
          <a:p>
            <a:pPr indent="-298450" lvl="0" marL="457200" rtl="0" algn="l">
              <a:spcBef>
                <a:spcPts val="0"/>
              </a:spcBef>
              <a:spcAft>
                <a:spcPts val="0"/>
              </a:spcAft>
              <a:buSzPts val="1100"/>
              <a:buChar char="●"/>
            </a:pPr>
            <a:r>
              <a:rPr lang="en" sz="1100"/>
              <a:t>R</a:t>
            </a:r>
            <a:r>
              <a:rPr lang="en" sz="1100"/>
              <a:t>educe function emits all pairs unchanged.</a:t>
            </a:r>
            <a:endParaRPr sz="1100"/>
          </a:p>
        </p:txBody>
      </p:sp>
      <p:sp>
        <p:nvSpPr>
          <p:cNvPr id="158" name="Google Shape;158;p2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1"/>
          <p:cNvSpPr txBox="1"/>
          <p:nvPr/>
        </p:nvSpPr>
        <p:spPr>
          <a:xfrm>
            <a:off x="2032500" y="2048400"/>
            <a:ext cx="50790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latin typeface="Roboto"/>
                <a:ea typeface="Roboto"/>
                <a:cs typeface="Roboto"/>
                <a:sym typeface="Roboto"/>
              </a:rPr>
              <a:t>Zahid Hasan</a:t>
            </a:r>
            <a:endParaRPr sz="2800">
              <a:latin typeface="Roboto"/>
              <a:ea typeface="Roboto"/>
              <a:cs typeface="Roboto"/>
              <a:sym typeface="Roboto"/>
            </a:endParaRPr>
          </a:p>
          <a:p>
            <a:pPr indent="0" lvl="0" marL="0" rtl="0" algn="ctr">
              <a:spcBef>
                <a:spcPts val="0"/>
              </a:spcBef>
              <a:spcAft>
                <a:spcPts val="0"/>
              </a:spcAft>
              <a:buNone/>
            </a:pPr>
            <a:r>
              <a:rPr lang="en" sz="2800">
                <a:latin typeface="Roboto"/>
                <a:ea typeface="Roboto"/>
                <a:cs typeface="Roboto"/>
                <a:sym typeface="Roboto"/>
              </a:rPr>
              <a:t>ID - 22366016</a:t>
            </a:r>
            <a:endParaRPr sz="2800">
              <a:latin typeface="Roboto"/>
              <a:ea typeface="Roboto"/>
              <a:cs typeface="Roboto"/>
              <a:sym typeface="Roboto"/>
            </a:endParaRPr>
          </a:p>
        </p:txBody>
      </p:sp>
      <p:sp>
        <p:nvSpPr>
          <p:cNvPr id="164" name="Google Shape;164;p2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