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56" r:id="rId2"/>
    <p:sldId id="257" r:id="rId3"/>
    <p:sldId id="258" r:id="rId4"/>
    <p:sldId id="259" r:id="rId5"/>
    <p:sldId id="260" r:id="rId6"/>
    <p:sldId id="268" r:id="rId7"/>
    <p:sldId id="269"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8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135AA8-0FC0-4D4C-94B6-C3BB03462D0B}" type="doc">
      <dgm:prSet loTypeId="urn:microsoft.com/office/officeart/2005/8/layout/process1" loCatId="process" qsTypeId="urn:microsoft.com/office/officeart/2005/8/quickstyle/simple1" qsCatId="simple" csTypeId="urn:microsoft.com/office/officeart/2005/8/colors/accent1_2" csCatId="accent1" phldr="1"/>
      <dgm:spPr/>
    </dgm:pt>
    <dgm:pt modelId="{018F8A02-8BE0-48F6-993D-A09F1C928B2F}">
      <dgm:prSet phldrT="[Text]" custT="1">
        <dgm:style>
          <a:lnRef idx="1">
            <a:schemeClr val="accent2"/>
          </a:lnRef>
          <a:fillRef idx="2">
            <a:schemeClr val="accent2"/>
          </a:fillRef>
          <a:effectRef idx="1">
            <a:schemeClr val="accent2"/>
          </a:effectRef>
          <a:fontRef idx="minor">
            <a:schemeClr val="dk1"/>
          </a:fontRef>
        </dgm:style>
      </dgm:prSet>
      <dgm:spPr>
        <a:ln/>
      </dgm:spPr>
      <dgm:t>
        <a:bodyPr/>
        <a:lstStyle/>
        <a:p>
          <a:r>
            <a:rPr lang="en-US" sz="1000" baseline="0" dirty="0" smtClean="0"/>
            <a:t>Inputting of captured image.</a:t>
          </a:r>
          <a:endParaRPr lang="en-US" sz="1000" baseline="0" dirty="0"/>
        </a:p>
      </dgm:t>
    </dgm:pt>
    <dgm:pt modelId="{710CC898-8F6E-4754-BD4C-0CC2F34B9D72}" type="parTrans" cxnId="{99DC9E96-DE95-4900-9470-860166B47199}">
      <dgm:prSet/>
      <dgm:spPr/>
      <dgm:t>
        <a:bodyPr/>
        <a:lstStyle/>
        <a:p>
          <a:endParaRPr lang="en-US"/>
        </a:p>
      </dgm:t>
    </dgm:pt>
    <dgm:pt modelId="{3B6597E9-0AE3-428B-9755-7D36256A9F8F}" type="sibTrans" cxnId="{99DC9E96-DE95-4900-9470-860166B47199}">
      <dgm:prSet/>
      <dgm:spPr/>
      <dgm:t>
        <a:bodyPr/>
        <a:lstStyle/>
        <a:p>
          <a:endParaRPr lang="en-US"/>
        </a:p>
      </dgm:t>
    </dgm:pt>
    <dgm:pt modelId="{1D175760-1037-439A-B8BB-DB64087E17C2}">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1000" baseline="0" dirty="0" smtClean="0"/>
            <a:t>Resizing into a fixed-sized image.</a:t>
          </a:r>
          <a:endParaRPr lang="en-US" sz="1000" baseline="0" dirty="0"/>
        </a:p>
      </dgm:t>
    </dgm:pt>
    <dgm:pt modelId="{C44CFBCB-F579-43AB-B2E4-0E2AF7CA8CA1}" type="parTrans" cxnId="{A942ED61-902C-47C0-8259-5A4E80D3065F}">
      <dgm:prSet/>
      <dgm:spPr/>
      <dgm:t>
        <a:bodyPr/>
        <a:lstStyle/>
        <a:p>
          <a:endParaRPr lang="en-US"/>
        </a:p>
      </dgm:t>
    </dgm:pt>
    <dgm:pt modelId="{032E002F-DF98-4C6E-BD75-813311C1B2F6}" type="sibTrans" cxnId="{A942ED61-902C-47C0-8259-5A4E80D3065F}">
      <dgm:prSet/>
      <dgm:spPr/>
      <dgm:t>
        <a:bodyPr/>
        <a:lstStyle/>
        <a:p>
          <a:endParaRPr lang="en-US"/>
        </a:p>
      </dgm:t>
    </dgm:pt>
    <dgm:pt modelId="{33AA9028-95B1-4A03-BC87-8A20E384A4A6}">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1000" baseline="0" dirty="0" smtClean="0"/>
            <a:t>Dataset.</a:t>
          </a:r>
          <a:endParaRPr lang="en-US" sz="1000" baseline="0" dirty="0"/>
        </a:p>
      </dgm:t>
    </dgm:pt>
    <dgm:pt modelId="{BDC11B23-DF72-4B08-BF4A-87354145FC02}" type="parTrans" cxnId="{664BAED6-53B6-412D-895A-81F296BACEB1}">
      <dgm:prSet/>
      <dgm:spPr/>
      <dgm:t>
        <a:bodyPr/>
        <a:lstStyle/>
        <a:p>
          <a:endParaRPr lang="en-US"/>
        </a:p>
      </dgm:t>
    </dgm:pt>
    <dgm:pt modelId="{F30E6C3C-F281-4D4A-8352-5BE33867C73B}" type="sibTrans" cxnId="{664BAED6-53B6-412D-895A-81F296BACEB1}">
      <dgm:prSet/>
      <dgm:spPr/>
      <dgm:t>
        <a:bodyPr/>
        <a:lstStyle/>
        <a:p>
          <a:endParaRPr lang="en-US"/>
        </a:p>
      </dgm:t>
    </dgm:pt>
    <dgm:pt modelId="{FF522EB6-1503-4169-AEE5-B686D563EE6C}" type="pres">
      <dgm:prSet presAssocID="{43135AA8-0FC0-4D4C-94B6-C3BB03462D0B}" presName="Name0" presStyleCnt="0">
        <dgm:presLayoutVars>
          <dgm:dir/>
          <dgm:resizeHandles val="exact"/>
        </dgm:presLayoutVars>
      </dgm:prSet>
      <dgm:spPr/>
    </dgm:pt>
    <dgm:pt modelId="{652278DE-F4E8-4525-B6B2-D37E94ACC0E3}" type="pres">
      <dgm:prSet presAssocID="{018F8A02-8BE0-48F6-993D-A09F1C928B2F}" presName="node" presStyleLbl="node1" presStyleIdx="0" presStyleCnt="3" custLinFactX="-55614" custLinFactNeighborX="-100000" custLinFactNeighborY="-83982">
        <dgm:presLayoutVars>
          <dgm:bulletEnabled val="1"/>
        </dgm:presLayoutVars>
      </dgm:prSet>
      <dgm:spPr/>
      <dgm:t>
        <a:bodyPr/>
        <a:lstStyle/>
        <a:p>
          <a:endParaRPr lang="en-US"/>
        </a:p>
      </dgm:t>
    </dgm:pt>
    <dgm:pt modelId="{F3277B70-CED9-4010-A87F-6A074AA3AD0F}" type="pres">
      <dgm:prSet presAssocID="{3B6597E9-0AE3-428B-9755-7D36256A9F8F}" presName="sibTrans" presStyleLbl="sibTrans2D1" presStyleIdx="0" presStyleCnt="2" custAng="8260" custLinFactNeighborX="-3393" custLinFactNeighborY="1345"/>
      <dgm:spPr/>
      <dgm:t>
        <a:bodyPr/>
        <a:lstStyle/>
        <a:p>
          <a:endParaRPr lang="en-US"/>
        </a:p>
      </dgm:t>
    </dgm:pt>
    <dgm:pt modelId="{0713CD6C-6B9F-41A9-B229-D724F83C0211}" type="pres">
      <dgm:prSet presAssocID="{3B6597E9-0AE3-428B-9755-7D36256A9F8F}" presName="connectorText" presStyleLbl="sibTrans2D1" presStyleIdx="0" presStyleCnt="2"/>
      <dgm:spPr/>
      <dgm:t>
        <a:bodyPr/>
        <a:lstStyle/>
        <a:p>
          <a:endParaRPr lang="en-US"/>
        </a:p>
      </dgm:t>
    </dgm:pt>
    <dgm:pt modelId="{70C8FBA1-15C6-4A73-80CA-D844065A09CA}" type="pres">
      <dgm:prSet presAssocID="{1D175760-1037-439A-B8BB-DB64087E17C2}" presName="node" presStyleLbl="node1" presStyleIdx="1" presStyleCnt="3" custLinFactNeighborX="-10113" custLinFactNeighborY="-82111">
        <dgm:presLayoutVars>
          <dgm:bulletEnabled val="1"/>
        </dgm:presLayoutVars>
      </dgm:prSet>
      <dgm:spPr/>
      <dgm:t>
        <a:bodyPr/>
        <a:lstStyle/>
        <a:p>
          <a:endParaRPr lang="en-US"/>
        </a:p>
      </dgm:t>
    </dgm:pt>
    <dgm:pt modelId="{7BCBADB8-CFE2-43C6-9684-21CF92DA0A2F}" type="pres">
      <dgm:prSet presAssocID="{032E002F-DF98-4C6E-BD75-813311C1B2F6}" presName="sibTrans" presStyleLbl="sibTrans2D1" presStyleIdx="1" presStyleCnt="2" custLinFactNeighborX="-1044" custLinFactNeighborY="0"/>
      <dgm:spPr/>
      <dgm:t>
        <a:bodyPr/>
        <a:lstStyle/>
        <a:p>
          <a:endParaRPr lang="en-US"/>
        </a:p>
      </dgm:t>
    </dgm:pt>
    <dgm:pt modelId="{4B0BEAAB-030F-464A-BABF-912D9A3ADFCB}" type="pres">
      <dgm:prSet presAssocID="{032E002F-DF98-4C6E-BD75-813311C1B2F6}" presName="connectorText" presStyleLbl="sibTrans2D1" presStyleIdx="1" presStyleCnt="2"/>
      <dgm:spPr/>
      <dgm:t>
        <a:bodyPr/>
        <a:lstStyle/>
        <a:p>
          <a:endParaRPr lang="en-US"/>
        </a:p>
      </dgm:t>
    </dgm:pt>
    <dgm:pt modelId="{ED4C6546-530B-4302-8E01-946A4D282FA7}" type="pres">
      <dgm:prSet presAssocID="{33AA9028-95B1-4A03-BC87-8A20E384A4A6}" presName="node" presStyleLbl="node1" presStyleIdx="2" presStyleCnt="3" custLinFactNeighborX="-14265" custLinFactNeighborY="-83770">
        <dgm:presLayoutVars>
          <dgm:bulletEnabled val="1"/>
        </dgm:presLayoutVars>
      </dgm:prSet>
      <dgm:spPr/>
      <dgm:t>
        <a:bodyPr/>
        <a:lstStyle/>
        <a:p>
          <a:endParaRPr lang="en-US"/>
        </a:p>
      </dgm:t>
    </dgm:pt>
  </dgm:ptLst>
  <dgm:cxnLst>
    <dgm:cxn modelId="{D29C4349-FE96-436C-9473-C3B45967213D}" type="presOf" srcId="{3B6597E9-0AE3-428B-9755-7D36256A9F8F}" destId="{0713CD6C-6B9F-41A9-B229-D724F83C0211}" srcOrd="1" destOrd="0" presId="urn:microsoft.com/office/officeart/2005/8/layout/process1"/>
    <dgm:cxn modelId="{003A6FA3-E3A3-436E-BB86-2E1466381844}" type="presOf" srcId="{018F8A02-8BE0-48F6-993D-A09F1C928B2F}" destId="{652278DE-F4E8-4525-B6B2-D37E94ACC0E3}" srcOrd="0" destOrd="0" presId="urn:microsoft.com/office/officeart/2005/8/layout/process1"/>
    <dgm:cxn modelId="{0D2F4AF0-585E-4533-A809-82FDCE153B72}" type="presOf" srcId="{33AA9028-95B1-4A03-BC87-8A20E384A4A6}" destId="{ED4C6546-530B-4302-8E01-946A4D282FA7}" srcOrd="0" destOrd="0" presId="urn:microsoft.com/office/officeart/2005/8/layout/process1"/>
    <dgm:cxn modelId="{99DC9E96-DE95-4900-9470-860166B47199}" srcId="{43135AA8-0FC0-4D4C-94B6-C3BB03462D0B}" destId="{018F8A02-8BE0-48F6-993D-A09F1C928B2F}" srcOrd="0" destOrd="0" parTransId="{710CC898-8F6E-4754-BD4C-0CC2F34B9D72}" sibTransId="{3B6597E9-0AE3-428B-9755-7D36256A9F8F}"/>
    <dgm:cxn modelId="{6778A95A-98EE-4A7D-A89F-B20EE50E8840}" type="presOf" srcId="{032E002F-DF98-4C6E-BD75-813311C1B2F6}" destId="{4B0BEAAB-030F-464A-BABF-912D9A3ADFCB}" srcOrd="1" destOrd="0" presId="urn:microsoft.com/office/officeart/2005/8/layout/process1"/>
    <dgm:cxn modelId="{C1F328C5-1D02-4C52-A328-BAE3850A27F6}" type="presOf" srcId="{032E002F-DF98-4C6E-BD75-813311C1B2F6}" destId="{7BCBADB8-CFE2-43C6-9684-21CF92DA0A2F}" srcOrd="0" destOrd="0" presId="urn:microsoft.com/office/officeart/2005/8/layout/process1"/>
    <dgm:cxn modelId="{9D7744A3-2187-45C2-90A9-2B5588E417F6}" type="presOf" srcId="{3B6597E9-0AE3-428B-9755-7D36256A9F8F}" destId="{F3277B70-CED9-4010-A87F-6A074AA3AD0F}" srcOrd="0" destOrd="0" presId="urn:microsoft.com/office/officeart/2005/8/layout/process1"/>
    <dgm:cxn modelId="{664BAED6-53B6-412D-895A-81F296BACEB1}" srcId="{43135AA8-0FC0-4D4C-94B6-C3BB03462D0B}" destId="{33AA9028-95B1-4A03-BC87-8A20E384A4A6}" srcOrd="2" destOrd="0" parTransId="{BDC11B23-DF72-4B08-BF4A-87354145FC02}" sibTransId="{F30E6C3C-F281-4D4A-8352-5BE33867C73B}"/>
    <dgm:cxn modelId="{DDC57A10-E447-477C-93F5-D00963BAB5D2}" type="presOf" srcId="{43135AA8-0FC0-4D4C-94B6-C3BB03462D0B}" destId="{FF522EB6-1503-4169-AEE5-B686D563EE6C}" srcOrd="0" destOrd="0" presId="urn:microsoft.com/office/officeart/2005/8/layout/process1"/>
    <dgm:cxn modelId="{02F8CD76-25E5-4D0A-86B4-4F65524F31E2}" type="presOf" srcId="{1D175760-1037-439A-B8BB-DB64087E17C2}" destId="{70C8FBA1-15C6-4A73-80CA-D844065A09CA}" srcOrd="0" destOrd="0" presId="urn:microsoft.com/office/officeart/2005/8/layout/process1"/>
    <dgm:cxn modelId="{A942ED61-902C-47C0-8259-5A4E80D3065F}" srcId="{43135AA8-0FC0-4D4C-94B6-C3BB03462D0B}" destId="{1D175760-1037-439A-B8BB-DB64087E17C2}" srcOrd="1" destOrd="0" parTransId="{C44CFBCB-F579-43AB-B2E4-0E2AF7CA8CA1}" sibTransId="{032E002F-DF98-4C6E-BD75-813311C1B2F6}"/>
    <dgm:cxn modelId="{BB7BCF50-0FD6-4E94-A5FC-747571F04088}" type="presParOf" srcId="{FF522EB6-1503-4169-AEE5-B686D563EE6C}" destId="{652278DE-F4E8-4525-B6B2-D37E94ACC0E3}" srcOrd="0" destOrd="0" presId="urn:microsoft.com/office/officeart/2005/8/layout/process1"/>
    <dgm:cxn modelId="{19DCF194-91D9-43C4-A3CD-DBA59609455E}" type="presParOf" srcId="{FF522EB6-1503-4169-AEE5-B686D563EE6C}" destId="{F3277B70-CED9-4010-A87F-6A074AA3AD0F}" srcOrd="1" destOrd="0" presId="urn:microsoft.com/office/officeart/2005/8/layout/process1"/>
    <dgm:cxn modelId="{E3018398-999E-4A8B-9424-BEDB430FDC4F}" type="presParOf" srcId="{F3277B70-CED9-4010-A87F-6A074AA3AD0F}" destId="{0713CD6C-6B9F-41A9-B229-D724F83C0211}" srcOrd="0" destOrd="0" presId="urn:microsoft.com/office/officeart/2005/8/layout/process1"/>
    <dgm:cxn modelId="{913B189B-6223-40CC-B5D2-6C62BAFCE341}" type="presParOf" srcId="{FF522EB6-1503-4169-AEE5-B686D563EE6C}" destId="{70C8FBA1-15C6-4A73-80CA-D844065A09CA}" srcOrd="2" destOrd="0" presId="urn:microsoft.com/office/officeart/2005/8/layout/process1"/>
    <dgm:cxn modelId="{5DE4E505-E3D1-418A-A7AD-CEB41A8E7D5A}" type="presParOf" srcId="{FF522EB6-1503-4169-AEE5-B686D563EE6C}" destId="{7BCBADB8-CFE2-43C6-9684-21CF92DA0A2F}" srcOrd="3" destOrd="0" presId="urn:microsoft.com/office/officeart/2005/8/layout/process1"/>
    <dgm:cxn modelId="{1236CD1B-861C-4C47-ABFE-3D5C217DCD55}" type="presParOf" srcId="{7BCBADB8-CFE2-43C6-9684-21CF92DA0A2F}" destId="{4B0BEAAB-030F-464A-BABF-912D9A3ADFCB}" srcOrd="0" destOrd="0" presId="urn:microsoft.com/office/officeart/2005/8/layout/process1"/>
    <dgm:cxn modelId="{F60E3CB5-2A5A-4BCE-8012-1832D44CCC7D}" type="presParOf" srcId="{FF522EB6-1503-4169-AEE5-B686D563EE6C}" destId="{ED4C6546-530B-4302-8E01-946A4D282FA7}"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2278DE-F4E8-4525-B6B2-D37E94ACC0E3}">
      <dsp:nvSpPr>
        <dsp:cNvPr id="0" name=""/>
        <dsp:cNvSpPr/>
      </dsp:nvSpPr>
      <dsp:spPr>
        <a:xfrm>
          <a:off x="0" y="266206"/>
          <a:ext cx="3066669" cy="1840001"/>
        </a:xfrm>
        <a:prstGeom prst="roundRect">
          <a:avLst>
            <a:gd name="adj" fmla="val 10000"/>
          </a:avLst>
        </a:prstGeom>
        <a:solidFill>
          <a:schemeClr val="accent2">
            <a:tint val="70000"/>
            <a:lumMod val="104000"/>
          </a:schemeClr>
        </a:solidFill>
        <a:ln w="9525" cap="rnd" cmpd="sng" algn="ctr">
          <a:solidFill>
            <a:schemeClr val="accent2">
              <a:shade val="90000"/>
            </a:schemeClr>
          </a:solidFill>
          <a:prstDash val="solid"/>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baseline="0" dirty="0" smtClean="0"/>
            <a:t>Inputting of captured image.</a:t>
          </a:r>
          <a:endParaRPr lang="en-US" sz="1000" kern="1200" baseline="0" dirty="0"/>
        </a:p>
      </dsp:txBody>
      <dsp:txXfrm>
        <a:off x="53892" y="320098"/>
        <a:ext cx="2958885" cy="1732217"/>
      </dsp:txXfrm>
    </dsp:sp>
    <dsp:sp modelId="{F3277B70-CED9-4010-A87F-6A074AA3AD0F}">
      <dsp:nvSpPr>
        <dsp:cNvPr id="0" name=""/>
        <dsp:cNvSpPr/>
      </dsp:nvSpPr>
      <dsp:spPr>
        <a:xfrm rot="36576">
          <a:off x="3324864" y="833520"/>
          <a:ext cx="589843" cy="7605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kern="1200"/>
        </a:p>
      </dsp:txBody>
      <dsp:txXfrm>
        <a:off x="3324869" y="984686"/>
        <a:ext cx="412890" cy="456320"/>
      </dsp:txXfrm>
    </dsp:sp>
    <dsp:sp modelId="{70C8FBA1-15C6-4A73-80CA-D844065A09CA}">
      <dsp:nvSpPr>
        <dsp:cNvPr id="0" name=""/>
        <dsp:cNvSpPr/>
      </dsp:nvSpPr>
      <dsp:spPr>
        <a:xfrm>
          <a:off x="4179544" y="300632"/>
          <a:ext cx="3066669" cy="1840001"/>
        </a:xfrm>
        <a:prstGeom prst="roundRect">
          <a:avLst>
            <a:gd name="adj" fmla="val 10000"/>
          </a:avLst>
        </a:prstGeom>
        <a:solidFill>
          <a:schemeClr val="accent2">
            <a:tint val="70000"/>
            <a:lumMod val="104000"/>
          </a:schemeClr>
        </a:solidFill>
        <a:ln w="9525" cap="rnd" cmpd="sng" algn="ctr">
          <a:solidFill>
            <a:schemeClr val="accent2">
              <a:shade val="90000"/>
            </a:schemeClr>
          </a:solidFill>
          <a:prstDash val="solid"/>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baseline="0" dirty="0" smtClean="0"/>
            <a:t>Resizing into a fixed-sized image.</a:t>
          </a:r>
          <a:endParaRPr lang="en-US" sz="1000" kern="1200" baseline="0" dirty="0"/>
        </a:p>
      </dsp:txBody>
      <dsp:txXfrm>
        <a:off x="4233436" y="354524"/>
        <a:ext cx="2958885" cy="1732217"/>
      </dsp:txXfrm>
    </dsp:sp>
    <dsp:sp modelId="{7BCBADB8-CFE2-43C6-9684-21CF92DA0A2F}">
      <dsp:nvSpPr>
        <dsp:cNvPr id="0" name=""/>
        <dsp:cNvSpPr/>
      </dsp:nvSpPr>
      <dsp:spPr>
        <a:xfrm rot="21575265">
          <a:off x="7533634" y="824976"/>
          <a:ext cx="623156" cy="7605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kern="1200"/>
        </a:p>
      </dsp:txBody>
      <dsp:txXfrm>
        <a:off x="7533636" y="977756"/>
        <a:ext cx="436209" cy="456320"/>
      </dsp:txXfrm>
    </dsp:sp>
    <dsp:sp modelId="{ED4C6546-530B-4302-8E01-946A4D282FA7}">
      <dsp:nvSpPr>
        <dsp:cNvPr id="0" name=""/>
        <dsp:cNvSpPr/>
      </dsp:nvSpPr>
      <dsp:spPr>
        <a:xfrm>
          <a:off x="8421950" y="270107"/>
          <a:ext cx="3066669" cy="1840001"/>
        </a:xfrm>
        <a:prstGeom prst="roundRect">
          <a:avLst>
            <a:gd name="adj" fmla="val 10000"/>
          </a:avLst>
        </a:prstGeom>
        <a:solidFill>
          <a:schemeClr val="accent2">
            <a:tint val="70000"/>
            <a:lumMod val="104000"/>
          </a:schemeClr>
        </a:solidFill>
        <a:ln w="9525" cap="rnd" cmpd="sng" algn="ctr">
          <a:solidFill>
            <a:schemeClr val="accent2">
              <a:shade val="90000"/>
            </a:schemeClr>
          </a:solidFill>
          <a:prstDash val="solid"/>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baseline="0" dirty="0" smtClean="0"/>
            <a:t>Dataset.</a:t>
          </a:r>
          <a:endParaRPr lang="en-US" sz="1000" kern="1200" baseline="0" dirty="0"/>
        </a:p>
      </dsp:txBody>
      <dsp:txXfrm>
        <a:off x="8475842" y="323999"/>
        <a:ext cx="2958885" cy="173221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979E0D-E3D3-41A3-B5F0-E58B6545C64D}"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DA5C6C7-251B-49DD-BAEF-B3B3DC6DE44E}" type="slidenum">
              <a:rPr lang="en-US" smtClean="0"/>
              <a:t>‹#›</a:t>
            </a:fld>
            <a:endParaRPr lang="en-US"/>
          </a:p>
        </p:txBody>
      </p:sp>
    </p:spTree>
    <p:extLst>
      <p:ext uri="{BB962C8B-B14F-4D97-AF65-F5344CB8AC3E}">
        <p14:creationId xmlns:p14="http://schemas.microsoft.com/office/powerpoint/2010/main" val="2040800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979E0D-E3D3-41A3-B5F0-E58B6545C64D}"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DA5C6C7-251B-49DD-BAEF-B3B3DC6DE44E}" type="slidenum">
              <a:rPr lang="en-US" smtClean="0"/>
              <a:t>‹#›</a:t>
            </a:fld>
            <a:endParaRPr lang="en-US"/>
          </a:p>
        </p:txBody>
      </p:sp>
    </p:spTree>
    <p:extLst>
      <p:ext uri="{BB962C8B-B14F-4D97-AF65-F5344CB8AC3E}">
        <p14:creationId xmlns:p14="http://schemas.microsoft.com/office/powerpoint/2010/main" val="3856018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979E0D-E3D3-41A3-B5F0-E58B6545C64D}"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DA5C6C7-251B-49DD-BAEF-B3B3DC6DE44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72398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C979E0D-E3D3-41A3-B5F0-E58B6545C64D}" type="datetimeFigureOut">
              <a:rPr lang="en-US" smtClean="0"/>
              <a:t>8/6/2022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DA5C6C7-251B-49DD-BAEF-B3B3DC6DE44E}" type="slidenum">
              <a:rPr lang="en-US" smtClean="0"/>
              <a:t>‹#›</a:t>
            </a:fld>
            <a:endParaRPr lang="en-US"/>
          </a:p>
        </p:txBody>
      </p:sp>
    </p:spTree>
    <p:extLst>
      <p:ext uri="{BB962C8B-B14F-4D97-AF65-F5344CB8AC3E}">
        <p14:creationId xmlns:p14="http://schemas.microsoft.com/office/powerpoint/2010/main" val="1216848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C979E0D-E3D3-41A3-B5F0-E58B6545C64D}" type="datetimeFigureOut">
              <a:rPr lang="en-US" smtClean="0"/>
              <a:t>8/6/2022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DA5C6C7-251B-49DD-BAEF-B3B3DC6DE44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6788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C979E0D-E3D3-41A3-B5F0-E58B6545C64D}" type="datetimeFigureOut">
              <a:rPr lang="en-US" smtClean="0"/>
              <a:t>8/6/2022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DA5C6C7-251B-49DD-BAEF-B3B3DC6DE44E}" type="slidenum">
              <a:rPr lang="en-US" smtClean="0"/>
              <a:t>‹#›</a:t>
            </a:fld>
            <a:endParaRPr lang="en-US"/>
          </a:p>
        </p:txBody>
      </p:sp>
    </p:spTree>
    <p:extLst>
      <p:ext uri="{BB962C8B-B14F-4D97-AF65-F5344CB8AC3E}">
        <p14:creationId xmlns:p14="http://schemas.microsoft.com/office/powerpoint/2010/main" val="3144221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979E0D-E3D3-41A3-B5F0-E58B6545C64D}"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DA5C6C7-251B-49DD-BAEF-B3B3DC6DE44E}" type="slidenum">
              <a:rPr lang="en-US" smtClean="0"/>
              <a:t>‹#›</a:t>
            </a:fld>
            <a:endParaRPr lang="en-US"/>
          </a:p>
        </p:txBody>
      </p:sp>
    </p:spTree>
    <p:extLst>
      <p:ext uri="{BB962C8B-B14F-4D97-AF65-F5344CB8AC3E}">
        <p14:creationId xmlns:p14="http://schemas.microsoft.com/office/powerpoint/2010/main" val="35099562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979E0D-E3D3-41A3-B5F0-E58B6545C64D}"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DA5C6C7-251B-49DD-BAEF-B3B3DC6DE44E}" type="slidenum">
              <a:rPr lang="en-US" smtClean="0"/>
              <a:t>‹#›</a:t>
            </a:fld>
            <a:endParaRPr lang="en-US"/>
          </a:p>
        </p:txBody>
      </p:sp>
    </p:spTree>
    <p:extLst>
      <p:ext uri="{BB962C8B-B14F-4D97-AF65-F5344CB8AC3E}">
        <p14:creationId xmlns:p14="http://schemas.microsoft.com/office/powerpoint/2010/main" val="2670076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979E0D-E3D3-41A3-B5F0-E58B6545C64D}"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DA5C6C7-251B-49DD-BAEF-B3B3DC6DE44E}" type="slidenum">
              <a:rPr lang="en-US" smtClean="0"/>
              <a:t>‹#›</a:t>
            </a:fld>
            <a:endParaRPr lang="en-US"/>
          </a:p>
        </p:txBody>
      </p:sp>
    </p:spTree>
    <p:extLst>
      <p:ext uri="{BB962C8B-B14F-4D97-AF65-F5344CB8AC3E}">
        <p14:creationId xmlns:p14="http://schemas.microsoft.com/office/powerpoint/2010/main" val="4022638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979E0D-E3D3-41A3-B5F0-E58B6545C64D}"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DA5C6C7-251B-49DD-BAEF-B3B3DC6DE44E}" type="slidenum">
              <a:rPr lang="en-US" smtClean="0"/>
              <a:t>‹#›</a:t>
            </a:fld>
            <a:endParaRPr lang="en-US"/>
          </a:p>
        </p:txBody>
      </p:sp>
    </p:spTree>
    <p:extLst>
      <p:ext uri="{BB962C8B-B14F-4D97-AF65-F5344CB8AC3E}">
        <p14:creationId xmlns:p14="http://schemas.microsoft.com/office/powerpoint/2010/main" val="199088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979E0D-E3D3-41A3-B5F0-E58B6545C64D}" type="datetimeFigureOut">
              <a:rPr lang="en-US" smtClean="0"/>
              <a:t>8/6/2022</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DA5C6C7-251B-49DD-BAEF-B3B3DC6DE44E}" type="slidenum">
              <a:rPr lang="en-US" smtClean="0"/>
              <a:t>‹#›</a:t>
            </a:fld>
            <a:endParaRPr lang="en-US"/>
          </a:p>
        </p:txBody>
      </p:sp>
    </p:spTree>
    <p:extLst>
      <p:ext uri="{BB962C8B-B14F-4D97-AF65-F5344CB8AC3E}">
        <p14:creationId xmlns:p14="http://schemas.microsoft.com/office/powerpoint/2010/main" val="1691475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979E0D-E3D3-41A3-B5F0-E58B6545C64D}" type="datetimeFigureOut">
              <a:rPr lang="en-US" smtClean="0"/>
              <a:t>8/6/2022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DA5C6C7-251B-49DD-BAEF-B3B3DC6DE44E}" type="slidenum">
              <a:rPr lang="en-US" smtClean="0"/>
              <a:t>‹#›</a:t>
            </a:fld>
            <a:endParaRPr lang="en-US"/>
          </a:p>
        </p:txBody>
      </p:sp>
    </p:spTree>
    <p:extLst>
      <p:ext uri="{BB962C8B-B14F-4D97-AF65-F5344CB8AC3E}">
        <p14:creationId xmlns:p14="http://schemas.microsoft.com/office/powerpoint/2010/main" val="2584649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979E0D-E3D3-41A3-B5F0-E58B6545C64D}" type="datetimeFigureOut">
              <a:rPr lang="en-US" smtClean="0"/>
              <a:t>8/6/2022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DA5C6C7-251B-49DD-BAEF-B3B3DC6DE44E}" type="slidenum">
              <a:rPr lang="en-US" smtClean="0"/>
              <a:t>‹#›</a:t>
            </a:fld>
            <a:endParaRPr lang="en-US"/>
          </a:p>
        </p:txBody>
      </p:sp>
    </p:spTree>
    <p:extLst>
      <p:ext uri="{BB962C8B-B14F-4D97-AF65-F5344CB8AC3E}">
        <p14:creationId xmlns:p14="http://schemas.microsoft.com/office/powerpoint/2010/main" val="286297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979E0D-E3D3-41A3-B5F0-E58B6545C64D}" type="datetimeFigureOut">
              <a:rPr lang="en-US" smtClean="0"/>
              <a:t>8/6/2022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DA5C6C7-251B-49DD-BAEF-B3B3DC6DE44E}" type="slidenum">
              <a:rPr lang="en-US" smtClean="0"/>
              <a:t>‹#›</a:t>
            </a:fld>
            <a:endParaRPr lang="en-US"/>
          </a:p>
        </p:txBody>
      </p:sp>
    </p:spTree>
    <p:extLst>
      <p:ext uri="{BB962C8B-B14F-4D97-AF65-F5344CB8AC3E}">
        <p14:creationId xmlns:p14="http://schemas.microsoft.com/office/powerpoint/2010/main" val="153340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979E0D-E3D3-41A3-B5F0-E58B6545C64D}" type="datetimeFigureOut">
              <a:rPr lang="en-US" smtClean="0"/>
              <a:t>8/6/2022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DA5C6C7-251B-49DD-BAEF-B3B3DC6DE44E}" type="slidenum">
              <a:rPr lang="en-US" smtClean="0"/>
              <a:t>‹#›</a:t>
            </a:fld>
            <a:endParaRPr lang="en-US"/>
          </a:p>
        </p:txBody>
      </p:sp>
    </p:spTree>
    <p:extLst>
      <p:ext uri="{BB962C8B-B14F-4D97-AF65-F5344CB8AC3E}">
        <p14:creationId xmlns:p14="http://schemas.microsoft.com/office/powerpoint/2010/main" val="3178475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979E0D-E3D3-41A3-B5F0-E58B6545C64D}" type="datetimeFigureOut">
              <a:rPr lang="en-US" smtClean="0"/>
              <a:t>8/6/2022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DA5C6C7-251B-49DD-BAEF-B3B3DC6DE44E}" type="slidenum">
              <a:rPr lang="en-US" smtClean="0"/>
              <a:t>‹#›</a:t>
            </a:fld>
            <a:endParaRPr lang="en-US"/>
          </a:p>
        </p:txBody>
      </p:sp>
    </p:spTree>
    <p:extLst>
      <p:ext uri="{BB962C8B-B14F-4D97-AF65-F5344CB8AC3E}">
        <p14:creationId xmlns:p14="http://schemas.microsoft.com/office/powerpoint/2010/main" val="1667534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C979E0D-E3D3-41A3-B5F0-E58B6545C64D}" type="datetimeFigureOut">
              <a:rPr lang="en-US" smtClean="0"/>
              <a:t>8/6/2022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DA5C6C7-251B-49DD-BAEF-B3B3DC6DE44E}" type="slidenum">
              <a:rPr lang="en-US" smtClean="0"/>
              <a:t>‹#›</a:t>
            </a:fld>
            <a:endParaRPr lang="en-US"/>
          </a:p>
        </p:txBody>
      </p:sp>
    </p:spTree>
    <p:extLst>
      <p:ext uri="{BB962C8B-B14F-4D97-AF65-F5344CB8AC3E}">
        <p14:creationId xmlns:p14="http://schemas.microsoft.com/office/powerpoint/2010/main" val="2970398371"/>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scholar.google.com/citations?view_op=view_citation&amp;hl=en&amp;user=m7sMqQQAAAAJ&amp;citation_for_view=m7sMqQQAAAAJ:W7OEmFMy1HYC" TargetMode="External"/><Relationship Id="rId3" Type="http://schemas.openxmlformats.org/officeDocument/2006/relationships/hyperlink" Target="https://scholar.google.com/citations?view_op=view_citation&amp;hl=en&amp;user=m7sMqQQAAAAJ&amp;citation_for_view=m7sMqQQAAAAJ:d1gkVwhDpl0C" TargetMode="External"/><Relationship Id="rId7" Type="http://schemas.openxmlformats.org/officeDocument/2006/relationships/hyperlink" Target="https://scholar.google.com/citations?view_op=view_citation&amp;hl=en&amp;user=m7sMqQQAAAAJ&amp;citation_for_view=m7sMqQQAAAAJ:kNdYIx-mwKoC" TargetMode="External"/><Relationship Id="rId2" Type="http://schemas.openxmlformats.org/officeDocument/2006/relationships/hyperlink" Target="https://scholar.google.com/citations?view_op=view_citation&amp;hl=en&amp;user=m7sMqQQAAAAJ&amp;citation_for_view=m7sMqQQAAAAJ:qjMakFHDy7sC" TargetMode="External"/><Relationship Id="rId1" Type="http://schemas.openxmlformats.org/officeDocument/2006/relationships/slideLayout" Target="../slideLayouts/slideLayout2.xml"/><Relationship Id="rId6" Type="http://schemas.openxmlformats.org/officeDocument/2006/relationships/hyperlink" Target="https://scholar.google.com/citations?view_op=view_citation&amp;hl=en&amp;user=m7sMqQQAAAAJ&amp;citation_for_view=m7sMqQQAAAAJ:4TOpqqG69KYC" TargetMode="External"/><Relationship Id="rId5" Type="http://schemas.openxmlformats.org/officeDocument/2006/relationships/hyperlink" Target="https://scholar.google.com/citations?view_op=view_citation&amp;hl=en&amp;user=m7sMqQQAAAAJ&amp;citation_for_view=m7sMqQQAAAAJ:YOwf2qJgpHMC" TargetMode="External"/><Relationship Id="rId10" Type="http://schemas.openxmlformats.org/officeDocument/2006/relationships/hyperlink" Target="https://scholar.google.com/citations?view_op=view_citation&amp;hl=en&amp;user=m7sMqQQAAAAJ&amp;citation_for_view=m7sMqQQAAAAJ:u5HHmVD_uO8C" TargetMode="External"/><Relationship Id="rId4" Type="http://schemas.openxmlformats.org/officeDocument/2006/relationships/hyperlink" Target="https://scholar.google.com/citations?view_op=view_citation&amp;hl=en&amp;user=m7sMqQQAAAAJ&amp;citation_for_view=m7sMqQQAAAAJ:Zph67rFs4hoC" TargetMode="External"/><Relationship Id="rId9" Type="http://schemas.openxmlformats.org/officeDocument/2006/relationships/hyperlink" Target="https://scholar.google.com/scholar?hl=en&amp;as_sdt=0,5&amp;q=rice+disease+using+machine+learning+&amp;oq=#d=gs_qabs&amp;t=1659630637994&amp;u=%23p%3D3I8b65rnrlkJ"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D1669581-D71C-69CA-E844-65A26D950756}"/>
              </a:ext>
            </a:extLst>
          </p:cNvPr>
          <p:cNvSpPr>
            <a:spLocks noGrp="1"/>
          </p:cNvSpPr>
          <p:nvPr>
            <p:ph type="ctrTitle"/>
          </p:nvPr>
        </p:nvSpPr>
        <p:spPr>
          <a:xfrm>
            <a:off x="1524000" y="425513"/>
            <a:ext cx="9078012" cy="3003487"/>
          </a:xfrm>
        </p:spPr>
        <p:txBody>
          <a:bodyPr>
            <a:normAutofit fontScale="90000"/>
          </a:bodyPr>
          <a:lstStyle/>
          <a:p>
            <a:r>
              <a:rPr lang="en-US" dirty="0">
                <a:solidFill>
                  <a:schemeClr val="tx1"/>
                </a:solidFill>
              </a:rPr>
              <a:t>Paddy</a:t>
            </a:r>
            <a:r>
              <a:rPr lang="en-US" dirty="0">
                <a:solidFill>
                  <a:srgbClr val="FF0000"/>
                </a:solidFill>
              </a:rPr>
              <a:t> </a:t>
            </a:r>
            <a:r>
              <a:rPr lang="en-US" dirty="0">
                <a:solidFill>
                  <a:schemeClr val="tx1"/>
                </a:solidFill>
              </a:rPr>
              <a:t>leaf</a:t>
            </a:r>
            <a:r>
              <a:rPr lang="en-US" dirty="0"/>
              <a:t> </a:t>
            </a:r>
            <a:r>
              <a:rPr lang="en-US" dirty="0">
                <a:solidFill>
                  <a:schemeClr val="tx1"/>
                </a:solidFill>
              </a:rPr>
              <a:t>disease</a:t>
            </a:r>
            <a:r>
              <a:rPr lang="en-US" dirty="0"/>
              <a:t> </a:t>
            </a:r>
            <a:r>
              <a:rPr lang="en-US" dirty="0">
                <a:solidFill>
                  <a:schemeClr val="tx1"/>
                </a:solidFill>
              </a:rPr>
              <a:t>recognition</a:t>
            </a:r>
            <a:r>
              <a:rPr lang="en-US" dirty="0"/>
              <a:t> </a:t>
            </a:r>
            <a:r>
              <a:rPr lang="en-US" dirty="0">
                <a:solidFill>
                  <a:schemeClr val="tx1"/>
                </a:solidFill>
              </a:rPr>
              <a:t>u</a:t>
            </a:r>
            <a:r>
              <a:rPr lang="en-US" dirty="0" smtClean="0">
                <a:solidFill>
                  <a:schemeClr val="tx1"/>
                </a:solidFill>
              </a:rPr>
              <a:t>sing</a:t>
            </a:r>
            <a:r>
              <a:rPr lang="en-US" dirty="0" smtClean="0"/>
              <a:t> </a:t>
            </a:r>
            <a:r>
              <a:rPr lang="en-US" dirty="0">
                <a:solidFill>
                  <a:schemeClr val="tx1"/>
                </a:solidFill>
              </a:rPr>
              <a:t>machine</a:t>
            </a:r>
            <a:r>
              <a:rPr lang="en-US" dirty="0"/>
              <a:t> </a:t>
            </a:r>
            <a:r>
              <a:rPr lang="en-US" dirty="0">
                <a:solidFill>
                  <a:schemeClr val="tx1"/>
                </a:solidFill>
              </a:rPr>
              <a:t>learning</a:t>
            </a:r>
            <a:r>
              <a:rPr lang="en-US" dirty="0"/>
              <a:t> </a:t>
            </a:r>
            <a:r>
              <a:rPr lang="en-US" dirty="0" smtClean="0">
                <a:solidFill>
                  <a:schemeClr val="tx1"/>
                </a:solidFill>
              </a:rPr>
              <a:t>approaches.</a:t>
            </a:r>
            <a:r>
              <a:rPr lang="en-US" dirty="0" smtClean="0"/>
              <a:t> </a:t>
            </a:r>
            <a:r>
              <a:rPr lang="en-US" dirty="0"/>
              <a:t/>
            </a:r>
            <a:br>
              <a:rPr lang="en-US" dirty="0"/>
            </a:br>
            <a:endParaRPr lang="en-US" dirty="0"/>
          </a:p>
        </p:txBody>
      </p:sp>
    </p:spTree>
    <p:extLst>
      <p:ext uri="{BB962C8B-B14F-4D97-AF65-F5344CB8AC3E}">
        <p14:creationId xmlns:p14="http://schemas.microsoft.com/office/powerpoint/2010/main" val="4134257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Sample of d</a:t>
            </a:r>
            <a:r>
              <a:rPr lang="en-US" dirty="0" smtClean="0">
                <a:solidFill>
                  <a:schemeClr val="tx1"/>
                </a:solidFill>
              </a:rPr>
              <a:t>ataset</a:t>
            </a:r>
            <a:r>
              <a:rPr lang="en-US" dirty="0" smtClean="0">
                <a:solidFill>
                  <a:schemeClr val="tx1"/>
                </a:solidFill>
              </a:rPr>
              <a:t>:</a:t>
            </a:r>
            <a:endParaRPr lang="en-US"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4588" y="1688123"/>
            <a:ext cx="2997566" cy="461889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0831" y="1688124"/>
            <a:ext cx="3243384" cy="461889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0031" y="1688124"/>
            <a:ext cx="3321538" cy="4618890"/>
          </a:xfrm>
          <a:prstGeom prst="rect">
            <a:avLst/>
          </a:prstGeom>
        </p:spPr>
      </p:pic>
    </p:spTree>
    <p:extLst>
      <p:ext uri="{BB962C8B-B14F-4D97-AF65-F5344CB8AC3E}">
        <p14:creationId xmlns:p14="http://schemas.microsoft.com/office/powerpoint/2010/main" val="368316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Some </a:t>
            </a:r>
            <a:r>
              <a:rPr lang="en-US" dirty="0" smtClean="0">
                <a:solidFill>
                  <a:schemeClr val="tx1"/>
                </a:solidFill>
              </a:rPr>
              <a:t>algorithm used for ML:</a:t>
            </a:r>
            <a:endParaRPr lang="en-US" dirty="0">
              <a:solidFill>
                <a:schemeClr val="tx1"/>
              </a:solidFill>
            </a:endParaRPr>
          </a:p>
        </p:txBody>
      </p:sp>
      <p:sp>
        <p:nvSpPr>
          <p:cNvPr id="3" name="Content Placeholder 2"/>
          <p:cNvSpPr>
            <a:spLocks noGrp="1"/>
          </p:cNvSpPr>
          <p:nvPr>
            <p:ph idx="1"/>
          </p:nvPr>
        </p:nvSpPr>
        <p:spPr/>
        <p:txBody>
          <a:bodyPr>
            <a:normAutofit fontScale="85000" lnSpcReduction="10000"/>
          </a:bodyPr>
          <a:lstStyle/>
          <a:p>
            <a:r>
              <a:rPr lang="en-US" dirty="0"/>
              <a:t>Logistic Regression: Only categorical values for the target class are acceptable for use in logistic regression. Logistic regression was an appropriate model to train our dataset using because the goal was to predict and categorize the disease of the afflicted paddy </a:t>
            </a:r>
            <a:r>
              <a:rPr lang="en-US" dirty="0" smtClean="0"/>
              <a:t>leaf.</a:t>
            </a:r>
          </a:p>
          <a:p>
            <a:r>
              <a:rPr lang="en-US" dirty="0"/>
              <a:t>K-Nearest </a:t>
            </a:r>
            <a:r>
              <a:rPr lang="en-US" dirty="0" err="1"/>
              <a:t>Neighbour</a:t>
            </a:r>
            <a:r>
              <a:rPr lang="en-US" dirty="0"/>
              <a:t>: KNN functions well for discrete target classes, just like logistic regression does. It calculates the distances between each instance and the query point and finds the K minimum distances, or the K closest neighbors for the query point, from which it can infer the query point's </a:t>
            </a:r>
            <a:r>
              <a:rPr lang="en-US" dirty="0" smtClean="0"/>
              <a:t>class.</a:t>
            </a:r>
          </a:p>
          <a:p>
            <a:r>
              <a:rPr lang="en-US" dirty="0"/>
              <a:t>Decision Tree: One of the most popular classifiers for machine learning is the decision tree. This approach divides the dataset into partitions by starting with the most suited attribute as the root. </a:t>
            </a:r>
            <a:r>
              <a:rPr lang="en-US" dirty="0" err="1"/>
              <a:t>Unmixing</a:t>
            </a:r>
            <a:r>
              <a:rPr lang="en-US" dirty="0"/>
              <a:t> the dataset is the aim of the partition. The partitioning continues iteratively until the data are finally grouped into homogeneous groups. The decision tree's main algorithm is the iterative </a:t>
            </a:r>
            <a:r>
              <a:rPr lang="en-US" dirty="0" err="1"/>
              <a:t>dichotomiser</a:t>
            </a:r>
            <a:r>
              <a:rPr lang="en-US" dirty="0"/>
              <a:t>, which takes a greedy approach. In this method, the tree is built using the information theory concepts of entropy and information gain. Entropy quantifies the impureness of any given attribute; a value of 0 denotes that all instances are members of the same class. The examples get more and more heterogeneous as the entropy increases. The instances' diversity keeps increasing.</a:t>
            </a:r>
          </a:p>
        </p:txBody>
      </p:sp>
    </p:spTree>
    <p:extLst>
      <p:ext uri="{BB962C8B-B14F-4D97-AF65-F5344CB8AC3E}">
        <p14:creationId xmlns:p14="http://schemas.microsoft.com/office/powerpoint/2010/main" val="2377181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Reference:</a:t>
            </a:r>
            <a:endParaRPr lang="en-US" dirty="0">
              <a:solidFill>
                <a:schemeClr val="tx1"/>
              </a:solidFill>
            </a:endParaRPr>
          </a:p>
        </p:txBody>
      </p:sp>
      <p:sp>
        <p:nvSpPr>
          <p:cNvPr id="3" name="Content Placeholder 2"/>
          <p:cNvSpPr>
            <a:spLocks noGrp="1"/>
          </p:cNvSpPr>
          <p:nvPr>
            <p:ph idx="1"/>
          </p:nvPr>
        </p:nvSpPr>
        <p:spPr>
          <a:xfrm>
            <a:off x="2219569" y="1250462"/>
            <a:ext cx="9285043" cy="5607538"/>
          </a:xfrm>
        </p:spPr>
        <p:txBody>
          <a:bodyPr>
            <a:normAutofit fontScale="92500" lnSpcReduction="10000"/>
          </a:bodyPr>
          <a:lstStyle/>
          <a:p>
            <a:r>
              <a:rPr lang="en-US" dirty="0">
                <a:hlinkClick r:id="rId2"/>
              </a:rPr>
              <a:t>https://</a:t>
            </a:r>
            <a:r>
              <a:rPr lang="en-US" dirty="0" smtClean="0">
                <a:hlinkClick r:id="rId2"/>
              </a:rPr>
              <a:t>scholar.google.com/citations?view_op=view_citation&amp;hl=en&amp;user=m7sMqQQAAAAJ&amp;citation_for_view=m7sMqQQAAAAJ:qjMakFHDy7sC</a:t>
            </a:r>
            <a:endParaRPr lang="en-US" dirty="0" smtClean="0"/>
          </a:p>
          <a:p>
            <a:r>
              <a:rPr lang="en-US" dirty="0">
                <a:hlinkClick r:id="rId3"/>
              </a:rPr>
              <a:t>https://</a:t>
            </a:r>
            <a:r>
              <a:rPr lang="en-US" dirty="0" smtClean="0">
                <a:hlinkClick r:id="rId3"/>
              </a:rPr>
              <a:t>scholar.google.com/citations?view_op=view_citation&amp;hl=en&amp;user=m7sMqQQAAAAJ&amp;citation_for_view=m7sMqQQAAAAJ:d1gkVwhDpl0C</a:t>
            </a:r>
            <a:endParaRPr lang="en-US" dirty="0" smtClean="0"/>
          </a:p>
          <a:p>
            <a:r>
              <a:rPr lang="en-US" dirty="0">
                <a:hlinkClick r:id="rId4"/>
              </a:rPr>
              <a:t>https://</a:t>
            </a:r>
            <a:r>
              <a:rPr lang="en-US" dirty="0" smtClean="0">
                <a:hlinkClick r:id="rId4"/>
              </a:rPr>
              <a:t>scholar.google.com/citations?view_op=view_citation&amp;hl=en&amp;user=m7sMqQQAAAAJ&amp;citation_for_view=m7sMqQQAAAAJ:Zph67rFs4hoC</a:t>
            </a:r>
            <a:endParaRPr lang="en-US" dirty="0" smtClean="0"/>
          </a:p>
          <a:p>
            <a:r>
              <a:rPr lang="en-US" dirty="0">
                <a:hlinkClick r:id="rId5"/>
              </a:rPr>
              <a:t>https://</a:t>
            </a:r>
            <a:r>
              <a:rPr lang="en-US" dirty="0" smtClean="0">
                <a:hlinkClick r:id="rId5"/>
              </a:rPr>
              <a:t>scholar.google.com/citations?view_op=view_citation&amp;hl=en&amp;user=m7sMqQQAAAAJ&amp;citation_for_view=m7sMqQQAAAAJ:YOwf2qJgpHMC</a:t>
            </a:r>
            <a:endParaRPr lang="en-US" dirty="0" smtClean="0"/>
          </a:p>
          <a:p>
            <a:r>
              <a:rPr lang="en-US" dirty="0">
                <a:hlinkClick r:id="rId6"/>
              </a:rPr>
              <a:t>https://</a:t>
            </a:r>
            <a:r>
              <a:rPr lang="en-US" dirty="0" smtClean="0">
                <a:hlinkClick r:id="rId6"/>
              </a:rPr>
              <a:t>scholar.google.com/citations?view_op=view_citation&amp;hl=en&amp;user=m7sMqQQAAAAJ&amp;citation_for_view=m7sMqQQAAAAJ:4TOpqqG69KYC</a:t>
            </a:r>
            <a:endParaRPr lang="en-US" dirty="0" smtClean="0"/>
          </a:p>
          <a:p>
            <a:r>
              <a:rPr lang="en-US" dirty="0">
                <a:hlinkClick r:id="rId7"/>
              </a:rPr>
              <a:t>https://</a:t>
            </a:r>
            <a:r>
              <a:rPr lang="en-US" dirty="0" smtClean="0">
                <a:hlinkClick r:id="rId7"/>
              </a:rPr>
              <a:t>scholar.google.com/citations?view_op=view_citation&amp;hl=en&amp;user=m7sMqQQAAAAJ&amp;citation_for_view=m7sMqQQAAAAJ:kNdYIx-mwKoC</a:t>
            </a:r>
            <a:endParaRPr lang="en-US" dirty="0" smtClean="0"/>
          </a:p>
          <a:p>
            <a:r>
              <a:rPr lang="en-US" dirty="0">
                <a:hlinkClick r:id="rId8"/>
              </a:rPr>
              <a:t>https://</a:t>
            </a:r>
            <a:r>
              <a:rPr lang="en-US" dirty="0" smtClean="0">
                <a:hlinkClick r:id="rId8"/>
              </a:rPr>
              <a:t>scholar.google.com/citations?view_op=view_citation&amp;hl=en&amp;user=m7sMqQQAAAAJ&amp;citation_for_view=m7sMqQQAAAAJ:W7OEmFMy1HYC</a:t>
            </a:r>
            <a:endParaRPr lang="en-US" dirty="0" smtClean="0"/>
          </a:p>
          <a:p>
            <a:r>
              <a:rPr lang="en-US" dirty="0">
                <a:hlinkClick r:id="rId9"/>
              </a:rPr>
              <a:t>https://scholar.google.com/scholar?hl=en&amp;as_sdt=0%2C5&amp;q=rice+disease+using+machine+learning+&amp;oq=#d=gs_qabs&amp;t=1659630637994&amp;u=%</a:t>
            </a:r>
            <a:r>
              <a:rPr lang="en-US" dirty="0" smtClean="0">
                <a:hlinkClick r:id="rId9"/>
              </a:rPr>
              <a:t>23p%3D3I8b65rnrlkJ</a:t>
            </a:r>
            <a:endParaRPr lang="en-US" dirty="0" smtClean="0"/>
          </a:p>
          <a:p>
            <a:r>
              <a:rPr lang="en-US" dirty="0">
                <a:hlinkClick r:id="rId10"/>
              </a:rPr>
              <a:t>https://</a:t>
            </a:r>
            <a:r>
              <a:rPr lang="en-US" dirty="0" smtClean="0">
                <a:hlinkClick r:id="rId10"/>
              </a:rPr>
              <a:t>scholar.google.com/citations?view_op=view_citation&amp;hl=en&amp;user=m7sMqQQAAAAJ&amp;citation_for_view=m7sMqQQAAAAJ:u5HHmVD_uO8C</a:t>
            </a:r>
            <a:endParaRPr lang="en-US"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099898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013566-E872-85CD-74E3-939AF5F36375}"/>
              </a:ext>
            </a:extLst>
          </p:cNvPr>
          <p:cNvSpPr>
            <a:spLocks noGrp="1"/>
          </p:cNvSpPr>
          <p:nvPr>
            <p:ph type="title"/>
          </p:nvPr>
        </p:nvSpPr>
        <p:spPr>
          <a:xfrm>
            <a:off x="1762702" y="588758"/>
            <a:ext cx="8911687" cy="1280890"/>
          </a:xfrm>
        </p:spPr>
        <p:txBody>
          <a:bodyPr>
            <a:normAutofit/>
          </a:bodyPr>
          <a:lstStyle/>
          <a:p>
            <a:r>
              <a:rPr lang="en-US" sz="5400" dirty="0" smtClean="0">
                <a:solidFill>
                  <a:srgbClr val="050505"/>
                </a:solidFill>
                <a:latin typeface="Segoe UI Historic" panose="020B0502040204020203" pitchFamily="34" charset="0"/>
              </a:rPr>
              <a:t>Team Member:</a:t>
            </a:r>
            <a:endParaRPr lang="en-US" sz="5400" dirty="0"/>
          </a:p>
        </p:txBody>
      </p:sp>
      <p:sp>
        <p:nvSpPr>
          <p:cNvPr id="3" name="Content Placeholder 2">
            <a:extLst>
              <a:ext uri="{FF2B5EF4-FFF2-40B4-BE49-F238E27FC236}">
                <a16:creationId xmlns="" xmlns:a16="http://schemas.microsoft.com/office/drawing/2014/main" id="{68F04F67-4121-55B0-F1CA-BBCE0307F80C}"/>
              </a:ext>
            </a:extLst>
          </p:cNvPr>
          <p:cNvSpPr>
            <a:spLocks noGrp="1"/>
          </p:cNvSpPr>
          <p:nvPr>
            <p:ph idx="1"/>
          </p:nvPr>
        </p:nvSpPr>
        <p:spPr>
          <a:xfrm>
            <a:off x="1337942" y="1595118"/>
            <a:ext cx="9336447" cy="9348248"/>
          </a:xfrm>
        </p:spPr>
        <p:txBody>
          <a:bodyPr>
            <a:noAutofit/>
          </a:bodyPr>
          <a:lstStyle/>
          <a:p>
            <a:pPr marL="0" indent="0">
              <a:buNone/>
            </a:pPr>
            <a:r>
              <a:rPr lang="en-US" sz="2100" b="1" dirty="0" smtClean="0">
                <a:solidFill>
                  <a:schemeClr val="tx1"/>
                </a:solidFill>
              </a:rPr>
              <a:t>Name: </a:t>
            </a:r>
            <a:r>
              <a:rPr lang="en-US" sz="2100" b="1" dirty="0" err="1" smtClean="0">
                <a:solidFill>
                  <a:schemeClr val="tx1"/>
                </a:solidFill>
              </a:rPr>
              <a:t>Sampa</a:t>
            </a:r>
            <a:r>
              <a:rPr lang="en-US" sz="2100" b="1" dirty="0" smtClean="0">
                <a:solidFill>
                  <a:schemeClr val="tx1"/>
                </a:solidFill>
              </a:rPr>
              <a:t> </a:t>
            </a:r>
            <a:r>
              <a:rPr lang="en-US" sz="2100" b="1" dirty="0" err="1" smtClean="0">
                <a:solidFill>
                  <a:schemeClr val="tx1"/>
                </a:solidFill>
              </a:rPr>
              <a:t>Akter</a:t>
            </a:r>
            <a:endParaRPr lang="en-US" sz="2100" b="1" dirty="0" smtClean="0">
              <a:solidFill>
                <a:schemeClr val="tx1"/>
              </a:solidFill>
            </a:endParaRPr>
          </a:p>
          <a:p>
            <a:pPr marL="0" indent="0">
              <a:buNone/>
            </a:pPr>
            <a:r>
              <a:rPr lang="en-US" sz="2100" b="1" dirty="0" smtClean="0">
                <a:solidFill>
                  <a:schemeClr val="tx1"/>
                </a:solidFill>
              </a:rPr>
              <a:t>ID: 2019000000025</a:t>
            </a:r>
          </a:p>
          <a:p>
            <a:pPr marL="0" indent="0">
              <a:buNone/>
            </a:pPr>
            <a:r>
              <a:rPr lang="en-US" sz="2100" b="1" dirty="0" smtClean="0">
                <a:solidFill>
                  <a:schemeClr val="tx1"/>
                </a:solidFill>
              </a:rPr>
              <a:t>Batch: 51</a:t>
            </a:r>
          </a:p>
          <a:p>
            <a:pPr marL="0" indent="0">
              <a:buNone/>
            </a:pPr>
            <a:endParaRPr lang="en-US" sz="2100" b="1" dirty="0">
              <a:solidFill>
                <a:schemeClr val="tx1"/>
              </a:solidFill>
            </a:endParaRPr>
          </a:p>
          <a:p>
            <a:pPr marL="0" indent="0">
              <a:buNone/>
            </a:pPr>
            <a:r>
              <a:rPr lang="en-US" sz="2100" b="1" dirty="0" smtClean="0">
                <a:solidFill>
                  <a:schemeClr val="tx1"/>
                </a:solidFill>
              </a:rPr>
              <a:t>Name: Shree Dab </a:t>
            </a:r>
            <a:r>
              <a:rPr lang="en-US" sz="2100" b="1" dirty="0" err="1" smtClean="0">
                <a:solidFill>
                  <a:schemeClr val="tx1"/>
                </a:solidFill>
              </a:rPr>
              <a:t>Shingha</a:t>
            </a:r>
            <a:endParaRPr lang="en-US" sz="2100" b="1" dirty="0" smtClean="0">
              <a:solidFill>
                <a:schemeClr val="tx1"/>
              </a:solidFill>
            </a:endParaRPr>
          </a:p>
          <a:p>
            <a:pPr marL="0" indent="0">
              <a:buNone/>
            </a:pPr>
            <a:r>
              <a:rPr lang="en-US" sz="2100" b="1" dirty="0" smtClean="0">
                <a:solidFill>
                  <a:schemeClr val="tx1"/>
                </a:solidFill>
              </a:rPr>
              <a:t>ID: 2019100000026</a:t>
            </a:r>
          </a:p>
          <a:p>
            <a:pPr marL="0" indent="0">
              <a:buNone/>
            </a:pPr>
            <a:r>
              <a:rPr lang="en-US" sz="2100" b="1" dirty="0" smtClean="0">
                <a:solidFill>
                  <a:schemeClr val="tx1"/>
                </a:solidFill>
              </a:rPr>
              <a:t>Batch: 52</a:t>
            </a:r>
          </a:p>
          <a:p>
            <a:pPr marL="0" indent="0">
              <a:buNone/>
            </a:pPr>
            <a:endParaRPr lang="en-US" sz="2100" b="1" dirty="0">
              <a:solidFill>
                <a:schemeClr val="tx1"/>
              </a:solidFill>
            </a:endParaRPr>
          </a:p>
          <a:p>
            <a:pPr marL="0" indent="0">
              <a:buNone/>
            </a:pPr>
            <a:r>
              <a:rPr lang="en-US" sz="2100" b="1" dirty="0" smtClean="0">
                <a:solidFill>
                  <a:schemeClr val="tx1"/>
                </a:solidFill>
              </a:rPr>
              <a:t>Name: </a:t>
            </a:r>
            <a:r>
              <a:rPr lang="en-US" sz="2100" b="1" dirty="0" err="1" smtClean="0">
                <a:solidFill>
                  <a:schemeClr val="tx1"/>
                </a:solidFill>
              </a:rPr>
              <a:t>Zahid</a:t>
            </a:r>
            <a:r>
              <a:rPr lang="en-US" sz="2100" b="1" dirty="0" smtClean="0">
                <a:solidFill>
                  <a:schemeClr val="tx1"/>
                </a:solidFill>
              </a:rPr>
              <a:t> </a:t>
            </a:r>
            <a:r>
              <a:rPr lang="en-US" sz="2100" b="1" dirty="0" err="1" smtClean="0">
                <a:solidFill>
                  <a:schemeClr val="tx1"/>
                </a:solidFill>
              </a:rPr>
              <a:t>Hasan</a:t>
            </a:r>
            <a:endParaRPr lang="en-US" sz="2100" b="1" dirty="0" smtClean="0">
              <a:solidFill>
                <a:schemeClr val="tx1"/>
              </a:solidFill>
            </a:endParaRPr>
          </a:p>
          <a:p>
            <a:pPr marL="0" indent="0">
              <a:buNone/>
            </a:pPr>
            <a:r>
              <a:rPr lang="en-US" sz="2100" b="1" dirty="0" smtClean="0">
                <a:solidFill>
                  <a:schemeClr val="tx1"/>
                </a:solidFill>
              </a:rPr>
              <a:t>ID: 2019100000015</a:t>
            </a:r>
          </a:p>
          <a:p>
            <a:pPr marL="0" indent="0">
              <a:buNone/>
            </a:pPr>
            <a:r>
              <a:rPr lang="en-US" sz="2100" b="1" dirty="0" smtClean="0">
                <a:solidFill>
                  <a:schemeClr val="tx1"/>
                </a:solidFill>
              </a:rPr>
              <a:t>Batch: 52</a:t>
            </a:r>
          </a:p>
          <a:p>
            <a:pPr marL="0" indent="0">
              <a:buNone/>
            </a:pPr>
            <a:endParaRPr lang="en-US" sz="2100" b="1" dirty="0" smtClean="0">
              <a:solidFill>
                <a:schemeClr val="tx1"/>
              </a:solidFill>
            </a:endParaRPr>
          </a:p>
          <a:p>
            <a:endParaRPr lang="en-US" sz="2100" b="1" dirty="0">
              <a:solidFill>
                <a:schemeClr val="tx1"/>
              </a:solidFill>
            </a:endParaRPr>
          </a:p>
        </p:txBody>
      </p:sp>
    </p:spTree>
    <p:extLst>
      <p:ext uri="{BB962C8B-B14F-4D97-AF65-F5344CB8AC3E}">
        <p14:creationId xmlns:p14="http://schemas.microsoft.com/office/powerpoint/2010/main" val="3310401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0EA86E-8436-C076-7E7E-83AF51146EBD}"/>
              </a:ext>
            </a:extLst>
          </p:cNvPr>
          <p:cNvSpPr>
            <a:spLocks noGrp="1"/>
          </p:cNvSpPr>
          <p:nvPr>
            <p:ph type="title"/>
          </p:nvPr>
        </p:nvSpPr>
        <p:spPr/>
        <p:txBody>
          <a:bodyPr/>
          <a:lstStyle/>
          <a:p>
            <a:r>
              <a:rPr lang="en-US" dirty="0" smtClean="0">
                <a:ln w="0"/>
                <a:solidFill>
                  <a:schemeClr val="tx1"/>
                </a:solidFill>
                <a:effectLst>
                  <a:outerShdw blurRad="38100" dist="19050" dir="2700000" algn="tl" rotWithShape="0">
                    <a:schemeClr val="dk1">
                      <a:alpha val="40000"/>
                    </a:schemeClr>
                  </a:outerShdw>
                </a:effectLst>
              </a:rPr>
              <a:t>Introduction:</a:t>
            </a:r>
            <a:endParaRPr lang="en-US" dirty="0">
              <a:ln w="0"/>
              <a:solidFill>
                <a:schemeClr val="tx1"/>
              </a:solidFill>
              <a:effectLst>
                <a:outerShdw blurRad="38100" dist="19050" dir="2700000" algn="tl" rotWithShape="0">
                  <a:schemeClr val="dk1">
                    <a:alpha val="40000"/>
                  </a:schemeClr>
                </a:outerShdw>
              </a:effectLst>
            </a:endParaRPr>
          </a:p>
        </p:txBody>
      </p:sp>
      <p:sp>
        <p:nvSpPr>
          <p:cNvPr id="3" name="Content Placeholder 2">
            <a:extLst>
              <a:ext uri="{FF2B5EF4-FFF2-40B4-BE49-F238E27FC236}">
                <a16:creationId xmlns="" xmlns:a16="http://schemas.microsoft.com/office/drawing/2014/main" id="{E5F56B65-C1AF-7048-129F-83F4A67855BA}"/>
              </a:ext>
            </a:extLst>
          </p:cNvPr>
          <p:cNvSpPr>
            <a:spLocks noGrp="1"/>
          </p:cNvSpPr>
          <p:nvPr>
            <p:ph idx="1"/>
          </p:nvPr>
        </p:nvSpPr>
        <p:spPr>
          <a:xfrm>
            <a:off x="597529" y="2133600"/>
            <a:ext cx="10907083" cy="4294360"/>
          </a:xfrm>
        </p:spPr>
        <p:txBody>
          <a:bodyPr>
            <a:normAutofit/>
          </a:bodyPr>
          <a:lstStyle/>
          <a:p>
            <a:pPr algn="just"/>
            <a:r>
              <a:rPr lang="en-US" dirty="0"/>
              <a:t>The agricultural industry contributed to </a:t>
            </a:r>
            <a:r>
              <a:rPr lang="en-US" dirty="0" smtClean="0"/>
              <a:t>Bangladesh's</a:t>
            </a:r>
          </a:p>
          <a:p>
            <a:pPr marL="0" indent="0" algn="just">
              <a:buNone/>
            </a:pPr>
            <a:r>
              <a:rPr lang="en-US" dirty="0" smtClean="0"/>
              <a:t>highest </a:t>
            </a:r>
            <a:r>
              <a:rPr lang="en-US" dirty="0"/>
              <a:t>GDP, BDT 11.54 billion in 2022. Paddy </a:t>
            </a:r>
            <a:r>
              <a:rPr lang="en-US" dirty="0" smtClean="0"/>
              <a:t>production</a:t>
            </a:r>
          </a:p>
          <a:p>
            <a:pPr marL="0" indent="0" algn="just">
              <a:buNone/>
            </a:pPr>
            <a:r>
              <a:rPr lang="en-US" dirty="0" smtClean="0"/>
              <a:t>accounts </a:t>
            </a:r>
            <a:r>
              <a:rPr lang="en-US" dirty="0"/>
              <a:t>for half of the agricultural GDP. Consequently</a:t>
            </a:r>
            <a:r>
              <a:rPr lang="en-US" dirty="0" smtClean="0"/>
              <a:t>,</a:t>
            </a:r>
          </a:p>
          <a:p>
            <a:pPr marL="0" indent="0" algn="just">
              <a:buNone/>
            </a:pPr>
            <a:r>
              <a:rPr lang="en-US" dirty="0" smtClean="0"/>
              <a:t> </a:t>
            </a:r>
            <a:r>
              <a:rPr lang="en-US" dirty="0"/>
              <a:t>this also accounts for about half of rural </a:t>
            </a:r>
            <a:r>
              <a:rPr lang="en-US" dirty="0" smtClean="0"/>
              <a:t>employment. </a:t>
            </a:r>
            <a:endParaRPr lang="en-US" dirty="0" smtClean="0"/>
          </a:p>
          <a:p>
            <a:pPr algn="just"/>
            <a:r>
              <a:rPr lang="en-US" dirty="0" smtClean="0"/>
              <a:t>Paddy </a:t>
            </a:r>
            <a:r>
              <a:rPr lang="en-US" dirty="0"/>
              <a:t>has a significant economic significance </a:t>
            </a:r>
            <a:r>
              <a:rPr lang="en-US" dirty="0" smtClean="0"/>
              <a:t>for</a:t>
            </a:r>
          </a:p>
          <a:p>
            <a:pPr marL="0" indent="0" algn="just">
              <a:buNone/>
            </a:pPr>
            <a:r>
              <a:rPr lang="en-US" dirty="0" smtClean="0"/>
              <a:t>the </a:t>
            </a:r>
            <a:r>
              <a:rPr lang="en-US" dirty="0"/>
              <a:t>nation while also providing the majority of the </a:t>
            </a:r>
            <a:r>
              <a:rPr lang="en-US" dirty="0" smtClean="0"/>
              <a:t>populace</a:t>
            </a:r>
          </a:p>
          <a:p>
            <a:pPr marL="0" indent="0" algn="just">
              <a:buNone/>
            </a:pPr>
            <a:r>
              <a:rPr lang="en-US" dirty="0" smtClean="0"/>
              <a:t>with </a:t>
            </a:r>
            <a:r>
              <a:rPr lang="en-US" dirty="0"/>
              <a:t>a staple food and two-thirds of their daily calorie </a:t>
            </a:r>
            <a:r>
              <a:rPr lang="en-US" dirty="0" smtClean="0"/>
              <a:t>needs.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2896" y="1904999"/>
            <a:ext cx="4759104" cy="4522961"/>
          </a:xfrm>
          <a:prstGeom prst="rect">
            <a:avLst/>
          </a:prstGeom>
        </p:spPr>
      </p:pic>
      <p:sp>
        <p:nvSpPr>
          <p:cNvPr id="5" name="Rectangle 4"/>
          <p:cNvSpPr/>
          <p:nvPr/>
        </p:nvSpPr>
        <p:spPr>
          <a:xfrm>
            <a:off x="8843727" y="6561499"/>
            <a:ext cx="1937441" cy="1901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t>Natural view of paddy.</a:t>
            </a:r>
            <a:endParaRPr lang="en-US" sz="1000" dirty="0"/>
          </a:p>
        </p:txBody>
      </p:sp>
    </p:spTree>
    <p:extLst>
      <p:ext uri="{BB962C8B-B14F-4D97-AF65-F5344CB8AC3E}">
        <p14:creationId xmlns:p14="http://schemas.microsoft.com/office/powerpoint/2010/main" val="385423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5558" y="2398079"/>
            <a:ext cx="1553401" cy="1001498"/>
          </a:xfrm>
        </p:spPr>
        <p:txBody>
          <a:bodyPr>
            <a:normAutofit/>
          </a:bodyPr>
          <a:lstStyle/>
          <a:p>
            <a:r>
              <a:rPr lang="en-US" sz="1400" dirty="0" smtClean="0">
                <a:solidFill>
                  <a:schemeClr val="tx1"/>
                </a:solidFill>
              </a:rPr>
              <a:t>.</a:t>
            </a:r>
            <a:endParaRPr lang="en-US" sz="1400"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9362" y="1312752"/>
            <a:ext cx="6042001" cy="4581054"/>
          </a:xfrm>
          <a:prstGeom prst="rect">
            <a:avLst/>
          </a:prstGeom>
        </p:spPr>
      </p:pic>
      <p:sp>
        <p:nvSpPr>
          <p:cNvPr id="3" name="Content Placeholder 2"/>
          <p:cNvSpPr>
            <a:spLocks noGrp="1"/>
          </p:cNvSpPr>
          <p:nvPr>
            <p:ph idx="1"/>
          </p:nvPr>
        </p:nvSpPr>
        <p:spPr>
          <a:xfrm>
            <a:off x="253497" y="1312752"/>
            <a:ext cx="11151527" cy="5545247"/>
          </a:xfrm>
        </p:spPr>
        <p:txBody>
          <a:bodyPr/>
          <a:lstStyle/>
          <a:p>
            <a:pPr algn="just"/>
            <a:r>
              <a:rPr lang="en-US" dirty="0"/>
              <a:t>These economic results </a:t>
            </a:r>
            <a:r>
              <a:rPr lang="en-US" dirty="0" smtClean="0"/>
              <a:t>demonstrate</a:t>
            </a:r>
          </a:p>
          <a:p>
            <a:pPr marL="0" indent="0" algn="just">
              <a:buNone/>
            </a:pPr>
            <a:r>
              <a:rPr lang="en-US" dirty="0" smtClean="0"/>
              <a:t>unequivocally </a:t>
            </a:r>
            <a:r>
              <a:rPr lang="en-US" dirty="0"/>
              <a:t>that Bangladesh places </a:t>
            </a:r>
            <a:r>
              <a:rPr lang="en-US" dirty="0" smtClean="0"/>
              <a:t>a</a:t>
            </a:r>
          </a:p>
          <a:p>
            <a:pPr marL="0" indent="0" algn="just">
              <a:buNone/>
            </a:pPr>
            <a:r>
              <a:rPr lang="en-US" dirty="0" smtClean="0"/>
              <a:t>high </a:t>
            </a:r>
            <a:r>
              <a:rPr lang="en-US" dirty="0"/>
              <a:t>priority on proper paddy cultivation. </a:t>
            </a:r>
          </a:p>
          <a:p>
            <a:pPr algn="just"/>
            <a:r>
              <a:rPr lang="en-US" dirty="0"/>
              <a:t>The production of disease-free paddy </a:t>
            </a:r>
          </a:p>
          <a:p>
            <a:pPr marL="0" indent="0" algn="just">
              <a:buNone/>
            </a:pPr>
            <a:r>
              <a:rPr lang="en-US" dirty="0" smtClean="0"/>
              <a:t>would </a:t>
            </a:r>
            <a:r>
              <a:rPr lang="en-US" dirty="0"/>
              <a:t>be crucial to guaranteeing </a:t>
            </a:r>
            <a:r>
              <a:rPr lang="en-US" dirty="0" smtClean="0"/>
              <a:t>steady</a:t>
            </a:r>
          </a:p>
          <a:p>
            <a:pPr marL="0" indent="0" algn="just">
              <a:buNone/>
            </a:pPr>
            <a:r>
              <a:rPr lang="en-US" dirty="0" smtClean="0"/>
              <a:t> </a:t>
            </a:r>
            <a:r>
              <a:rPr lang="en-US" dirty="0"/>
              <a:t>economic growth and maintaining </a:t>
            </a:r>
            <a:r>
              <a:rPr lang="en-US" dirty="0" smtClean="0"/>
              <a:t>the</a:t>
            </a:r>
          </a:p>
          <a:p>
            <a:pPr marL="0" indent="0" algn="just">
              <a:buNone/>
            </a:pPr>
            <a:r>
              <a:rPr lang="en-US" dirty="0" smtClean="0"/>
              <a:t> </a:t>
            </a:r>
            <a:r>
              <a:rPr lang="en-US" dirty="0"/>
              <a:t>desired goals</a:t>
            </a:r>
            <a:r>
              <a:rPr lang="en-US" dirty="0" smtClean="0"/>
              <a:t>.</a:t>
            </a:r>
          </a:p>
          <a:p>
            <a:pPr algn="just"/>
            <a:r>
              <a:rPr lang="en-US" dirty="0" smtClean="0"/>
              <a:t> </a:t>
            </a:r>
            <a:r>
              <a:rPr lang="en-US" dirty="0"/>
              <a:t>Additionally, Bangladesh needs to </a:t>
            </a:r>
            <a:endParaRPr lang="en-US" dirty="0" smtClean="0"/>
          </a:p>
          <a:p>
            <a:pPr marL="0" indent="0" algn="just">
              <a:buNone/>
            </a:pPr>
            <a:r>
              <a:rPr lang="en-US" dirty="0" smtClean="0"/>
              <a:t>concentrate </a:t>
            </a:r>
            <a:r>
              <a:rPr lang="en-US" dirty="0"/>
              <a:t>on its industrial innovations</a:t>
            </a:r>
            <a:r>
              <a:rPr lang="en-US" dirty="0" smtClean="0"/>
              <a:t>,</a:t>
            </a:r>
          </a:p>
          <a:p>
            <a:pPr marL="0" indent="0" algn="just">
              <a:buNone/>
            </a:pPr>
            <a:r>
              <a:rPr lang="en-US" dirty="0" smtClean="0"/>
              <a:t> </a:t>
            </a:r>
            <a:r>
              <a:rPr lang="en-US" dirty="0"/>
              <a:t>which will feature smart systems that can </a:t>
            </a:r>
            <a:r>
              <a:rPr lang="en-US" dirty="0" smtClean="0"/>
              <a:t>make</a:t>
            </a:r>
          </a:p>
          <a:p>
            <a:pPr marL="0" indent="0" algn="just">
              <a:buNone/>
            </a:pPr>
            <a:r>
              <a:rPr lang="en-US" dirty="0" smtClean="0"/>
              <a:t> </a:t>
            </a:r>
            <a:r>
              <a:rPr lang="en-US" dirty="0"/>
              <a:t>choices without human intervention, in </a:t>
            </a:r>
            <a:r>
              <a:rPr lang="en-US" dirty="0" smtClean="0"/>
              <a:t>order</a:t>
            </a:r>
          </a:p>
          <a:p>
            <a:pPr marL="0" indent="0" algn="just">
              <a:buNone/>
            </a:pPr>
            <a:r>
              <a:rPr lang="en-US" dirty="0" smtClean="0"/>
              <a:t> </a:t>
            </a:r>
            <a:r>
              <a:rPr lang="en-US" dirty="0"/>
              <a:t>to stay up with the upcoming fourth industrial revolution.</a:t>
            </a:r>
          </a:p>
          <a:p>
            <a:endParaRPr lang="en-US" dirty="0"/>
          </a:p>
        </p:txBody>
      </p:sp>
      <p:sp>
        <p:nvSpPr>
          <p:cNvPr id="6" name="Rectangle 5"/>
          <p:cNvSpPr/>
          <p:nvPr/>
        </p:nvSpPr>
        <p:spPr>
          <a:xfrm>
            <a:off x="7834309" y="6042144"/>
            <a:ext cx="1672106" cy="39382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t>Natural view of paddy.</a:t>
            </a:r>
            <a:endParaRPr lang="en-US" sz="1000" dirty="0"/>
          </a:p>
        </p:txBody>
      </p:sp>
    </p:spTree>
    <p:extLst>
      <p:ext uri="{BB962C8B-B14F-4D97-AF65-F5344CB8AC3E}">
        <p14:creationId xmlns:p14="http://schemas.microsoft.com/office/powerpoint/2010/main" val="47265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Classification</a:t>
            </a:r>
            <a:r>
              <a:rPr lang="en-US" dirty="0"/>
              <a:t> </a:t>
            </a:r>
            <a:r>
              <a:rPr lang="en-US" dirty="0">
                <a:solidFill>
                  <a:schemeClr val="tx1"/>
                </a:solidFill>
              </a:rPr>
              <a:t>of</a:t>
            </a:r>
            <a:r>
              <a:rPr lang="en-US" dirty="0"/>
              <a:t> </a:t>
            </a:r>
            <a:r>
              <a:rPr lang="en-US" dirty="0">
                <a:solidFill>
                  <a:schemeClr val="tx1"/>
                </a:solidFill>
              </a:rPr>
              <a:t>paddy</a:t>
            </a:r>
            <a:r>
              <a:rPr lang="en-US" dirty="0"/>
              <a:t> </a:t>
            </a:r>
            <a:r>
              <a:rPr lang="en-US" dirty="0">
                <a:solidFill>
                  <a:schemeClr val="tx1"/>
                </a:solidFill>
              </a:rPr>
              <a:t>disease</a:t>
            </a:r>
            <a:r>
              <a:rPr lang="en-US" dirty="0" smtClean="0">
                <a:solidFill>
                  <a:schemeClr val="tx1"/>
                </a:solidFill>
              </a:rPr>
              <a:t>:</a:t>
            </a:r>
            <a:endParaRPr lang="en-US" dirty="0">
              <a:solidFill>
                <a:schemeClr val="tx1"/>
              </a:solidFill>
            </a:endParaRPr>
          </a:p>
        </p:txBody>
      </p:sp>
      <p:sp>
        <p:nvSpPr>
          <p:cNvPr id="3" name="Content Placeholder 2"/>
          <p:cNvSpPr>
            <a:spLocks noGrp="1"/>
          </p:cNvSpPr>
          <p:nvPr>
            <p:ph idx="1"/>
          </p:nvPr>
        </p:nvSpPr>
        <p:spPr>
          <a:xfrm>
            <a:off x="547077" y="2133600"/>
            <a:ext cx="10957535" cy="4923692"/>
          </a:xfrm>
        </p:spPr>
        <p:txBody>
          <a:bodyPr>
            <a:normAutofit/>
          </a:bodyPr>
          <a:lstStyle/>
          <a:p>
            <a:r>
              <a:rPr lang="en-US" dirty="0" smtClean="0"/>
              <a:t>A </a:t>
            </a:r>
            <a:r>
              <a:rPr lang="en-US" dirty="0"/>
              <a:t>survey conducted in Bangladesh </a:t>
            </a:r>
            <a:r>
              <a:rPr lang="en-US" dirty="0" smtClean="0"/>
              <a:t>from</a:t>
            </a:r>
          </a:p>
          <a:p>
            <a:pPr marL="0" indent="0">
              <a:buNone/>
            </a:pPr>
            <a:r>
              <a:rPr lang="en-US" dirty="0" smtClean="0"/>
              <a:t>1979 </a:t>
            </a:r>
            <a:r>
              <a:rPr lang="en-US" dirty="0"/>
              <a:t>to 1981 identified 20 paddy diseases </a:t>
            </a:r>
            <a:r>
              <a:rPr lang="en-US" dirty="0" smtClean="0"/>
              <a:t>.</a:t>
            </a:r>
          </a:p>
          <a:p>
            <a:pPr marL="0" indent="0">
              <a:buNone/>
            </a:pPr>
            <a:r>
              <a:rPr lang="en-US" dirty="0" smtClean="0"/>
              <a:t>13 </a:t>
            </a:r>
            <a:r>
              <a:rPr lang="en-US" dirty="0"/>
              <a:t>diseases were found to be serious ones</a:t>
            </a:r>
            <a:r>
              <a:rPr lang="en-US" dirty="0" smtClean="0"/>
              <a:t>. </a:t>
            </a:r>
          </a:p>
          <a:p>
            <a:pPr marL="0" indent="0">
              <a:buNone/>
            </a:pPr>
            <a:r>
              <a:rPr lang="en-US" dirty="0" smtClean="0"/>
              <a:t>The </a:t>
            </a:r>
            <a:r>
              <a:rPr lang="en-US" dirty="0"/>
              <a:t>most common and serious </a:t>
            </a:r>
            <a:r>
              <a:rPr lang="en-US" dirty="0" smtClean="0"/>
              <a:t>paddy</a:t>
            </a:r>
          </a:p>
          <a:p>
            <a:pPr marL="0" indent="0">
              <a:buNone/>
            </a:pPr>
            <a:r>
              <a:rPr lang="en-US" dirty="0" smtClean="0"/>
              <a:t> </a:t>
            </a:r>
            <a:r>
              <a:rPr lang="en-US" dirty="0"/>
              <a:t>diseases today are thought to be Leaf smut</a:t>
            </a:r>
            <a:r>
              <a:rPr lang="en-US" dirty="0" smtClean="0"/>
              <a:t>,</a:t>
            </a:r>
          </a:p>
          <a:p>
            <a:pPr marL="0" indent="0">
              <a:buNone/>
            </a:pPr>
            <a:r>
              <a:rPr lang="en-US" dirty="0" smtClean="0"/>
              <a:t> </a:t>
            </a:r>
            <a:r>
              <a:rPr lang="en-US" dirty="0"/>
              <a:t>Bacterial blight, and Brown spot</a:t>
            </a:r>
            <a:r>
              <a:rPr lang="en-US" dirty="0" smtClean="0"/>
              <a:t>.</a:t>
            </a:r>
            <a:endParaRPr lang="en-US" dirty="0"/>
          </a:p>
          <a:p>
            <a:r>
              <a:rPr lang="en-US" dirty="0"/>
              <a:t>Leaf smut: small black linear lesions on </a:t>
            </a:r>
            <a:r>
              <a:rPr lang="en-US" dirty="0" smtClean="0"/>
              <a:t>leaf</a:t>
            </a:r>
          </a:p>
          <a:p>
            <a:pPr marL="0" indent="0">
              <a:buNone/>
            </a:pPr>
            <a:r>
              <a:rPr lang="en-US" dirty="0" smtClean="0"/>
              <a:t> </a:t>
            </a:r>
            <a:r>
              <a:rPr lang="en-US" dirty="0"/>
              <a:t>blades, leaf tips may turn grey and dry</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2122" y="2133599"/>
            <a:ext cx="6439878" cy="4407877"/>
          </a:xfrm>
          <a:prstGeom prst="rect">
            <a:avLst/>
          </a:prstGeom>
        </p:spPr>
      </p:pic>
      <p:sp>
        <p:nvSpPr>
          <p:cNvPr id="5" name="Rectangle 4"/>
          <p:cNvSpPr/>
          <p:nvPr/>
        </p:nvSpPr>
        <p:spPr>
          <a:xfrm>
            <a:off x="8514861" y="6568832"/>
            <a:ext cx="914400" cy="2657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t>Leaf smut.</a:t>
            </a:r>
            <a:endParaRPr lang="en-US" sz="1000" dirty="0"/>
          </a:p>
        </p:txBody>
      </p:sp>
    </p:spTree>
    <p:extLst>
      <p:ext uri="{BB962C8B-B14F-4D97-AF65-F5344CB8AC3E}">
        <p14:creationId xmlns:p14="http://schemas.microsoft.com/office/powerpoint/2010/main" val="2830717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a:t>Bacterial blight: elongated </a:t>
            </a:r>
            <a:r>
              <a:rPr lang="en-US" dirty="0" smtClean="0"/>
              <a:t>lesions</a:t>
            </a:r>
          </a:p>
          <a:p>
            <a:pPr marL="0" indent="0">
              <a:buNone/>
            </a:pPr>
            <a:r>
              <a:rPr lang="en-US" dirty="0" smtClean="0"/>
              <a:t>near </a:t>
            </a:r>
            <a:r>
              <a:rPr lang="en-US" dirty="0"/>
              <a:t>the leaf tips and margins, and </a:t>
            </a:r>
            <a:r>
              <a:rPr lang="en-US" dirty="0" smtClean="0"/>
              <a:t>turns</a:t>
            </a:r>
          </a:p>
          <a:p>
            <a:pPr marL="0" indent="0">
              <a:buNone/>
            </a:pPr>
            <a:r>
              <a:rPr lang="en-US" dirty="0" smtClean="0"/>
              <a:t> </a:t>
            </a:r>
            <a:r>
              <a:rPr lang="en-US" dirty="0"/>
              <a:t>white to yellow and then grey due </a:t>
            </a:r>
            <a:r>
              <a:rPr lang="en-US" dirty="0" smtClean="0"/>
              <a:t>to</a:t>
            </a:r>
          </a:p>
          <a:p>
            <a:pPr marL="0" indent="0">
              <a:buNone/>
            </a:pPr>
            <a:r>
              <a:rPr lang="en-US" dirty="0" smtClean="0"/>
              <a:t> </a:t>
            </a:r>
            <a:r>
              <a:rPr lang="en-US" dirty="0"/>
              <a:t>fungal attack.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4523" y="1904999"/>
            <a:ext cx="5017477" cy="4257675"/>
          </a:xfrm>
          <a:prstGeom prst="rect">
            <a:avLst/>
          </a:prstGeom>
        </p:spPr>
      </p:pic>
      <p:sp>
        <p:nvSpPr>
          <p:cNvPr id="9" name="Rectangle 8"/>
          <p:cNvSpPr/>
          <p:nvPr/>
        </p:nvSpPr>
        <p:spPr>
          <a:xfrm>
            <a:off x="8913446" y="6289674"/>
            <a:ext cx="1539630" cy="203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t>Bacterial blight.</a:t>
            </a:r>
            <a:endParaRPr lang="en-US" sz="1000" dirty="0"/>
          </a:p>
        </p:txBody>
      </p:sp>
    </p:spTree>
    <p:extLst>
      <p:ext uri="{BB962C8B-B14F-4D97-AF65-F5344CB8AC3E}">
        <p14:creationId xmlns:p14="http://schemas.microsoft.com/office/powerpoint/2010/main" val="3425959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Brown spot: dark brown </a:t>
            </a:r>
            <a:r>
              <a:rPr lang="en-US" dirty="0" smtClean="0"/>
              <a:t>colored</a:t>
            </a:r>
          </a:p>
          <a:p>
            <a:pPr marL="0" indent="0">
              <a:buNone/>
            </a:pPr>
            <a:r>
              <a:rPr lang="en-US" dirty="0" smtClean="0"/>
              <a:t> </a:t>
            </a:r>
            <a:r>
              <a:rPr lang="en-US" dirty="0"/>
              <a:t>and round to oval shaped </a:t>
            </a:r>
            <a:r>
              <a:rPr lang="en-US" dirty="0" smtClean="0"/>
              <a:t>lesions</a:t>
            </a:r>
          </a:p>
          <a:p>
            <a:pPr marL="0" indent="0">
              <a:buNone/>
            </a:pPr>
            <a:r>
              <a:rPr lang="en-US" dirty="0" smtClean="0"/>
              <a:t> </a:t>
            </a:r>
            <a:r>
              <a:rPr lang="en-US" dirty="0"/>
              <a:t>on rice leaves.</a:t>
            </a:r>
            <a:endParaRPr lang="en-US" dirty="0">
              <a:solidFill>
                <a:schemeClr val="tx1"/>
              </a:solidFill>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0" y="2133600"/>
            <a:ext cx="5384800" cy="4243754"/>
          </a:xfrm>
          <a:prstGeom prst="rect">
            <a:avLst/>
          </a:prstGeom>
        </p:spPr>
      </p:pic>
      <p:sp>
        <p:nvSpPr>
          <p:cNvPr id="5" name="Rectangle 4"/>
          <p:cNvSpPr/>
          <p:nvPr/>
        </p:nvSpPr>
        <p:spPr>
          <a:xfrm>
            <a:off x="8561754" y="6447693"/>
            <a:ext cx="1672492" cy="27353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t>Brown spot.</a:t>
            </a:r>
            <a:endParaRPr lang="en-US" sz="1000" dirty="0"/>
          </a:p>
        </p:txBody>
      </p:sp>
    </p:spTree>
    <p:extLst>
      <p:ext uri="{BB962C8B-B14F-4D97-AF65-F5344CB8AC3E}">
        <p14:creationId xmlns:p14="http://schemas.microsoft.com/office/powerpoint/2010/main" val="1852829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Proposed system</a:t>
            </a:r>
            <a:r>
              <a:rPr lang="en-US" dirty="0" smtClean="0"/>
              <a:t> </a:t>
            </a:r>
            <a:r>
              <a:rPr lang="en-US" dirty="0">
                <a:solidFill>
                  <a:schemeClr val="tx1"/>
                </a:solidFill>
              </a:rPr>
              <a:t>architecture:</a:t>
            </a:r>
          </a:p>
        </p:txBody>
      </p:sp>
      <p:sp>
        <p:nvSpPr>
          <p:cNvPr id="3" name="Content Placeholder 2"/>
          <p:cNvSpPr>
            <a:spLocks noGrp="1"/>
          </p:cNvSpPr>
          <p:nvPr>
            <p:ph idx="1"/>
          </p:nvPr>
        </p:nvSpPr>
        <p:spPr>
          <a:xfrm>
            <a:off x="851877" y="2133600"/>
            <a:ext cx="11340123" cy="4724400"/>
          </a:xfrm>
        </p:spPr>
        <p:txBody>
          <a:bodyPr/>
          <a:lstStyle/>
          <a:p>
            <a:r>
              <a:rPr lang="en-US" dirty="0"/>
              <a:t>The design of an online machine vision-based agro-medical expert system for diagnosing paddy leaf disease. It begins with the supposition that someone, a farmer or a user will take a picture of a paddy leaf that has been infected by a disease using a mobile phone or other portable device on which the proposed mobile app is already installed. Then, by using the app, he or she will send the image to our suggested expert system. The back-end server, where our agro-medical expert system is located, receives the image after obtaining it via the Internet at front-end software. Using the input image as a basis, the system will provide feedback. Through the front-end program, the feedback will be sent as an SMS to the user's mobile device.</a:t>
            </a: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354" y="4439138"/>
            <a:ext cx="10894646" cy="235243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6369" y="4939323"/>
            <a:ext cx="1445846" cy="1281723"/>
          </a:xfrm>
          <a:prstGeom prst="rect">
            <a:avLst/>
          </a:prstGeom>
        </p:spPr>
      </p:pic>
    </p:spTree>
    <p:extLst>
      <p:ext uri="{BB962C8B-B14F-4D97-AF65-F5344CB8AC3E}">
        <p14:creationId xmlns:p14="http://schemas.microsoft.com/office/powerpoint/2010/main" val="4042817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Block</a:t>
            </a:r>
            <a:r>
              <a:rPr lang="en-US" dirty="0" smtClean="0"/>
              <a:t> </a:t>
            </a:r>
            <a:r>
              <a:rPr lang="en-US" dirty="0" smtClean="0">
                <a:solidFill>
                  <a:schemeClr val="tx1"/>
                </a:solidFill>
              </a:rPr>
              <a:t>Diagram:</a:t>
            </a:r>
            <a:endParaRPr lang="en-US" dirty="0">
              <a:solidFill>
                <a:schemeClr val="tx1"/>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15373933"/>
              </p:ext>
            </p:extLst>
          </p:nvPr>
        </p:nvGraphicFramePr>
        <p:xfrm>
          <a:off x="228965" y="1273906"/>
          <a:ext cx="11673865" cy="5462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Down Arrow 6"/>
          <p:cNvSpPr/>
          <p:nvPr/>
        </p:nvSpPr>
        <p:spPr>
          <a:xfrm>
            <a:off x="10175631" y="3485662"/>
            <a:ext cx="484632" cy="773723"/>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Rectangle 7"/>
          <p:cNvSpPr/>
          <p:nvPr/>
        </p:nvSpPr>
        <p:spPr>
          <a:xfrm>
            <a:off x="8909537" y="4454768"/>
            <a:ext cx="3032369" cy="21492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t>Training.</a:t>
            </a:r>
            <a:endParaRPr lang="en-US" sz="1000" dirty="0"/>
          </a:p>
        </p:txBody>
      </p:sp>
      <p:sp>
        <p:nvSpPr>
          <p:cNvPr id="9" name="Left Arrow 8"/>
          <p:cNvSpPr/>
          <p:nvPr/>
        </p:nvSpPr>
        <p:spPr>
          <a:xfrm>
            <a:off x="8073291" y="5361354"/>
            <a:ext cx="672899" cy="680016"/>
          </a:xfrm>
          <a:prstGeom prst="lef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Rectangle 9"/>
          <p:cNvSpPr/>
          <p:nvPr/>
        </p:nvSpPr>
        <p:spPr>
          <a:xfrm>
            <a:off x="4689231" y="4454768"/>
            <a:ext cx="3220713" cy="214923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t>Testing.</a:t>
            </a:r>
            <a:endParaRPr lang="en-US" sz="1000" dirty="0" smtClean="0"/>
          </a:p>
        </p:txBody>
      </p:sp>
      <p:sp>
        <p:nvSpPr>
          <p:cNvPr id="11" name="Left Arrow 10"/>
          <p:cNvSpPr/>
          <p:nvPr/>
        </p:nvSpPr>
        <p:spPr>
          <a:xfrm>
            <a:off x="3547476" y="5361354"/>
            <a:ext cx="978408" cy="680016"/>
          </a:xfrm>
          <a:prstGeom prst="lef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 name="Rectangle 11"/>
          <p:cNvSpPr/>
          <p:nvPr/>
        </p:nvSpPr>
        <p:spPr>
          <a:xfrm>
            <a:off x="289169" y="4454769"/>
            <a:ext cx="3094960" cy="214923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t>Output.</a:t>
            </a:r>
            <a:endParaRPr lang="en-US" sz="1000" dirty="0"/>
          </a:p>
        </p:txBody>
      </p:sp>
    </p:spTree>
    <p:extLst>
      <p:ext uri="{BB962C8B-B14F-4D97-AF65-F5344CB8AC3E}">
        <p14:creationId xmlns:p14="http://schemas.microsoft.com/office/powerpoint/2010/main" val="171248029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TM02892315[[fn=Wisp]]</Template>
  <TotalTime>260</TotalTime>
  <Words>774</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Segoe UI Historic</vt:lpstr>
      <vt:lpstr>Wingdings 3</vt:lpstr>
      <vt:lpstr>Wisp</vt:lpstr>
      <vt:lpstr>Paddy leaf disease recognition using machine learning approaches.  </vt:lpstr>
      <vt:lpstr>Team Member:</vt:lpstr>
      <vt:lpstr>Introduction:</vt:lpstr>
      <vt:lpstr>.</vt:lpstr>
      <vt:lpstr>Classification of paddy disease:</vt:lpstr>
      <vt:lpstr>PowerPoint Presentation</vt:lpstr>
      <vt:lpstr>PowerPoint Presentation</vt:lpstr>
      <vt:lpstr>Proposed system architecture:</vt:lpstr>
      <vt:lpstr>Block Diagram:</vt:lpstr>
      <vt:lpstr>Sample of dataset:</vt:lpstr>
      <vt:lpstr>Some algorithm used for ML:</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Diseases detected in paddy leaves using a machine learning approach.</dc:title>
  <dc:creator>phynewton19@gmail.com</dc:creator>
  <cp:lastModifiedBy>User</cp:lastModifiedBy>
  <cp:revision>27</cp:revision>
  <dcterms:created xsi:type="dcterms:W3CDTF">2022-08-04T20:10:33Z</dcterms:created>
  <dcterms:modified xsi:type="dcterms:W3CDTF">2022-08-06T17:33:50Z</dcterms:modified>
</cp:coreProperties>
</file>