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136651"/>
            <a:ext cx="34905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E46C0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46C0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46C0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09-Mar-21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46C0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09-Mar-21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98120" y="274320"/>
            <a:ext cx="8747760" cy="628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09-Mar-21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136651"/>
            <a:ext cx="34905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E46C0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9525" y="3294379"/>
            <a:ext cx="9163050" cy="2357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6.jpg"/><Relationship Id="rId18" Type="http://schemas.openxmlformats.org/officeDocument/2006/relationships/image" Target="../media/image4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12" Type="http://schemas.openxmlformats.org/officeDocument/2006/relationships/image" Target="../media/image35.jpg"/><Relationship Id="rId17" Type="http://schemas.openxmlformats.org/officeDocument/2006/relationships/image" Target="../media/image40.jpg"/><Relationship Id="rId2" Type="http://schemas.openxmlformats.org/officeDocument/2006/relationships/image" Target="../media/image3.png"/><Relationship Id="rId16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11" Type="http://schemas.openxmlformats.org/officeDocument/2006/relationships/image" Target="../media/image34.jpg"/><Relationship Id="rId5" Type="http://schemas.openxmlformats.org/officeDocument/2006/relationships/image" Target="../media/image28.jpg"/><Relationship Id="rId15" Type="http://schemas.openxmlformats.org/officeDocument/2006/relationships/image" Target="../media/image38.jpg"/><Relationship Id="rId10" Type="http://schemas.openxmlformats.org/officeDocument/2006/relationships/image" Target="../media/image33.jpg"/><Relationship Id="rId4" Type="http://schemas.openxmlformats.org/officeDocument/2006/relationships/image" Target="../media/image27.jpg"/><Relationship Id="rId9" Type="http://schemas.openxmlformats.org/officeDocument/2006/relationships/image" Target="../media/image32.jpg"/><Relationship Id="rId14" Type="http://schemas.openxmlformats.org/officeDocument/2006/relationships/image" Target="../media/image3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cisco.com/" TargetMode="External"/><Relationship Id="rId5" Type="http://schemas.openxmlformats.org/officeDocument/2006/relationships/hyperlink" Target="http://www.amazon.com/mobile-apps/b?ie=UTF8&amp;node=2350149011" TargetMode="External"/><Relationship Id="rId4" Type="http://schemas.openxmlformats.org/officeDocument/2006/relationships/hyperlink" Target="http://market.android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42.png"/><Relationship Id="rId7" Type="http://schemas.openxmlformats.org/officeDocument/2006/relationships/image" Target="../media/image5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nce.com/android-programmers-freelancers/23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g"/><Relationship Id="rId3" Type="http://schemas.openxmlformats.org/officeDocument/2006/relationships/hyperlink" Target="http://ahhhpah.com/" TargetMode="External"/><Relationship Id="rId7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nity3d.com/" TargetMode="External"/><Relationship Id="rId5" Type="http://schemas.openxmlformats.org/officeDocument/2006/relationships/hyperlink" Target="http://www.andengine.org/" TargetMode="External"/><Relationship Id="rId4" Type="http://schemas.openxmlformats.org/officeDocument/2006/relationships/hyperlink" Target="http://code.google.com/p/libgdx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ocha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jpg"/><Relationship Id="rId4" Type="http://schemas.openxmlformats.org/officeDocument/2006/relationships/hyperlink" Target="http://www.jataka.hu/rics/nxt_android_opencv/index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ocha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jpg"/><Relationship Id="rId4" Type="http://schemas.openxmlformats.org/officeDocument/2006/relationships/hyperlink" Target="http://www.ccghe.jhmi.edu/ccg/index.as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ickdiagnostics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duino.cc/blog/2011/10/12/android-open-2011-massimo-banzi-arduino-android-infinite-possibilities/" TargetMode="External"/><Relationship Id="rId4" Type="http://schemas.openxmlformats.org/officeDocument/2006/relationships/hyperlink" Target="http://www.arduino.cc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un.org/journals/communications/19-280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sahana-incident-reporter/" TargetMode="External"/><Relationship Id="rId4" Type="http://schemas.openxmlformats.org/officeDocument/2006/relationships/hyperlink" Target="http://www.bcdph.com/download/android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chsplurge.com/3214/mega-list-33-awesome-augmented-reality-apps-games-android/" TargetMode="External"/><Relationship Id="rId4" Type="http://schemas.openxmlformats.org/officeDocument/2006/relationships/image" Target="../media/image74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rhomobile.com/" TargetMode="External"/><Relationship Id="rId7" Type="http://schemas.openxmlformats.org/officeDocument/2006/relationships/image" Target="../media/image7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g"/><Relationship Id="rId5" Type="http://schemas.openxmlformats.org/officeDocument/2006/relationships/hyperlink" Target="http://www.phonegap.com/" TargetMode="External"/><Relationship Id="rId4" Type="http://schemas.openxmlformats.org/officeDocument/2006/relationships/hyperlink" Target="http://www.appcelerato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technology/2012/jan/24/smartphones-timelin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List_of_open_source_Android_applications" TargetMode="External"/><Relationship Id="rId5" Type="http://schemas.openxmlformats.org/officeDocument/2006/relationships/hyperlink" Target="http://code.google.com/p/apps-for-android/" TargetMode="External"/><Relationship Id="rId4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orum.nokia.com/symbian" TargetMode="External"/><Relationship Id="rId3" Type="http://schemas.openxmlformats.org/officeDocument/2006/relationships/hyperlink" Target="http://developer.android.com/" TargetMode="External"/><Relationship Id="rId7" Type="http://schemas.openxmlformats.org/officeDocument/2006/relationships/hyperlink" Target="http://meego.com/develope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pple.com/iphone" TargetMode="External"/><Relationship Id="rId5" Type="http://schemas.openxmlformats.org/officeDocument/2006/relationships/hyperlink" Target="http://na.blackberry.com/eng/developers" TargetMode="External"/><Relationship Id="rId4" Type="http://schemas.openxmlformats.org/officeDocument/2006/relationships/hyperlink" Target="http://developer.bada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palm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obileplatforms.wikidot.com/" TargetMode="External"/><Relationship Id="rId5" Type="http://schemas.openxmlformats.org/officeDocument/2006/relationships/hyperlink" Target="http://create.msdn.com/" TargetMode="External"/><Relationship Id="rId4" Type="http://schemas.openxmlformats.org/officeDocument/2006/relationships/hyperlink" Target="http://developer.windowsmobile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058" y="1291844"/>
            <a:ext cx="7927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7AC515"/>
                </a:solidFill>
              </a:rPr>
              <a:t>Android Application</a:t>
            </a:r>
            <a:r>
              <a:rPr sz="4400" spc="-65" dirty="0">
                <a:solidFill>
                  <a:srgbClr val="7AC515"/>
                </a:solidFill>
              </a:rPr>
              <a:t> </a:t>
            </a:r>
            <a:r>
              <a:rPr sz="4400" spc="-10" dirty="0">
                <a:solidFill>
                  <a:srgbClr val="7AC515"/>
                </a:solidFill>
              </a:rPr>
              <a:t>Development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339510" y="3127442"/>
            <a:ext cx="4856356" cy="1525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4339" y="2143760"/>
            <a:ext cx="3335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E46C0A"/>
                </a:solidFill>
                <a:latin typeface="Carlito"/>
                <a:cs typeface="Carlito"/>
              </a:rPr>
              <a:t>Before </a:t>
            </a:r>
            <a:r>
              <a:rPr sz="2800" b="1" spc="-15" dirty="0">
                <a:solidFill>
                  <a:srgbClr val="E46C0A"/>
                </a:solidFill>
                <a:latin typeface="Carlito"/>
                <a:cs typeface="Carlito"/>
              </a:rPr>
              <a:t>Getting</a:t>
            </a:r>
            <a:r>
              <a:rPr sz="2800" b="1" spc="50" dirty="0">
                <a:solidFill>
                  <a:srgbClr val="E46C0A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E46C0A"/>
                </a:solidFill>
                <a:latin typeface="Carlito"/>
                <a:cs typeface="Carlito"/>
              </a:rPr>
              <a:t>Started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36651"/>
            <a:ext cx="2250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</a:t>
            </a:r>
            <a:r>
              <a:rPr spc="-85" dirty="0"/>
              <a:t> </a:t>
            </a:r>
            <a:r>
              <a:rPr spc="-5" dirty="0"/>
              <a:t>Android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8" name="Picture 4" descr="Nokia Mobile holds 5th place in Europe with 2% market share | Nokiamob">
            <a:extLst>
              <a:ext uri="{FF2B5EF4-FFF2-40B4-BE49-F238E27FC236}">
                <a16:creationId xmlns:a16="http://schemas.microsoft.com/office/drawing/2014/main" id="{BE922B28-BE9C-478D-A072-27D04548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600988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36651"/>
            <a:ext cx="3490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606E1-4C17-4BAF-8F6E-ACED6E5F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800100"/>
            <a:ext cx="7953375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36651"/>
            <a:ext cx="3490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85800"/>
            <a:ext cx="6629400" cy="5967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36651"/>
            <a:ext cx="3490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914400"/>
            <a:ext cx="8481047" cy="510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36651"/>
            <a:ext cx="4178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Android: </a:t>
            </a:r>
            <a:r>
              <a:rPr dirty="0"/>
              <a:t>Google</a:t>
            </a:r>
            <a:r>
              <a:rPr spc="-90" dirty="0"/>
              <a:t> </a:t>
            </a:r>
            <a:r>
              <a:rPr spc="-5" dirty="0"/>
              <a:t>TV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1143000"/>
            <a:ext cx="7808976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36651"/>
            <a:ext cx="6873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Android: </a:t>
            </a:r>
            <a:r>
              <a:rPr dirty="0"/>
              <a:t>Finally BlackBerry </a:t>
            </a:r>
            <a:r>
              <a:rPr spc="-10" dirty="0"/>
              <a:t>Gives</a:t>
            </a:r>
            <a:r>
              <a:rPr spc="-100" dirty="0"/>
              <a:t> </a:t>
            </a:r>
            <a:r>
              <a:rPr spc="-5" dirty="0"/>
              <a:t>In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1752600"/>
            <a:ext cx="8354568" cy="3067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70598"/>
            <a:ext cx="65316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Open </a:t>
            </a:r>
            <a:r>
              <a:rPr sz="3600" spc="-5" dirty="0"/>
              <a:t>Handset </a:t>
            </a:r>
            <a:r>
              <a:rPr sz="3600" dirty="0"/>
              <a:t>Alliance</a:t>
            </a:r>
          </a:p>
        </p:txBody>
      </p:sp>
      <p:sp>
        <p:nvSpPr>
          <p:cNvPr id="3" name="object 3"/>
          <p:cNvSpPr/>
          <p:nvPr/>
        </p:nvSpPr>
        <p:spPr>
          <a:xfrm>
            <a:off x="8218714" y="95225"/>
            <a:ext cx="791935" cy="930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003808"/>
            <a:ext cx="6097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Manufacturers: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Designing the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Android</a:t>
            </a:r>
            <a:r>
              <a:rPr sz="2400" b="1" spc="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Handsets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43000" y="1447800"/>
            <a:ext cx="2573020" cy="1963420"/>
            <a:chOff x="1143000" y="1447800"/>
            <a:chExt cx="2573020" cy="1963420"/>
          </a:xfrm>
        </p:grpSpPr>
        <p:sp>
          <p:nvSpPr>
            <p:cNvPr id="6" name="object 6"/>
            <p:cNvSpPr/>
            <p:nvPr/>
          </p:nvSpPr>
          <p:spPr>
            <a:xfrm>
              <a:off x="1143000" y="1676400"/>
              <a:ext cx="1324356" cy="4480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1447800"/>
              <a:ext cx="1257300" cy="943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90800" y="2362200"/>
              <a:ext cx="1124712" cy="1048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810000" y="1524000"/>
            <a:ext cx="1257300" cy="1677035"/>
            <a:chOff x="3810000" y="1524000"/>
            <a:chExt cx="1257300" cy="1677035"/>
          </a:xfrm>
        </p:grpSpPr>
        <p:sp>
          <p:nvSpPr>
            <p:cNvPr id="10" name="object 10"/>
            <p:cNvSpPr/>
            <p:nvPr/>
          </p:nvSpPr>
          <p:spPr>
            <a:xfrm>
              <a:off x="3810000" y="1524000"/>
              <a:ext cx="1228344" cy="7616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62400" y="2286000"/>
              <a:ext cx="1104900" cy="9147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334122" y="1590607"/>
            <a:ext cx="991128" cy="4760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9200" y="2590800"/>
            <a:ext cx="1086612" cy="390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4000" y="2514596"/>
            <a:ext cx="1114044" cy="3905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9400" y="1447800"/>
            <a:ext cx="1181100" cy="8580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739" y="3366007"/>
            <a:ext cx="457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70C0"/>
                </a:solidFill>
                <a:latin typeface="Carlito"/>
                <a:cs typeface="Carlito"/>
              </a:rPr>
              <a:t>Content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Providers: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Developing</a:t>
            </a:r>
            <a:r>
              <a:rPr sz="2400" b="1" spc="-4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Apps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2340" y="3366007"/>
            <a:ext cx="2256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Mobile</a:t>
            </a:r>
            <a:r>
              <a:rPr sz="2400" b="1" spc="-8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0070C0"/>
                </a:solidFill>
                <a:latin typeface="Carlito"/>
                <a:cs typeface="Carlito"/>
              </a:rPr>
              <a:t>Operators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3740" y="4661407"/>
            <a:ext cx="272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Markets:</a:t>
            </a:r>
            <a:r>
              <a:rPr sz="2400" b="1" spc="-8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Distribution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1000" y="3962400"/>
            <a:ext cx="3810000" cy="18608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62600" y="5410200"/>
            <a:ext cx="1467611" cy="381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6781800" y="5029200"/>
            <a:ext cx="2186940" cy="1315720"/>
            <a:chOff x="6781800" y="5029200"/>
            <a:chExt cx="2186940" cy="1315720"/>
          </a:xfrm>
        </p:grpSpPr>
        <p:sp>
          <p:nvSpPr>
            <p:cNvPr id="22" name="object 22"/>
            <p:cNvSpPr/>
            <p:nvPr/>
          </p:nvSpPr>
          <p:spPr>
            <a:xfrm>
              <a:off x="7543800" y="5029200"/>
              <a:ext cx="1424940" cy="1143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81800" y="5867400"/>
              <a:ext cx="1133855" cy="47701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876800" y="3810000"/>
            <a:ext cx="2848610" cy="719455"/>
            <a:chOff x="4876800" y="3810000"/>
            <a:chExt cx="2848610" cy="719455"/>
          </a:xfrm>
        </p:grpSpPr>
        <p:sp>
          <p:nvSpPr>
            <p:cNvPr id="25" name="object 25"/>
            <p:cNvSpPr/>
            <p:nvPr/>
          </p:nvSpPr>
          <p:spPr>
            <a:xfrm>
              <a:off x="4876800" y="4015309"/>
              <a:ext cx="1628612" cy="3373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7000" y="3810000"/>
              <a:ext cx="1248155" cy="71932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7848600" y="3733800"/>
            <a:ext cx="733044" cy="973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0" y="1199388"/>
            <a:ext cx="240779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" y="2223516"/>
            <a:ext cx="202691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240" y="3198888"/>
            <a:ext cx="202691" cy="213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240" y="3930408"/>
            <a:ext cx="202691" cy="213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240" y="4600955"/>
            <a:ext cx="202691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240" y="5306567"/>
            <a:ext cx="178307" cy="178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1140" y="484124"/>
            <a:ext cx="8712835" cy="507174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400" b="1" spc="-30" dirty="0">
                <a:solidFill>
                  <a:srgbClr val="0070C0"/>
                </a:solidFill>
                <a:latin typeface="Carlito"/>
                <a:cs typeface="Carlito"/>
              </a:rPr>
              <a:t>Technical</a:t>
            </a:r>
            <a:r>
              <a:rPr sz="2400" b="1" spc="-3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0070C0"/>
                </a:solidFill>
                <a:latin typeface="Carlito"/>
                <a:cs typeface="Carlito"/>
              </a:rPr>
              <a:t>Advantages</a:t>
            </a:r>
            <a:endParaRPr sz="2400">
              <a:latin typeface="Carlito"/>
              <a:cs typeface="Carlito"/>
            </a:endParaRPr>
          </a:p>
          <a:p>
            <a:pPr marL="1078865" marR="15240" indent="-585470">
              <a:lnSpc>
                <a:spcPct val="104700"/>
              </a:lnSpc>
              <a:spcBef>
                <a:spcPts val="955"/>
              </a:spcBef>
            </a:pPr>
            <a:r>
              <a:rPr sz="2400" b="1" dirty="0">
                <a:solidFill>
                  <a:srgbClr val="0070C0"/>
                </a:solidFill>
                <a:latin typeface="Carlito"/>
                <a:cs typeface="Carlito"/>
              </a:rPr>
              <a:t>No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need </a:t>
            </a:r>
            <a:r>
              <a:rPr sz="2400" b="1" spc="-15" dirty="0">
                <a:solidFill>
                  <a:srgbClr val="0070C0"/>
                </a:solidFill>
                <a:latin typeface="Carlito"/>
                <a:cs typeface="Carlito"/>
              </a:rPr>
              <a:t>to </a:t>
            </a:r>
            <a:r>
              <a:rPr sz="2400" b="1" spc="-20" dirty="0">
                <a:solidFill>
                  <a:srgbClr val="0070C0"/>
                </a:solidFill>
                <a:latin typeface="Carlito"/>
                <a:cs typeface="Carlito"/>
              </a:rPr>
              <a:t>pay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any developer’s </a:t>
            </a:r>
            <a:r>
              <a:rPr sz="2000" spc="-15" dirty="0">
                <a:latin typeface="Carlito"/>
                <a:cs typeface="Carlito"/>
              </a:rPr>
              <a:t>program to </a:t>
            </a:r>
            <a:r>
              <a:rPr sz="2000" spc="-10" dirty="0">
                <a:latin typeface="Carlito"/>
                <a:cs typeface="Carlito"/>
              </a:rPr>
              <a:t>develop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test </a:t>
            </a:r>
            <a:r>
              <a:rPr sz="2000" spc="-5" dirty="0">
                <a:latin typeface="Carlito"/>
                <a:cs typeface="Carlito"/>
              </a:rPr>
              <a:t>apps in </a:t>
            </a:r>
            <a:r>
              <a:rPr sz="2000" spc="-10" dirty="0">
                <a:latin typeface="Carlito"/>
                <a:cs typeface="Carlito"/>
              </a:rPr>
              <a:t>real  </a:t>
            </a:r>
            <a:r>
              <a:rPr sz="2000" spc="-5" dirty="0">
                <a:latin typeface="Carlito"/>
                <a:cs typeface="Carlito"/>
              </a:rPr>
              <a:t>devices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rlito"/>
              <a:cs typeface="Carlito"/>
            </a:endParaRPr>
          </a:p>
          <a:p>
            <a:pPr marL="1078865" marR="2291715" indent="-632460">
              <a:lnSpc>
                <a:spcPct val="101000"/>
              </a:lnSpc>
            </a:pP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Open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source platform </a:t>
            </a:r>
            <a:r>
              <a:rPr sz="2000" spc="-5" dirty="0">
                <a:latin typeface="Carlito"/>
                <a:cs typeface="Carlito"/>
              </a:rPr>
              <a:t>with scope of </a:t>
            </a:r>
            <a:r>
              <a:rPr sz="2000" spc="-10" dirty="0">
                <a:latin typeface="Carlito"/>
                <a:cs typeface="Carlito"/>
              </a:rPr>
              <a:t>more innovation  </a:t>
            </a:r>
            <a:r>
              <a:rPr sz="2000" spc="-5" dirty="0">
                <a:latin typeface="Carlito"/>
                <a:cs typeface="Carlito"/>
              </a:rPr>
              <a:t>(Less </a:t>
            </a:r>
            <a:r>
              <a:rPr sz="2000" spc="-10" dirty="0">
                <a:latin typeface="Carlito"/>
                <a:cs typeface="Carlito"/>
              </a:rPr>
              <a:t>proprietary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restrictions)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arlito"/>
              <a:cs typeface="Carlito"/>
            </a:endParaRPr>
          </a:p>
          <a:p>
            <a:pPr marL="447040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solidFill>
                  <a:srgbClr val="0070C0"/>
                </a:solidFill>
                <a:latin typeface="Carlito"/>
                <a:cs typeface="Carlito"/>
              </a:rPr>
              <a:t>Java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programming</a:t>
            </a:r>
            <a:r>
              <a:rPr sz="2400" b="1" spc="-2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language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447040">
              <a:lnSpc>
                <a:spcPct val="100000"/>
              </a:lnSpc>
            </a:pP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Rich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easy </a:t>
            </a:r>
            <a:r>
              <a:rPr sz="2400" b="1" spc="-15" dirty="0">
                <a:solidFill>
                  <a:srgbClr val="0070C0"/>
                </a:solidFill>
                <a:latin typeface="Carlito"/>
                <a:cs typeface="Carlito"/>
              </a:rPr>
              <a:t>to </a:t>
            </a:r>
            <a:r>
              <a:rPr sz="2400" b="1" spc="-20" dirty="0">
                <a:solidFill>
                  <a:srgbClr val="0070C0"/>
                </a:solidFill>
                <a:latin typeface="Carlito"/>
                <a:cs typeface="Carlito"/>
              </a:rPr>
              <a:t>integrate </a:t>
            </a:r>
            <a:r>
              <a:rPr sz="2000" spc="-15" dirty="0">
                <a:latin typeface="Carlito"/>
                <a:cs typeface="Carlito"/>
              </a:rPr>
              <a:t>feature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sets</a:t>
            </a:r>
            <a:endParaRPr sz="2000">
              <a:latin typeface="Carlito"/>
              <a:cs typeface="Carlito"/>
            </a:endParaRPr>
          </a:p>
          <a:p>
            <a:pPr marL="457200" marR="5080" indent="-10795">
              <a:lnSpc>
                <a:spcPct val="183300"/>
              </a:lnSpc>
            </a:pPr>
            <a:r>
              <a:rPr sz="2400" b="1" spc="-45" dirty="0">
                <a:solidFill>
                  <a:srgbClr val="0070C0"/>
                </a:solidFill>
                <a:latin typeface="Carlito"/>
                <a:cs typeface="Carlito"/>
              </a:rPr>
              <a:t>Easy,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effective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cost-effective prototyping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research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business  </a:t>
            </a:r>
            <a:r>
              <a:rPr sz="2000" spc="-10" dirty="0">
                <a:latin typeface="Carlito"/>
                <a:cs typeface="Carlito"/>
              </a:rPr>
              <a:t>Development Environment </a:t>
            </a:r>
            <a:r>
              <a:rPr sz="2000" dirty="0">
                <a:latin typeface="Carlito"/>
                <a:cs typeface="Carlito"/>
              </a:rPr>
              <a:t>Support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Windows, </a:t>
            </a:r>
            <a:r>
              <a:rPr sz="2400" b="1" dirty="0">
                <a:solidFill>
                  <a:srgbClr val="0070C0"/>
                </a:solidFill>
                <a:latin typeface="Carlito"/>
                <a:cs typeface="Carlito"/>
              </a:rPr>
              <a:t>Mac &amp;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Linux</a:t>
            </a:r>
            <a:r>
              <a:rPr sz="2400" b="1" spc="-3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(Ubuntu)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7539" y="5908040"/>
            <a:ext cx="5180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3975" algn="l"/>
                <a:tab pos="3112135" algn="l"/>
                <a:tab pos="4036695" algn="l"/>
              </a:tabLst>
            </a:pPr>
            <a:r>
              <a:rPr sz="3600" b="1" i="1" spc="40" dirty="0">
                <a:solidFill>
                  <a:srgbClr val="E46C0A"/>
                </a:solidFill>
                <a:latin typeface="Trebuchet MS"/>
                <a:cs typeface="Trebuchet MS"/>
              </a:rPr>
              <a:t>I</a:t>
            </a:r>
            <a:r>
              <a:rPr sz="3600" b="1" i="1" spc="-215" dirty="0">
                <a:solidFill>
                  <a:srgbClr val="E46C0A"/>
                </a:solidFill>
                <a:latin typeface="Trebuchet MS"/>
                <a:cs typeface="Trebuchet MS"/>
              </a:rPr>
              <a:t>m</a:t>
            </a:r>
            <a:r>
              <a:rPr sz="3600" b="1" i="1" spc="-140" dirty="0">
                <a:solidFill>
                  <a:srgbClr val="E46C0A"/>
                </a:solidFill>
                <a:latin typeface="Trebuchet MS"/>
                <a:cs typeface="Trebuchet MS"/>
              </a:rPr>
              <a:t>a</a:t>
            </a:r>
            <a:r>
              <a:rPr sz="3600" b="1" i="1" spc="-250" dirty="0">
                <a:solidFill>
                  <a:srgbClr val="E46C0A"/>
                </a:solidFill>
                <a:latin typeface="Trebuchet MS"/>
                <a:cs typeface="Trebuchet MS"/>
              </a:rPr>
              <a:t>g</a:t>
            </a:r>
            <a:r>
              <a:rPr sz="3600" b="1" i="1" spc="-285" dirty="0">
                <a:solidFill>
                  <a:srgbClr val="E46C0A"/>
                </a:solidFill>
                <a:latin typeface="Trebuchet MS"/>
                <a:cs typeface="Trebuchet MS"/>
              </a:rPr>
              <a:t>i</a:t>
            </a:r>
            <a:r>
              <a:rPr sz="3600" b="1" i="1" spc="-254" dirty="0">
                <a:solidFill>
                  <a:srgbClr val="E46C0A"/>
                </a:solidFill>
                <a:latin typeface="Trebuchet MS"/>
                <a:cs typeface="Trebuchet MS"/>
              </a:rPr>
              <a:t>na</a:t>
            </a:r>
            <a:r>
              <a:rPr sz="3600" b="1" i="1" spc="275" dirty="0">
                <a:solidFill>
                  <a:srgbClr val="E46C0A"/>
                </a:solidFill>
                <a:latin typeface="Trebuchet MS"/>
                <a:cs typeface="Trebuchet MS"/>
              </a:rPr>
              <a:t>t</a:t>
            </a:r>
            <a:r>
              <a:rPr sz="3600" b="1" i="1" spc="-285" dirty="0">
                <a:solidFill>
                  <a:srgbClr val="E46C0A"/>
                </a:solidFill>
                <a:latin typeface="Trebuchet MS"/>
                <a:cs typeface="Trebuchet MS"/>
              </a:rPr>
              <a:t>i</a:t>
            </a:r>
            <a:r>
              <a:rPr sz="3600" b="1" i="1" spc="-185" dirty="0">
                <a:solidFill>
                  <a:srgbClr val="E46C0A"/>
                </a:solidFill>
                <a:latin typeface="Trebuchet MS"/>
                <a:cs typeface="Trebuchet MS"/>
              </a:rPr>
              <a:t>o</a:t>
            </a:r>
            <a:r>
              <a:rPr sz="3600" b="1" i="1" spc="-40" dirty="0">
                <a:solidFill>
                  <a:srgbClr val="E46C0A"/>
                </a:solidFill>
                <a:latin typeface="Trebuchet MS"/>
                <a:cs typeface="Trebuchet MS"/>
              </a:rPr>
              <a:t>n</a:t>
            </a:r>
            <a:r>
              <a:rPr sz="3600" b="1" i="1" dirty="0">
                <a:solidFill>
                  <a:srgbClr val="E46C0A"/>
                </a:solidFill>
                <a:latin typeface="Trebuchet MS"/>
                <a:cs typeface="Trebuchet MS"/>
              </a:rPr>
              <a:t>	</a:t>
            </a:r>
            <a:r>
              <a:rPr sz="3600" b="1" i="1" spc="-270" dirty="0">
                <a:solidFill>
                  <a:srgbClr val="E46C0A"/>
                </a:solidFill>
                <a:latin typeface="Trebuchet MS"/>
                <a:cs typeface="Trebuchet MS"/>
              </a:rPr>
              <a:t>i</a:t>
            </a:r>
            <a:r>
              <a:rPr sz="3600" b="1" i="1" spc="-165" dirty="0">
                <a:solidFill>
                  <a:srgbClr val="E46C0A"/>
                </a:solidFill>
                <a:latin typeface="Trebuchet MS"/>
                <a:cs typeface="Trebuchet MS"/>
              </a:rPr>
              <a:t>s</a:t>
            </a:r>
            <a:r>
              <a:rPr sz="3600" b="1" i="1" dirty="0">
                <a:solidFill>
                  <a:srgbClr val="E46C0A"/>
                </a:solidFill>
                <a:latin typeface="Trebuchet MS"/>
                <a:cs typeface="Trebuchet MS"/>
              </a:rPr>
              <a:t>	</a:t>
            </a:r>
            <a:r>
              <a:rPr sz="3600" b="1" i="1" spc="300" dirty="0">
                <a:solidFill>
                  <a:srgbClr val="E46C0A"/>
                </a:solidFill>
                <a:latin typeface="Trebuchet MS"/>
                <a:cs typeface="Trebuchet MS"/>
              </a:rPr>
              <a:t>t</a:t>
            </a:r>
            <a:r>
              <a:rPr sz="3600" b="1" i="1" spc="-70" dirty="0">
                <a:solidFill>
                  <a:srgbClr val="E46C0A"/>
                </a:solidFill>
                <a:latin typeface="Trebuchet MS"/>
                <a:cs typeface="Trebuchet MS"/>
              </a:rPr>
              <a:t>h</a:t>
            </a:r>
            <a:r>
              <a:rPr sz="3600" b="1" i="1" spc="-210" dirty="0">
                <a:solidFill>
                  <a:srgbClr val="E46C0A"/>
                </a:solidFill>
                <a:latin typeface="Trebuchet MS"/>
                <a:cs typeface="Trebuchet MS"/>
              </a:rPr>
              <a:t>e</a:t>
            </a:r>
            <a:r>
              <a:rPr sz="3600" b="1" i="1" dirty="0">
                <a:solidFill>
                  <a:srgbClr val="E46C0A"/>
                </a:solidFill>
                <a:latin typeface="Trebuchet MS"/>
                <a:cs typeface="Trebuchet MS"/>
              </a:rPr>
              <a:t>	</a:t>
            </a:r>
            <a:r>
              <a:rPr sz="3600" b="1" i="1" spc="240" dirty="0">
                <a:solidFill>
                  <a:srgbClr val="E46C0A"/>
                </a:solidFill>
                <a:latin typeface="Trebuchet MS"/>
                <a:cs typeface="Trebuchet MS"/>
              </a:rPr>
              <a:t>L</a:t>
            </a:r>
            <a:r>
              <a:rPr sz="3600" b="1" i="1" spc="-270" dirty="0">
                <a:solidFill>
                  <a:srgbClr val="E46C0A"/>
                </a:solidFill>
                <a:latin typeface="Trebuchet MS"/>
                <a:cs typeface="Trebuchet MS"/>
              </a:rPr>
              <a:t>i</a:t>
            </a:r>
            <a:r>
              <a:rPr sz="3600" b="1" i="1" spc="40" dirty="0">
                <a:solidFill>
                  <a:srgbClr val="E46C0A"/>
                </a:solidFill>
                <a:latin typeface="Trebuchet MS"/>
                <a:cs typeface="Trebuchet MS"/>
              </a:rPr>
              <a:t>m</a:t>
            </a:r>
            <a:r>
              <a:rPr sz="3600" b="1" i="1" spc="-285" dirty="0">
                <a:solidFill>
                  <a:srgbClr val="E46C0A"/>
                </a:solidFill>
                <a:latin typeface="Trebuchet MS"/>
                <a:cs typeface="Trebuchet MS"/>
              </a:rPr>
              <a:t>i</a:t>
            </a:r>
            <a:r>
              <a:rPr sz="3600" b="1" i="1" spc="320" dirty="0">
                <a:solidFill>
                  <a:srgbClr val="E46C0A"/>
                </a:solidFill>
                <a:latin typeface="Trebuchet MS"/>
                <a:cs typeface="Trebuchet MS"/>
              </a:rPr>
              <a:t>t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" y="1275588"/>
            <a:ext cx="240791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8239" y="1690128"/>
            <a:ext cx="202691" cy="213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8239" y="2055888"/>
            <a:ext cx="202691" cy="213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040" y="2773692"/>
            <a:ext cx="202691" cy="213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8239" y="3153168"/>
            <a:ext cx="202691" cy="213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040" y="3835908"/>
            <a:ext cx="240791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8239" y="4250448"/>
            <a:ext cx="202691" cy="213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1140" y="481527"/>
            <a:ext cx="5880100" cy="441896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R="3228975" algn="r">
              <a:lnSpc>
                <a:spcPct val="100000"/>
              </a:lnSpc>
              <a:spcBef>
                <a:spcPts val="1210"/>
              </a:spcBef>
            </a:pP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Business</a:t>
            </a:r>
            <a:r>
              <a:rPr sz="2400" b="1" spc="-5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0070C0"/>
                </a:solidFill>
                <a:latin typeface="Carlito"/>
                <a:cs typeface="Carlito"/>
              </a:rPr>
              <a:t>Advantages</a:t>
            </a:r>
            <a:endParaRPr sz="2400">
              <a:latin typeface="Carlito"/>
              <a:cs typeface="Carlito"/>
            </a:endParaRPr>
          </a:p>
          <a:p>
            <a:pPr marR="3237230" algn="r">
              <a:lnSpc>
                <a:spcPct val="100000"/>
              </a:lnSpc>
              <a:spcBef>
                <a:spcPts val="1295"/>
              </a:spcBef>
            </a:pP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Google</a:t>
            </a:r>
            <a:r>
              <a:rPr sz="2800" b="1" spc="-5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Carlito"/>
                <a:cs typeface="Carlito"/>
              </a:rPr>
              <a:t>Play:</a:t>
            </a:r>
            <a:endParaRPr sz="2800">
              <a:latin typeface="Carlito"/>
              <a:cs typeface="Carlito"/>
            </a:endParaRPr>
          </a:p>
          <a:p>
            <a:pPr marL="114046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Integrated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market</a:t>
            </a:r>
            <a:r>
              <a:rPr sz="2400" b="1" spc="-5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app</a:t>
            </a:r>
            <a:endParaRPr sz="2400">
              <a:latin typeface="Carlito"/>
              <a:cs typeface="Carlito"/>
            </a:endParaRPr>
          </a:p>
          <a:p>
            <a:pPr marL="1140460">
              <a:lnSpc>
                <a:spcPct val="100000"/>
              </a:lnSpc>
            </a:pPr>
            <a:r>
              <a:rPr sz="2400" b="1" dirty="0">
                <a:solidFill>
                  <a:srgbClr val="0070C0"/>
                </a:solidFill>
                <a:latin typeface="Carlito"/>
                <a:cs typeface="Carlito"/>
              </a:rPr>
              <a:t>One time low registration</a:t>
            </a:r>
            <a:r>
              <a:rPr sz="2400" b="1" spc="-2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rlito"/>
                <a:cs typeface="Carlito"/>
              </a:rPr>
              <a:t>fee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arlito"/>
              <a:cs typeface="Carlito"/>
            </a:endParaRPr>
          </a:p>
          <a:p>
            <a:pPr marL="751840">
              <a:lnSpc>
                <a:spcPct val="100000"/>
              </a:lnSpc>
            </a:pPr>
            <a:r>
              <a:rPr sz="2800" b="1" spc="-15" dirty="0">
                <a:solidFill>
                  <a:srgbClr val="0070C0"/>
                </a:solidFill>
                <a:latin typeface="Carlito"/>
                <a:cs typeface="Carlito"/>
              </a:rPr>
              <a:t>Many </a:t>
            </a: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Distribution</a:t>
            </a:r>
            <a:r>
              <a:rPr sz="2800" b="1" spc="4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Channels:</a:t>
            </a:r>
            <a:endParaRPr sz="2800">
              <a:latin typeface="Carlito"/>
              <a:cs typeface="Carlito"/>
            </a:endParaRPr>
          </a:p>
          <a:p>
            <a:pPr marL="114046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solidFill>
                  <a:srgbClr val="0070C0"/>
                </a:solidFill>
                <a:latin typeface="Carlito"/>
                <a:cs typeface="Carlito"/>
              </a:rPr>
              <a:t>(We’ll see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5" dirty="0">
                <a:solidFill>
                  <a:srgbClr val="0070C0"/>
                </a:solidFill>
                <a:latin typeface="Carlito"/>
                <a:cs typeface="Carlito"/>
              </a:rPr>
              <a:t>next)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arlito"/>
              <a:cs typeface="Carlito"/>
            </a:endParaRPr>
          </a:p>
          <a:p>
            <a:pPr marL="798830">
              <a:lnSpc>
                <a:spcPct val="100000"/>
              </a:lnSpc>
            </a:pPr>
            <a:r>
              <a:rPr sz="2800" b="1" spc="-5" dirty="0">
                <a:solidFill>
                  <a:srgbClr val="0070C0"/>
                </a:solidFill>
                <a:latin typeface="Carlito"/>
                <a:cs typeface="Carlito"/>
              </a:rPr>
              <a:t>Low Barrier </a:t>
            </a:r>
            <a:r>
              <a:rPr sz="2800" b="1" spc="-15" dirty="0">
                <a:solidFill>
                  <a:srgbClr val="0070C0"/>
                </a:solidFill>
                <a:latin typeface="Carlito"/>
                <a:cs typeface="Carlito"/>
              </a:rPr>
              <a:t>to</a:t>
            </a:r>
            <a:r>
              <a:rPr sz="2800" b="1" spc="3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b="1" spc="-20" dirty="0">
                <a:solidFill>
                  <a:srgbClr val="0070C0"/>
                </a:solidFill>
                <a:latin typeface="Carlito"/>
                <a:cs typeface="Carlito"/>
              </a:rPr>
              <a:t>Market:</a:t>
            </a:r>
            <a:endParaRPr sz="2800">
              <a:latin typeface="Carlito"/>
              <a:cs typeface="Carlito"/>
            </a:endParaRPr>
          </a:p>
          <a:p>
            <a:pPr marL="114046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solidFill>
                  <a:srgbClr val="0070C0"/>
                </a:solidFill>
                <a:latin typeface="Carlito"/>
                <a:cs typeface="Carlito"/>
              </a:rPr>
              <a:t>No approval</a:t>
            </a:r>
            <a:r>
              <a:rPr sz="2400" b="1" spc="-6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rlito"/>
                <a:cs typeface="Carlito"/>
              </a:rPr>
              <a:t>process</a:t>
            </a:r>
            <a:endParaRPr sz="2400">
              <a:latin typeface="Carlito"/>
              <a:cs typeface="Carlito"/>
            </a:endParaRPr>
          </a:p>
          <a:p>
            <a:pPr marL="1140460">
              <a:lnSpc>
                <a:spcPct val="100000"/>
              </a:lnSpc>
            </a:pP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Less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restrictions with copyright</a:t>
            </a:r>
            <a:r>
              <a:rPr sz="2400" b="1" spc="-7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issues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8239" y="4616208"/>
            <a:ext cx="202691" cy="213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0" y="1275588"/>
            <a:ext cx="240779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" y="2433827"/>
            <a:ext cx="240779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240" y="3226307"/>
            <a:ext cx="240779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240" y="4323588"/>
            <a:ext cx="240779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440" y="481527"/>
            <a:ext cx="8324215" cy="417131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10"/>
              </a:spcBef>
            </a:pP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Opportunities</a:t>
            </a:r>
            <a:endParaRPr sz="2400">
              <a:latin typeface="Carlito"/>
              <a:cs typeface="Carlito"/>
            </a:endParaRPr>
          </a:p>
          <a:p>
            <a:pPr marL="506730">
              <a:lnSpc>
                <a:spcPct val="100000"/>
              </a:lnSpc>
              <a:spcBef>
                <a:spcPts val="1295"/>
              </a:spcBef>
            </a:pP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Google </a:t>
            </a:r>
            <a:r>
              <a:rPr sz="2800" b="1" spc="-15" dirty="0">
                <a:solidFill>
                  <a:srgbClr val="0070C0"/>
                </a:solidFill>
                <a:latin typeface="Carlito"/>
                <a:cs typeface="Carlito"/>
              </a:rPr>
              <a:t>Play:</a:t>
            </a:r>
            <a:r>
              <a:rPr sz="2800" b="1" spc="4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http://market.android.com</a:t>
            </a:r>
            <a:r>
              <a:rPr sz="1800" spc="-1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635000">
              <a:lnSpc>
                <a:spcPct val="100000"/>
              </a:lnSpc>
              <a:spcBef>
                <a:spcPts val="55"/>
              </a:spcBef>
            </a:pPr>
            <a:r>
              <a:rPr sz="2000" spc="-15" dirty="0">
                <a:latin typeface="Carlito"/>
                <a:cs typeface="Carlito"/>
              </a:rPr>
              <a:t>Integrated </a:t>
            </a:r>
            <a:r>
              <a:rPr sz="2000" spc="-10" dirty="0">
                <a:latin typeface="Carlito"/>
                <a:cs typeface="Carlito"/>
              </a:rPr>
              <a:t>Android </a:t>
            </a:r>
            <a:r>
              <a:rPr sz="2000" spc="-15" dirty="0">
                <a:latin typeface="Carlito"/>
                <a:cs typeface="Carlito"/>
              </a:rPr>
              <a:t>Market </a:t>
            </a:r>
            <a:r>
              <a:rPr sz="2000" spc="-5" dirty="0">
                <a:latin typeface="Carlito"/>
                <a:cs typeface="Carlito"/>
              </a:rPr>
              <a:t>Application in </a:t>
            </a:r>
            <a:r>
              <a:rPr sz="2000" dirty="0">
                <a:latin typeface="Carlito"/>
                <a:cs typeface="Carlito"/>
              </a:rPr>
              <a:t>phones </a:t>
            </a:r>
            <a:r>
              <a:rPr sz="2000" spc="-5" dirty="0">
                <a:latin typeface="Carlito"/>
                <a:cs typeface="Carlito"/>
              </a:rPr>
              <a:t>can ensure your </a:t>
            </a:r>
            <a:r>
              <a:rPr sz="2000" spc="-10" dirty="0">
                <a:latin typeface="Carlito"/>
                <a:cs typeface="Carlito"/>
              </a:rPr>
              <a:t>reach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to</a:t>
            </a:r>
            <a:endParaRPr sz="2000">
              <a:latin typeface="Carlito"/>
              <a:cs typeface="Carlito"/>
            </a:endParaRPr>
          </a:p>
          <a:p>
            <a:pPr marL="635000">
              <a:lnSpc>
                <a:spcPct val="100000"/>
              </a:lnSpc>
              <a:spcBef>
                <a:spcPts val="345"/>
              </a:spcBef>
            </a:pPr>
            <a:r>
              <a:rPr sz="2400" b="1" spc="-5" dirty="0">
                <a:latin typeface="Carlito"/>
                <a:cs typeface="Carlito"/>
              </a:rPr>
              <a:t>millions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10" dirty="0">
                <a:latin typeface="Carlito"/>
                <a:cs typeface="Carlito"/>
              </a:rPr>
              <a:t>users </a:t>
            </a:r>
            <a:r>
              <a:rPr sz="2000" spc="-5" dirty="0">
                <a:latin typeface="Carlito"/>
                <a:cs typeface="Carlito"/>
              </a:rPr>
              <a:t>without </a:t>
            </a:r>
            <a:r>
              <a:rPr sz="2000" spc="-10" dirty="0">
                <a:latin typeface="Carlito"/>
                <a:cs typeface="Carlito"/>
              </a:rPr>
              <a:t>any approval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process.</a:t>
            </a:r>
            <a:endParaRPr sz="2000">
              <a:latin typeface="Carlito"/>
              <a:cs typeface="Carlito"/>
            </a:endParaRPr>
          </a:p>
          <a:p>
            <a:pPr marL="506730">
              <a:lnSpc>
                <a:spcPct val="100000"/>
              </a:lnSpc>
              <a:spcBef>
                <a:spcPts val="80"/>
              </a:spcBef>
            </a:pPr>
            <a:r>
              <a:rPr sz="2800" b="1" spc="-15" dirty="0">
                <a:solidFill>
                  <a:srgbClr val="0070C0"/>
                </a:solidFill>
                <a:latin typeface="Carlito"/>
                <a:cs typeface="Carlito"/>
              </a:rPr>
              <a:t>Amazon </a:t>
            </a:r>
            <a:r>
              <a:rPr sz="2800" b="1" spc="-20" dirty="0">
                <a:solidFill>
                  <a:srgbClr val="0070C0"/>
                </a:solidFill>
                <a:latin typeface="Carlito"/>
                <a:cs typeface="Carlito"/>
              </a:rPr>
              <a:t>Appstore for</a:t>
            </a:r>
            <a:r>
              <a:rPr sz="2800" b="1" spc="8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Carlito"/>
                <a:cs typeface="Carlito"/>
              </a:rPr>
              <a:t>Android:</a:t>
            </a:r>
            <a:endParaRPr sz="2800">
              <a:latin typeface="Carlito"/>
              <a:cs typeface="Carlito"/>
            </a:endParaRPr>
          </a:p>
          <a:p>
            <a:pPr marL="424180" algn="ctr">
              <a:lnSpc>
                <a:spcPct val="100000"/>
              </a:lnSpc>
              <a:spcBef>
                <a:spcPts val="625"/>
              </a:spcBef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http://www.amazon.com/mobile-apps/b?ie=UTF8&amp;node=2350149011</a:t>
            </a:r>
            <a:endParaRPr sz="1800">
              <a:latin typeface="Carlito"/>
              <a:cs typeface="Carlito"/>
            </a:endParaRPr>
          </a:p>
          <a:p>
            <a:pPr marL="50673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Enterprise</a:t>
            </a:r>
            <a:r>
              <a:rPr sz="2800" b="1" spc="1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b="1" spc="-20" dirty="0">
                <a:solidFill>
                  <a:srgbClr val="0070C0"/>
                </a:solidFill>
                <a:latin typeface="Carlito"/>
                <a:cs typeface="Carlito"/>
              </a:rPr>
              <a:t>Market:</a:t>
            </a:r>
            <a:endParaRPr sz="2800">
              <a:latin typeface="Carlito"/>
              <a:cs typeface="Carlito"/>
            </a:endParaRPr>
          </a:p>
          <a:p>
            <a:pPr marL="635000">
              <a:lnSpc>
                <a:spcPct val="100000"/>
              </a:lnSpc>
              <a:spcBef>
                <a:spcPts val="55"/>
              </a:spcBef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6"/>
              </a:rPr>
              <a:t>https://marketplace.cisco.com/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arlito"/>
              <a:cs typeface="Carlito"/>
            </a:endParaRPr>
          </a:p>
          <a:p>
            <a:pPr marL="506730">
              <a:lnSpc>
                <a:spcPct val="100000"/>
              </a:lnSpc>
            </a:pP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3</a:t>
            </a:r>
            <a:r>
              <a:rPr sz="2775" b="1" spc="-15" baseline="25525" dirty="0">
                <a:solidFill>
                  <a:srgbClr val="0070C0"/>
                </a:solidFill>
                <a:latin typeface="Carlito"/>
                <a:cs typeface="Carlito"/>
              </a:rPr>
              <a:t>rd </a:t>
            </a:r>
            <a:r>
              <a:rPr sz="2800" b="1" spc="-15" dirty="0">
                <a:solidFill>
                  <a:srgbClr val="0070C0"/>
                </a:solidFill>
                <a:latin typeface="Carlito"/>
                <a:cs typeface="Carlito"/>
              </a:rPr>
              <a:t>Party </a:t>
            </a: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Distribution Channels</a:t>
            </a:r>
            <a:r>
              <a:rPr sz="2800" b="1" spc="-7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0070C0"/>
                </a:solidFill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4339" y="4710302"/>
          <a:ext cx="7409179" cy="559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704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905"/>
                        </a:lnSpc>
                        <a:tabLst>
                          <a:tab pos="1226820" algn="l"/>
                          <a:tab pos="2814320" algn="l"/>
                          <a:tab pos="4013835" algn="l"/>
                        </a:tabLst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Andspot	2.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Handango	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3.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GetJar	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4.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SlideMe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90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5.AndAppStore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04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100"/>
                        </a:lnSpc>
                        <a:tabLst>
                          <a:tab pos="1254125" algn="l"/>
                        </a:tabLst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AndroLib	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7.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AppBrain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many</a:t>
                      </a:r>
                      <a:r>
                        <a:rPr sz="20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more…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93979"/>
            <a:ext cx="455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Before </a:t>
            </a:r>
            <a:r>
              <a:rPr sz="2800" spc="-10" dirty="0"/>
              <a:t>Proceeding </a:t>
            </a:r>
            <a:r>
              <a:rPr sz="2800" spc="-25" dirty="0"/>
              <a:t>Any</a:t>
            </a:r>
            <a:r>
              <a:rPr sz="2800" spc="60" dirty="0"/>
              <a:t> </a:t>
            </a:r>
            <a:r>
              <a:rPr sz="2800" spc="-5" dirty="0"/>
              <a:t>Further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685800"/>
            <a:ext cx="6248400" cy="6079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09894" y="1692656"/>
            <a:ext cx="291592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Prerequisite: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Working </a:t>
            </a:r>
            <a:r>
              <a:rPr sz="2000" spc="-5" dirty="0">
                <a:latin typeface="Carlito"/>
                <a:cs typeface="Carlito"/>
              </a:rPr>
              <a:t>knowledge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15" dirty="0">
                <a:latin typeface="Carlito"/>
                <a:cs typeface="Carlito"/>
              </a:rPr>
              <a:t>Java </a:t>
            </a:r>
            <a:r>
              <a:rPr sz="2000" spc="-10" dirty="0">
                <a:latin typeface="Carlito"/>
                <a:cs typeface="Carlito"/>
              </a:rPr>
              <a:t>Programming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language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-9525" y="3294379"/>
            <a:ext cx="9163050" cy="1810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08370">
              <a:lnSpc>
                <a:spcPct val="100000"/>
              </a:lnSpc>
              <a:spcBef>
                <a:spcPts val="100"/>
              </a:spcBef>
            </a:pPr>
            <a:r>
              <a:rPr dirty="0"/>
              <a:t>* </a:t>
            </a:r>
            <a:r>
              <a:rPr spc="-5" dirty="0"/>
              <a:t>Object </a:t>
            </a:r>
            <a:r>
              <a:rPr spc="-10" dirty="0"/>
              <a:t>Oriented</a:t>
            </a:r>
            <a:r>
              <a:rPr dirty="0"/>
              <a:t> </a:t>
            </a:r>
            <a:r>
              <a:rPr spc="-10" dirty="0"/>
              <a:t>Programming:</a:t>
            </a:r>
          </a:p>
          <a:p>
            <a:pPr marL="6008370">
              <a:lnSpc>
                <a:spcPct val="100000"/>
              </a:lnSpc>
            </a:pPr>
            <a:r>
              <a:rPr i="1" dirty="0">
                <a:solidFill>
                  <a:srgbClr val="FF0000"/>
                </a:solidFill>
                <a:latin typeface="Carlito"/>
                <a:cs typeface="Carlito"/>
              </a:rPr>
              <a:t>* </a:t>
            </a:r>
            <a:r>
              <a:rPr i="1" spc="-5" dirty="0">
                <a:solidFill>
                  <a:srgbClr val="FF0000"/>
                </a:solidFill>
                <a:latin typeface="Carlito"/>
                <a:cs typeface="Carlito"/>
              </a:rPr>
              <a:t>What are the</a:t>
            </a:r>
            <a:r>
              <a:rPr i="1" spc="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i="1" spc="-10" dirty="0">
                <a:solidFill>
                  <a:srgbClr val="FF0000"/>
                </a:solidFill>
                <a:latin typeface="Carlito"/>
                <a:cs typeface="Carlito"/>
              </a:rPr>
              <a:t>advantages?</a:t>
            </a:r>
          </a:p>
          <a:p>
            <a:pPr marL="5511165" marR="908050">
              <a:lnSpc>
                <a:spcPct val="100000"/>
              </a:lnSpc>
              <a:spcBef>
                <a:spcPts val="480"/>
              </a:spcBef>
              <a:buChar char="*"/>
              <a:tabLst>
                <a:tab pos="5677535" algn="l"/>
              </a:tabLst>
            </a:pPr>
            <a:r>
              <a:rPr b="1" i="1" spc="-15" dirty="0">
                <a:solidFill>
                  <a:srgbClr val="0070C0"/>
                </a:solidFill>
                <a:latin typeface="Carlito"/>
                <a:cs typeface="Carlito"/>
              </a:rPr>
              <a:t>Why </a:t>
            </a:r>
            <a:r>
              <a:rPr b="1" i="1" spc="-5" dirty="0">
                <a:solidFill>
                  <a:srgbClr val="0070C0"/>
                </a:solidFill>
                <a:latin typeface="Carlito"/>
                <a:cs typeface="Carlito"/>
              </a:rPr>
              <a:t>Java knowledge </a:t>
            </a:r>
            <a:r>
              <a:rPr b="1" i="1" dirty="0">
                <a:solidFill>
                  <a:srgbClr val="0070C0"/>
                </a:solidFill>
                <a:latin typeface="Carlito"/>
                <a:cs typeface="Carlito"/>
              </a:rPr>
              <a:t>is </a:t>
            </a:r>
            <a:r>
              <a:rPr b="1" i="1" spc="-5" dirty="0">
                <a:solidFill>
                  <a:srgbClr val="0070C0"/>
                </a:solidFill>
                <a:latin typeface="Carlito"/>
                <a:cs typeface="Carlito"/>
              </a:rPr>
              <a:t>the  prerequisite?</a:t>
            </a:r>
          </a:p>
          <a:p>
            <a:pPr marL="5498465">
              <a:lnSpc>
                <a:spcPct val="100000"/>
              </a:lnSpc>
              <a:spcBef>
                <a:spcPts val="30"/>
              </a:spcBef>
              <a:buClr>
                <a:srgbClr val="0070C0"/>
              </a:buClr>
              <a:buFont typeface="Carlito"/>
              <a:buChar char="*"/>
            </a:pPr>
            <a:endParaRPr sz="1350" dirty="0">
              <a:latin typeface="Carlito"/>
              <a:cs typeface="Carlito"/>
            </a:endParaRPr>
          </a:p>
          <a:p>
            <a:pPr marL="5676900" indent="-166370">
              <a:lnSpc>
                <a:spcPct val="100000"/>
              </a:lnSpc>
              <a:spcBef>
                <a:spcPts val="1080"/>
              </a:spcBef>
              <a:buChar char="*"/>
              <a:tabLst>
                <a:tab pos="5677535" algn="l"/>
              </a:tabLst>
            </a:pPr>
            <a:r>
              <a:rPr b="1" i="1" spc="-15" dirty="0">
                <a:solidFill>
                  <a:srgbClr val="0070C0"/>
                </a:solidFill>
                <a:latin typeface="Carlito"/>
                <a:cs typeface="Carlito"/>
              </a:rPr>
              <a:t>Why </a:t>
            </a:r>
            <a:r>
              <a:rPr b="1" i="1" spc="-5" dirty="0">
                <a:solidFill>
                  <a:srgbClr val="0070C0"/>
                </a:solidFill>
                <a:latin typeface="Carlito"/>
                <a:cs typeface="Carlito"/>
              </a:rPr>
              <a:t>Google chose Java </a:t>
            </a:r>
            <a:r>
              <a:rPr b="1" i="1" spc="-10" dirty="0">
                <a:solidFill>
                  <a:srgbClr val="0070C0"/>
                </a:solidFill>
                <a:latin typeface="Carlito"/>
                <a:cs typeface="Carlito"/>
              </a:rPr>
              <a:t>for</a:t>
            </a:r>
            <a:r>
              <a:rPr b="1" i="1" spc="6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b="1" i="1" spc="-5" dirty="0">
                <a:solidFill>
                  <a:srgbClr val="0070C0"/>
                </a:solidFill>
                <a:latin typeface="Carlito"/>
                <a:cs typeface="Carlito"/>
              </a:rPr>
              <a:t>Android?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0" y="1199388"/>
            <a:ext cx="240779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546935"/>
            <a:ext cx="7732395" cy="9817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Opportunities</a:t>
            </a:r>
            <a:endParaRPr sz="2400">
              <a:latin typeface="Carlito"/>
              <a:cs typeface="Carlito"/>
            </a:endParaRPr>
          </a:p>
          <a:p>
            <a:pPr marL="494030">
              <a:lnSpc>
                <a:spcPct val="100000"/>
              </a:lnSpc>
              <a:spcBef>
                <a:spcPts val="695"/>
              </a:spcBef>
            </a:pPr>
            <a:r>
              <a:rPr sz="2800" b="1" spc="-15" dirty="0">
                <a:solidFill>
                  <a:srgbClr val="0070C0"/>
                </a:solidFill>
                <a:latin typeface="Carlito"/>
                <a:cs typeface="Carlito"/>
              </a:rPr>
              <a:t>Android </a:t>
            </a:r>
            <a:r>
              <a:rPr sz="2800" b="1" spc="-20" dirty="0">
                <a:solidFill>
                  <a:srgbClr val="0070C0"/>
                </a:solidFill>
                <a:latin typeface="Carlito"/>
                <a:cs typeface="Carlito"/>
              </a:rPr>
              <a:t>Market: </a:t>
            </a:r>
            <a:r>
              <a:rPr sz="2800" b="1" spc="-5" dirty="0">
                <a:solidFill>
                  <a:srgbClr val="0070C0"/>
                </a:solidFill>
                <a:latin typeface="Carlito"/>
                <a:cs typeface="Carlito"/>
              </a:rPr>
              <a:t>(1)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Analytics </a:t>
            </a:r>
            <a:r>
              <a:rPr sz="2400" b="1" spc="-15" dirty="0">
                <a:solidFill>
                  <a:srgbClr val="0070C0"/>
                </a:solidFill>
                <a:latin typeface="Carlito"/>
                <a:cs typeface="Carlito"/>
              </a:rPr>
              <a:t>to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help decision</a:t>
            </a:r>
            <a:r>
              <a:rPr sz="2400" b="1" spc="17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making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752600"/>
            <a:ext cx="8760980" cy="365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0" y="1199388"/>
            <a:ext cx="240779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546935"/>
            <a:ext cx="6710045" cy="9817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Opportunities</a:t>
            </a:r>
            <a:endParaRPr sz="2400">
              <a:latin typeface="Carlito"/>
              <a:cs typeface="Carlito"/>
            </a:endParaRPr>
          </a:p>
          <a:p>
            <a:pPr marL="494030">
              <a:lnSpc>
                <a:spcPct val="100000"/>
              </a:lnSpc>
              <a:spcBef>
                <a:spcPts val="695"/>
              </a:spcBef>
              <a:tabLst>
                <a:tab pos="3732529" algn="l"/>
              </a:tabLst>
            </a:pP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Google </a:t>
            </a:r>
            <a:r>
              <a:rPr sz="2800" b="1" spc="-15" dirty="0">
                <a:solidFill>
                  <a:srgbClr val="0070C0"/>
                </a:solidFill>
                <a:latin typeface="Carlito"/>
                <a:cs typeface="Carlito"/>
              </a:rPr>
              <a:t>Play:</a:t>
            </a:r>
            <a:r>
              <a:rPr sz="2800" b="1" spc="6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0070C0"/>
                </a:solidFill>
                <a:latin typeface="Carlito"/>
                <a:cs typeface="Carlito"/>
              </a:rPr>
              <a:t>(2)</a:t>
            </a:r>
            <a:r>
              <a:rPr sz="2800" b="1" spc="1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Crash	</a:t>
            </a:r>
            <a:r>
              <a:rPr sz="2400" b="1" dirty="0">
                <a:solidFill>
                  <a:srgbClr val="0070C0"/>
                </a:solidFill>
                <a:latin typeface="Carlito"/>
                <a:cs typeface="Carlito"/>
              </a:rPr>
              <a:t>log </a:t>
            </a:r>
            <a:r>
              <a:rPr sz="2400" b="1" spc="-15" dirty="0">
                <a:solidFill>
                  <a:srgbClr val="0070C0"/>
                </a:solidFill>
                <a:latin typeface="Carlito"/>
                <a:cs typeface="Carlito"/>
              </a:rPr>
              <a:t>to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support bug</a:t>
            </a:r>
            <a:r>
              <a:rPr sz="2400" b="1" spc="-6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0070C0"/>
                </a:solidFill>
                <a:latin typeface="Carlito"/>
                <a:cs typeface="Carlito"/>
              </a:rPr>
              <a:t>fixes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1709387"/>
            <a:ext cx="8565748" cy="431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0" y="1199388"/>
            <a:ext cx="240779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546935"/>
            <a:ext cx="4970145" cy="9817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Opportunities</a:t>
            </a:r>
            <a:endParaRPr sz="2400">
              <a:latin typeface="Carlito"/>
              <a:cs typeface="Carlito"/>
            </a:endParaRPr>
          </a:p>
          <a:p>
            <a:pPr marL="494030">
              <a:lnSpc>
                <a:spcPct val="100000"/>
              </a:lnSpc>
              <a:spcBef>
                <a:spcPts val="695"/>
              </a:spcBef>
            </a:pP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Google </a:t>
            </a:r>
            <a:r>
              <a:rPr sz="2800" b="1" spc="-15" dirty="0">
                <a:solidFill>
                  <a:srgbClr val="0070C0"/>
                </a:solidFill>
                <a:latin typeface="Carlito"/>
                <a:cs typeface="Carlito"/>
              </a:rPr>
              <a:t>Play: </a:t>
            </a:r>
            <a:r>
              <a:rPr sz="2800" b="1" spc="-5" dirty="0">
                <a:solidFill>
                  <a:srgbClr val="0070C0"/>
                </a:solidFill>
                <a:latin typeface="Carlito"/>
                <a:cs typeface="Carlito"/>
              </a:rPr>
              <a:t>(3)</a:t>
            </a:r>
            <a:r>
              <a:rPr sz="2800" b="1" spc="4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Carlito"/>
                <a:cs typeface="Carlito"/>
              </a:rPr>
              <a:t>Requirements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1676400"/>
            <a:ext cx="7645908" cy="3569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0" y="1275588"/>
            <a:ext cx="240779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481527"/>
            <a:ext cx="5001895" cy="112331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Opportunities</a:t>
            </a:r>
            <a:endParaRPr sz="2400">
              <a:latin typeface="Carlito"/>
              <a:cs typeface="Carlito"/>
            </a:endParaRPr>
          </a:p>
          <a:p>
            <a:pPr marL="494030">
              <a:lnSpc>
                <a:spcPct val="100000"/>
              </a:lnSpc>
              <a:spcBef>
                <a:spcPts val="1295"/>
              </a:spcBef>
            </a:pPr>
            <a:r>
              <a:rPr sz="2800" b="1" spc="-15" dirty="0">
                <a:solidFill>
                  <a:srgbClr val="0070C0"/>
                </a:solidFill>
                <a:latin typeface="Carlito"/>
                <a:cs typeface="Carlito"/>
              </a:rPr>
              <a:t>Amazon </a:t>
            </a:r>
            <a:r>
              <a:rPr sz="2800" b="1" spc="-20" dirty="0">
                <a:solidFill>
                  <a:srgbClr val="0070C0"/>
                </a:solidFill>
                <a:latin typeface="Carlito"/>
                <a:cs typeface="Carlito"/>
              </a:rPr>
              <a:t>Appstore for</a:t>
            </a:r>
            <a:r>
              <a:rPr sz="2800" b="1" spc="6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0070C0"/>
                </a:solidFill>
                <a:latin typeface="Carlito"/>
                <a:cs typeface="Carlito"/>
              </a:rPr>
              <a:t>Android: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0800" y="1752600"/>
            <a:ext cx="7022400" cy="4047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0" y="1275588"/>
            <a:ext cx="240779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481527"/>
            <a:ext cx="3269615" cy="112331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R="1470025" algn="ctr">
              <a:lnSpc>
                <a:spcPct val="100000"/>
              </a:lnSpc>
              <a:spcBef>
                <a:spcPts val="1210"/>
              </a:spcBef>
            </a:pP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Opp</a:t>
            </a:r>
            <a:r>
              <a:rPr sz="2400" b="1" spc="5" dirty="0">
                <a:solidFill>
                  <a:srgbClr val="0070C0"/>
                </a:solidFill>
                <a:latin typeface="Carlito"/>
                <a:cs typeface="Carlito"/>
              </a:rPr>
              <a:t>o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rtuniti</a:t>
            </a:r>
            <a:r>
              <a:rPr sz="2400" b="1" dirty="0">
                <a:solidFill>
                  <a:srgbClr val="0070C0"/>
                </a:solidFill>
                <a:latin typeface="Carlito"/>
                <a:cs typeface="Carlito"/>
              </a:rPr>
              <a:t>es</a:t>
            </a:r>
            <a:endParaRPr sz="2400">
              <a:latin typeface="Carlito"/>
              <a:cs typeface="Carlito"/>
            </a:endParaRPr>
          </a:p>
          <a:p>
            <a:pPr marL="481330" algn="ctr">
              <a:lnSpc>
                <a:spcPct val="100000"/>
              </a:lnSpc>
              <a:spcBef>
                <a:spcPts val="1295"/>
              </a:spcBef>
            </a:pP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Enterprise</a:t>
            </a:r>
            <a:r>
              <a:rPr sz="2800" b="1" spc="-5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b="1" spc="-20" dirty="0">
                <a:solidFill>
                  <a:srgbClr val="0070C0"/>
                </a:solidFill>
                <a:latin typeface="Carlito"/>
                <a:cs typeface="Carlito"/>
              </a:rPr>
              <a:t>Market: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1905000"/>
            <a:ext cx="6606540" cy="3341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59939" y="5572759"/>
            <a:ext cx="3879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7545" algn="l"/>
                <a:tab pos="1183005" algn="l"/>
                <a:tab pos="1848485" algn="l"/>
                <a:tab pos="2434590" algn="l"/>
                <a:tab pos="3018790" algn="l"/>
                <a:tab pos="3686175" algn="l"/>
              </a:tabLst>
            </a:pP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$	$	$	$	$	$	$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" y="1275588"/>
            <a:ext cx="240791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040" y="1702307"/>
            <a:ext cx="240791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040" y="2129027"/>
            <a:ext cx="240791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8239" y="2543555"/>
            <a:ext cx="202691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8239" y="2897123"/>
            <a:ext cx="178308" cy="1783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8239" y="3201923"/>
            <a:ext cx="178308" cy="1783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1140" y="481527"/>
            <a:ext cx="4663440" cy="295973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Monetization</a:t>
            </a:r>
            <a:r>
              <a:rPr sz="2400" b="1" spc="-1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Opportunities</a:t>
            </a:r>
            <a:endParaRPr sz="2400">
              <a:latin typeface="Carlito"/>
              <a:cs typeface="Carlito"/>
            </a:endParaRPr>
          </a:p>
          <a:p>
            <a:pPr marL="798830" marR="5080">
              <a:lnSpc>
                <a:spcPct val="100000"/>
              </a:lnSpc>
              <a:spcBef>
                <a:spcPts val="1295"/>
              </a:spcBef>
              <a:tabLst>
                <a:tab pos="2413635" algn="l"/>
                <a:tab pos="2756535" algn="l"/>
                <a:tab pos="3099435" algn="l"/>
                <a:tab pos="3442335" algn="l"/>
                <a:tab pos="3784600" algn="l"/>
                <a:tab pos="4127500" algn="l"/>
                <a:tab pos="4470400" algn="l"/>
              </a:tabLst>
            </a:pPr>
            <a:r>
              <a:rPr sz="2800" b="1" spc="-70" dirty="0">
                <a:solidFill>
                  <a:srgbClr val="0070C0"/>
                </a:solidFill>
                <a:latin typeface="Carlito"/>
                <a:cs typeface="Carlito"/>
              </a:rPr>
              <a:t>P</a:t>
            </a:r>
            <a:r>
              <a:rPr sz="2800" b="1" spc="-5" dirty="0">
                <a:solidFill>
                  <a:srgbClr val="0070C0"/>
                </a:solidFill>
                <a:latin typeface="Carlito"/>
                <a:cs typeface="Carlito"/>
              </a:rPr>
              <a:t>a</a:t>
            </a: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i</a:t>
            </a:r>
            <a:r>
              <a:rPr sz="2800" b="1" spc="-5" dirty="0">
                <a:solidFill>
                  <a:srgbClr val="0070C0"/>
                </a:solidFill>
                <a:latin typeface="Carlito"/>
                <a:cs typeface="Carlito"/>
              </a:rPr>
              <a:t>d</a:t>
            </a:r>
            <a:r>
              <a:rPr sz="2800" b="1" spc="2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Ap</a:t>
            </a:r>
            <a:r>
              <a:rPr sz="2800" b="1" spc="-20" dirty="0">
                <a:solidFill>
                  <a:srgbClr val="0070C0"/>
                </a:solidFill>
                <a:latin typeface="Carlito"/>
                <a:cs typeface="Carlito"/>
              </a:rPr>
              <a:t>p</a:t>
            </a:r>
            <a:r>
              <a:rPr sz="2800" b="1" spc="-5" dirty="0">
                <a:solidFill>
                  <a:srgbClr val="0070C0"/>
                </a:solidFill>
                <a:latin typeface="Carlito"/>
                <a:cs typeface="Carlito"/>
              </a:rPr>
              <a:t>s</a:t>
            </a:r>
            <a:r>
              <a:rPr sz="2800" b="1" dirty="0">
                <a:solidFill>
                  <a:srgbClr val="0070C0"/>
                </a:solidFill>
                <a:latin typeface="Carlito"/>
                <a:cs typeface="Carlito"/>
              </a:rPr>
              <a:t>	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$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$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$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$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$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$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$  </a:t>
            </a: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In-App</a:t>
            </a:r>
            <a:r>
              <a:rPr sz="2800" b="1" spc="1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Billing</a:t>
            </a:r>
            <a:endParaRPr sz="2800">
              <a:latin typeface="Carlito"/>
              <a:cs typeface="Carlito"/>
            </a:endParaRPr>
          </a:p>
          <a:p>
            <a:pPr marL="798830">
              <a:lnSpc>
                <a:spcPct val="100000"/>
              </a:lnSpc>
            </a:pPr>
            <a:r>
              <a:rPr sz="2800" b="1" spc="-15" dirty="0">
                <a:solidFill>
                  <a:srgbClr val="0070C0"/>
                </a:solidFill>
                <a:latin typeface="Carlito"/>
                <a:cs typeface="Carlito"/>
              </a:rPr>
              <a:t>Free </a:t>
            </a: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Apps </a:t>
            </a:r>
            <a:r>
              <a:rPr sz="2800" b="1" spc="-5" dirty="0">
                <a:solidFill>
                  <a:srgbClr val="0070C0"/>
                </a:solidFill>
                <a:latin typeface="Carlito"/>
                <a:cs typeface="Carlito"/>
              </a:rPr>
              <a:t>with</a:t>
            </a:r>
            <a:r>
              <a:rPr sz="2800" b="1" spc="5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Ads</a:t>
            </a:r>
            <a:endParaRPr sz="2800">
              <a:latin typeface="Carlito"/>
              <a:cs typeface="Carlito"/>
            </a:endParaRPr>
          </a:p>
          <a:p>
            <a:pPr marL="1219200" marR="2586990" indent="57785">
              <a:lnSpc>
                <a:spcPct val="104500"/>
              </a:lnSpc>
              <a:spcBef>
                <a:spcPts val="320"/>
              </a:spcBef>
            </a:pPr>
            <a:r>
              <a:rPr sz="2000" dirty="0">
                <a:latin typeface="Carlito"/>
                <a:cs typeface="Carlito"/>
              </a:rPr>
              <a:t>AdMob  AdWh</a:t>
            </a:r>
            <a:r>
              <a:rPr sz="2000" spc="-5" dirty="0">
                <a:latin typeface="Carlito"/>
                <a:cs typeface="Carlito"/>
              </a:rPr>
              <a:t>ir</a:t>
            </a:r>
            <a:r>
              <a:rPr sz="2000" dirty="0">
                <a:latin typeface="Carlito"/>
                <a:cs typeface="Carlito"/>
              </a:rPr>
              <a:t>l</a:t>
            </a:r>
            <a:endParaRPr sz="2000">
              <a:latin typeface="Carlito"/>
              <a:cs typeface="Carlito"/>
            </a:endParaRPr>
          </a:p>
          <a:p>
            <a:pPr marL="12192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Mobclix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many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more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000" y="3657600"/>
            <a:ext cx="2305812" cy="2686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7600" y="3581400"/>
            <a:ext cx="1514855" cy="2991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4114812"/>
            <a:ext cx="2743200" cy="21625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3340" y="87568"/>
            <a:ext cx="685024" cy="80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851408"/>
            <a:ext cx="331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Freelancing</a:t>
            </a:r>
            <a:r>
              <a:rPr sz="2400" b="1" spc="-7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Opportunities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384808"/>
            <a:ext cx="1148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Carlito"/>
                <a:cs typeface="Carlito"/>
              </a:rPr>
              <a:t>S</a:t>
            </a:r>
            <a:r>
              <a:rPr sz="2400" b="1" spc="-30" dirty="0">
                <a:latin typeface="Carlito"/>
                <a:cs typeface="Carlito"/>
              </a:rPr>
              <a:t>t</a:t>
            </a:r>
            <a:r>
              <a:rPr sz="2400" b="1" spc="-25" dirty="0">
                <a:latin typeface="Carlito"/>
                <a:cs typeface="Carlito"/>
              </a:rPr>
              <a:t>a</a:t>
            </a:r>
            <a:r>
              <a:rPr sz="2400" b="1" spc="-5" dirty="0">
                <a:latin typeface="Carlito"/>
                <a:cs typeface="Carlito"/>
              </a:rPr>
              <a:t>ti</a:t>
            </a:r>
            <a:r>
              <a:rPr sz="2400" b="1" spc="-25" dirty="0">
                <a:latin typeface="Carlito"/>
                <a:cs typeface="Carlito"/>
              </a:rPr>
              <a:t>s</a:t>
            </a:r>
            <a:r>
              <a:rPr sz="2400" b="1" spc="-5" dirty="0">
                <a:latin typeface="Carlito"/>
                <a:cs typeface="Carlito"/>
              </a:rPr>
              <a:t>ti</a:t>
            </a:r>
            <a:r>
              <a:rPr sz="2400" b="1" dirty="0">
                <a:latin typeface="Carlito"/>
                <a:cs typeface="Carlito"/>
              </a:rPr>
              <a:t>cs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739" y="1465579"/>
            <a:ext cx="6661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Source: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http://www.elance.com/android-programmers-freelancers/230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5503265"/>
            <a:ext cx="8218170" cy="1092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solidFill>
                  <a:srgbClr val="0070C0"/>
                </a:solidFill>
                <a:latin typeface="Carlito"/>
                <a:cs typeface="Carlito"/>
              </a:rPr>
              <a:t>Similar </a:t>
            </a:r>
            <a:r>
              <a:rPr sz="2000" b="1" spc="-10" dirty="0">
                <a:solidFill>
                  <a:srgbClr val="0070C0"/>
                </a:solidFill>
                <a:latin typeface="Carlito"/>
                <a:cs typeface="Carlito"/>
              </a:rPr>
              <a:t>trend </a:t>
            </a:r>
            <a:r>
              <a:rPr sz="2000" b="1" dirty="0">
                <a:solidFill>
                  <a:srgbClr val="0070C0"/>
                </a:solidFill>
                <a:latin typeface="Carlito"/>
                <a:cs typeface="Carlito"/>
              </a:rPr>
              <a:t>is </a:t>
            </a:r>
            <a:r>
              <a:rPr sz="2000" b="1" spc="-5" dirty="0">
                <a:solidFill>
                  <a:srgbClr val="0070C0"/>
                </a:solidFill>
                <a:latin typeface="Carlito"/>
                <a:cs typeface="Carlito"/>
              </a:rPr>
              <a:t>seen in </a:t>
            </a:r>
            <a:r>
              <a:rPr sz="2000" b="1" dirty="0">
                <a:solidFill>
                  <a:srgbClr val="0070C0"/>
                </a:solidFill>
                <a:latin typeface="Carlito"/>
                <a:cs typeface="Carlito"/>
              </a:rPr>
              <a:t>other </a:t>
            </a:r>
            <a:r>
              <a:rPr sz="2000" b="1" spc="-5" dirty="0">
                <a:solidFill>
                  <a:srgbClr val="0070C0"/>
                </a:solidFill>
                <a:latin typeface="Carlito"/>
                <a:cs typeface="Carlito"/>
              </a:rPr>
              <a:t>freelancing</a:t>
            </a:r>
            <a:r>
              <a:rPr sz="2000" b="1" spc="-4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Carlito"/>
                <a:cs typeface="Carlito"/>
              </a:rPr>
              <a:t>sites</a:t>
            </a:r>
            <a:endParaRPr sz="2000">
              <a:latin typeface="Carlito"/>
              <a:cs typeface="Carlito"/>
            </a:endParaRPr>
          </a:p>
          <a:p>
            <a:pPr marR="58419" algn="r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Carlito"/>
                <a:cs typeface="Carlito"/>
              </a:rPr>
              <a:t>Can </a:t>
            </a:r>
            <a:r>
              <a:rPr sz="2000" b="1" dirty="0">
                <a:latin typeface="Carlito"/>
                <a:cs typeface="Carlito"/>
              </a:rPr>
              <a:t>be a </a:t>
            </a:r>
            <a:r>
              <a:rPr sz="2000" b="1" spc="-10" dirty="0">
                <a:latin typeface="Carlito"/>
                <a:cs typeface="Carlito"/>
              </a:rPr>
              <a:t>good </a:t>
            </a:r>
            <a:r>
              <a:rPr sz="2000" b="1" spc="-5" dirty="0">
                <a:latin typeface="Carlito"/>
                <a:cs typeface="Carlito"/>
              </a:rPr>
              <a:t>source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5" dirty="0">
                <a:latin typeface="Carlito"/>
                <a:cs typeface="Carlito"/>
              </a:rPr>
              <a:t>income </a:t>
            </a:r>
            <a:r>
              <a:rPr sz="2000" b="1" spc="-15" dirty="0">
                <a:latin typeface="Carlito"/>
                <a:cs typeface="Carlito"/>
              </a:rPr>
              <a:t>to </a:t>
            </a:r>
            <a:r>
              <a:rPr sz="2000" b="1" dirty="0">
                <a:latin typeface="Carlito"/>
                <a:cs typeface="Carlito"/>
              </a:rPr>
              <a:t>support </a:t>
            </a:r>
            <a:r>
              <a:rPr sz="2000" b="1" spc="-10" dirty="0">
                <a:latin typeface="Carlito"/>
                <a:cs typeface="Carlito"/>
              </a:rPr>
              <a:t>your</a:t>
            </a:r>
            <a:r>
              <a:rPr sz="2000" b="1" spc="-7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own</a:t>
            </a:r>
            <a:endParaRPr sz="20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product development </a:t>
            </a:r>
            <a:r>
              <a:rPr sz="2000" b="1" dirty="0">
                <a:latin typeface="Carlito"/>
                <a:cs typeface="Carlito"/>
              </a:rPr>
              <a:t>or</a:t>
            </a:r>
            <a:r>
              <a:rPr sz="2000" b="1" spc="-114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research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81031" y="2377914"/>
            <a:ext cx="2940371" cy="263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6976" y="2522347"/>
            <a:ext cx="2459074" cy="1943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1140" y="136651"/>
            <a:ext cx="3490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3340" y="87568"/>
            <a:ext cx="685024" cy="80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531368"/>
            <a:ext cx="5414645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Game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Development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Opportunities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solidFill>
                  <a:srgbClr val="239D2F"/>
                </a:solidFill>
                <a:latin typeface="Carlito"/>
                <a:cs typeface="Carlito"/>
              </a:rPr>
              <a:t>Case </a:t>
            </a:r>
            <a:r>
              <a:rPr sz="2400" b="1" spc="-5" dirty="0">
                <a:solidFill>
                  <a:srgbClr val="239D2F"/>
                </a:solidFill>
                <a:latin typeface="Carlito"/>
                <a:cs typeface="Carlito"/>
              </a:rPr>
              <a:t>Study: </a:t>
            </a:r>
            <a:r>
              <a:rPr sz="2400" b="1" spc="-15" dirty="0">
                <a:solidFill>
                  <a:srgbClr val="239D2F"/>
                </a:solidFill>
                <a:latin typeface="Carlito"/>
                <a:cs typeface="Carlito"/>
              </a:rPr>
              <a:t>AhhhPah</a:t>
            </a:r>
            <a:r>
              <a:rPr sz="2400" b="1" spc="-35" dirty="0">
                <a:solidFill>
                  <a:srgbClr val="239D2F"/>
                </a:solidFill>
                <a:latin typeface="Carlito"/>
                <a:cs typeface="Carlito"/>
              </a:rPr>
              <a:t> 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http://ahhhpah.com/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132579"/>
            <a:ext cx="4657725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Development Time: </a:t>
            </a:r>
            <a:r>
              <a:rPr sz="1800" dirty="0">
                <a:latin typeface="Carlito"/>
                <a:cs typeface="Carlito"/>
              </a:rPr>
              <a:t>8 </a:t>
            </a:r>
            <a:r>
              <a:rPr sz="1800" spc="-10" dirty="0">
                <a:latin typeface="Carlito"/>
                <a:cs typeface="Carlito"/>
              </a:rPr>
              <a:t>hours  </a:t>
            </a:r>
            <a:r>
              <a:rPr sz="1800" spc="-5" dirty="0">
                <a:latin typeface="Carlito"/>
                <a:cs typeface="Carlito"/>
              </a:rPr>
              <a:t>Downloads: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millions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b="1" dirty="0">
                <a:solidFill>
                  <a:srgbClr val="239D2F"/>
                </a:solidFill>
                <a:latin typeface="Carlito"/>
                <a:cs typeface="Carlito"/>
              </a:rPr>
              <a:t>Simplified </a:t>
            </a:r>
            <a:r>
              <a:rPr sz="2000" b="1" spc="-5" dirty="0">
                <a:solidFill>
                  <a:srgbClr val="239D2F"/>
                </a:solidFill>
                <a:latin typeface="Carlito"/>
                <a:cs typeface="Carlito"/>
              </a:rPr>
              <a:t>Game</a:t>
            </a:r>
            <a:r>
              <a:rPr sz="2000" b="1" spc="-40" dirty="0">
                <a:solidFill>
                  <a:srgbClr val="239D2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239D2F"/>
                </a:solidFill>
                <a:latin typeface="Carlito"/>
                <a:cs typeface="Carlito"/>
              </a:rPr>
              <a:t>frameworks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39" y="5249000"/>
            <a:ext cx="15754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Libgdx: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AndEngine: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Unity3d: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8539" y="5244407"/>
            <a:ext cx="32232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>
              <a:lnSpc>
                <a:spcPct val="1111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http://code.google.com/p/libgdx/ </a:t>
            </a: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http://www.andengine.org/ </a:t>
            </a: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6"/>
              </a:rPr>
              <a:t>http://unity3d.com/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1600200"/>
            <a:ext cx="3429000" cy="228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1600200"/>
            <a:ext cx="3429000" cy="228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3340" y="87568"/>
            <a:ext cx="685024" cy="80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622808"/>
            <a:ext cx="286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0C0"/>
                </a:solidFill>
                <a:latin typeface="Carlito"/>
                <a:cs typeface="Carlito"/>
              </a:rPr>
              <a:t>Some </a:t>
            </a:r>
            <a:r>
              <a:rPr sz="2400" b="1" spc="-15" dirty="0">
                <a:solidFill>
                  <a:srgbClr val="0070C0"/>
                </a:solidFill>
                <a:latin typeface="Carlito"/>
                <a:cs typeface="Carlito"/>
              </a:rPr>
              <a:t>Interesting</a:t>
            </a:r>
            <a:r>
              <a:rPr sz="2400" b="1" spc="-4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Apps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4139" y="1119248"/>
            <a:ext cx="3023235" cy="120967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400" b="1" spc="-5" dirty="0">
                <a:latin typeface="Carlito"/>
                <a:cs typeface="Carlito"/>
              </a:rPr>
              <a:t>Shazam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latin typeface="Carlito"/>
                <a:cs typeface="Carlito"/>
              </a:rPr>
              <a:t>Hear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song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dirty="0">
                <a:latin typeface="Carlito"/>
                <a:cs typeface="Carlito"/>
              </a:rPr>
              <a:t>don't </a:t>
            </a:r>
            <a:r>
              <a:rPr sz="2000" spc="-5" dirty="0">
                <a:latin typeface="Carlito"/>
                <a:cs typeface="Carlito"/>
              </a:rPr>
              <a:t>know?  Shazam identifies it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instantly.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1219200"/>
            <a:ext cx="914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2514600"/>
            <a:ext cx="2238756" cy="3733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0" y="2563367"/>
            <a:ext cx="2209800" cy="3685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07940" y="1692656"/>
            <a:ext cx="35331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INSTALLS:</a:t>
            </a: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10,000,000 </a:t>
            </a:r>
            <a:r>
              <a:rPr sz="2000" b="1" dirty="0">
                <a:solidFill>
                  <a:srgbClr val="FF0000"/>
                </a:solidFill>
                <a:latin typeface="Carlito"/>
                <a:cs typeface="Carlito"/>
              </a:rPr>
              <a:t>-</a:t>
            </a:r>
            <a:r>
              <a:rPr sz="2000" b="1" spc="-9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50,000,000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3340" y="87568"/>
            <a:ext cx="685024" cy="80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622808"/>
            <a:ext cx="286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0C0"/>
                </a:solidFill>
                <a:latin typeface="Carlito"/>
                <a:cs typeface="Carlito"/>
              </a:rPr>
              <a:t>Some </a:t>
            </a:r>
            <a:r>
              <a:rPr sz="2400" b="1" spc="-15" dirty="0">
                <a:solidFill>
                  <a:srgbClr val="0070C0"/>
                </a:solidFill>
                <a:latin typeface="Carlito"/>
                <a:cs typeface="Carlito"/>
              </a:rPr>
              <a:t>Interesting</a:t>
            </a:r>
            <a:r>
              <a:rPr sz="2400" b="1" spc="-4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Apps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5539" y="1308608"/>
            <a:ext cx="2111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rlito"/>
                <a:cs typeface="Carlito"/>
              </a:rPr>
              <a:t>Guitar </a:t>
            </a:r>
            <a:r>
              <a:rPr sz="2400" b="1" dirty="0">
                <a:latin typeface="Carlito"/>
                <a:cs typeface="Carlito"/>
              </a:rPr>
              <a:t>: Solo</a:t>
            </a:r>
            <a:r>
              <a:rPr sz="2400" b="1" spc="-95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Lite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143000"/>
            <a:ext cx="1181100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2628900"/>
            <a:ext cx="2514600" cy="3771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4200" y="2667000"/>
            <a:ext cx="2540507" cy="381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74540" y="1541779"/>
            <a:ext cx="3183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INSTALLS: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10,000,000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-</a:t>
            </a:r>
            <a:r>
              <a:rPr sz="1800" b="1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50,000,000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36651"/>
            <a:ext cx="1807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</a:t>
            </a:r>
            <a:r>
              <a:rPr spc="-60" dirty="0"/>
              <a:t> Today…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3693" y="1107097"/>
            <a:ext cx="7712709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rlito"/>
                <a:cs typeface="Carlito"/>
              </a:rPr>
              <a:t>Get Basic Idea on </a:t>
            </a:r>
            <a:r>
              <a:rPr sz="2400" b="1" spc="-5" dirty="0">
                <a:solidFill>
                  <a:srgbClr val="376092"/>
                </a:solidFill>
                <a:latin typeface="Carlito"/>
                <a:cs typeface="Carlito"/>
              </a:rPr>
              <a:t>Mobile and Smartphone</a:t>
            </a:r>
            <a:r>
              <a:rPr sz="2400" b="1" spc="-10" dirty="0">
                <a:solidFill>
                  <a:srgbClr val="376092"/>
                </a:solidFill>
                <a:latin typeface="Carlito"/>
                <a:cs typeface="Carlito"/>
              </a:rPr>
              <a:t> Applications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rlito"/>
                <a:cs typeface="Carlito"/>
              </a:rPr>
              <a:t>Get Basic Idea on </a:t>
            </a:r>
            <a:r>
              <a:rPr sz="2400" b="1" spc="-5" dirty="0">
                <a:solidFill>
                  <a:srgbClr val="376092"/>
                </a:solidFill>
                <a:latin typeface="Carlito"/>
                <a:cs typeface="Carlito"/>
              </a:rPr>
              <a:t>Mobile, Smartphone </a:t>
            </a:r>
            <a:r>
              <a:rPr sz="2400" b="1" dirty="0">
                <a:solidFill>
                  <a:srgbClr val="376092"/>
                </a:solidFill>
                <a:latin typeface="Carlito"/>
                <a:cs typeface="Carlito"/>
              </a:rPr>
              <a:t>&amp; </a:t>
            </a:r>
            <a:r>
              <a:rPr sz="2400" b="1" spc="-35" dirty="0">
                <a:solidFill>
                  <a:srgbClr val="376092"/>
                </a:solidFill>
                <a:latin typeface="Carlito"/>
                <a:cs typeface="Carlito"/>
              </a:rPr>
              <a:t>Tablet</a:t>
            </a:r>
            <a:r>
              <a:rPr sz="2400" b="1" spc="-30" dirty="0">
                <a:solidFill>
                  <a:srgbClr val="376092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376092"/>
                </a:solidFill>
                <a:latin typeface="Carlito"/>
                <a:cs typeface="Carlito"/>
              </a:rPr>
              <a:t>Platforms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rlito"/>
                <a:cs typeface="Carlito"/>
              </a:rPr>
              <a:t>Identify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b="1" spc="-10" dirty="0">
                <a:solidFill>
                  <a:srgbClr val="376092"/>
                </a:solidFill>
                <a:latin typeface="Carlito"/>
                <a:cs typeface="Carlito"/>
              </a:rPr>
              <a:t>Position </a:t>
            </a:r>
            <a:r>
              <a:rPr sz="2400" b="1" dirty="0">
                <a:solidFill>
                  <a:srgbClr val="376092"/>
                </a:solidFill>
                <a:latin typeface="Carlito"/>
                <a:cs typeface="Carlito"/>
              </a:rPr>
              <a:t>of </a:t>
            </a:r>
            <a:r>
              <a:rPr sz="2400" b="1" spc="-10" dirty="0">
                <a:solidFill>
                  <a:srgbClr val="376092"/>
                </a:solidFill>
                <a:latin typeface="Carlito"/>
                <a:cs typeface="Carlito"/>
              </a:rPr>
              <a:t>Android</a:t>
            </a:r>
            <a:r>
              <a:rPr sz="2400" b="1" spc="-35" dirty="0">
                <a:solidFill>
                  <a:srgbClr val="376092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376092"/>
                </a:solidFill>
                <a:latin typeface="Carlito"/>
                <a:cs typeface="Carlito"/>
              </a:rPr>
              <a:t>Platform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76092"/>
                </a:solidFill>
                <a:latin typeface="Carlito"/>
                <a:cs typeface="Carlito"/>
              </a:rPr>
              <a:t>Background </a:t>
            </a:r>
            <a:r>
              <a:rPr sz="2400" spc="-5" dirty="0">
                <a:latin typeface="Carlito"/>
                <a:cs typeface="Carlito"/>
              </a:rPr>
              <a:t>and </a:t>
            </a:r>
            <a:r>
              <a:rPr sz="2400" b="1" spc="-10" dirty="0">
                <a:solidFill>
                  <a:srgbClr val="376092"/>
                </a:solidFill>
                <a:latin typeface="Carlito"/>
                <a:cs typeface="Carlito"/>
              </a:rPr>
              <a:t>History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Android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rlito"/>
                <a:cs typeface="Carlito"/>
              </a:rPr>
              <a:t>Get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Idea: </a:t>
            </a:r>
            <a:r>
              <a:rPr sz="2400" b="1" spc="-20" dirty="0">
                <a:solidFill>
                  <a:srgbClr val="376092"/>
                </a:solidFill>
                <a:latin typeface="Carlito"/>
                <a:cs typeface="Carlito"/>
              </a:rPr>
              <a:t>Why </a:t>
            </a:r>
            <a:r>
              <a:rPr sz="2400" spc="-5" dirty="0">
                <a:latin typeface="Carlito"/>
                <a:cs typeface="Carlito"/>
              </a:rPr>
              <a:t>Should </a:t>
            </a: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5" dirty="0">
                <a:latin typeface="Carlito"/>
                <a:cs typeface="Carlito"/>
              </a:rPr>
              <a:t>Learn </a:t>
            </a:r>
            <a:r>
              <a:rPr sz="2400" spc="-10" dirty="0">
                <a:latin typeface="Carlito"/>
                <a:cs typeface="Carlito"/>
              </a:rPr>
              <a:t>Android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Platform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76092"/>
                </a:solidFill>
                <a:latin typeface="Carlito"/>
                <a:cs typeface="Carlito"/>
              </a:rPr>
              <a:t>Opportunities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376092"/>
                </a:solidFill>
                <a:latin typeface="Carlito"/>
                <a:cs typeface="Carlito"/>
              </a:rPr>
              <a:t>Some </a:t>
            </a:r>
            <a:r>
              <a:rPr sz="2400" b="1" spc="-5" dirty="0">
                <a:solidFill>
                  <a:srgbClr val="376092"/>
                </a:solidFill>
                <a:latin typeface="Carlito"/>
                <a:cs typeface="Carlito"/>
              </a:rPr>
              <a:t>App</a:t>
            </a:r>
            <a:r>
              <a:rPr sz="2400" b="1" spc="-25" dirty="0">
                <a:solidFill>
                  <a:srgbClr val="376092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376092"/>
                </a:solidFill>
                <a:latin typeface="Carlito"/>
                <a:cs typeface="Carlito"/>
              </a:rPr>
              <a:t>Demos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20" dirty="0">
                <a:solidFill>
                  <a:srgbClr val="376092"/>
                </a:solidFill>
                <a:latin typeface="Carlito"/>
                <a:cs typeface="Carlito"/>
              </a:rPr>
              <a:t>System </a:t>
            </a:r>
            <a:r>
              <a:rPr sz="2400" b="1" spc="-15" dirty="0">
                <a:solidFill>
                  <a:srgbClr val="376092"/>
                </a:solidFill>
                <a:latin typeface="Carlito"/>
                <a:cs typeface="Carlito"/>
              </a:rPr>
              <a:t>Architecture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solidFill>
                  <a:srgbClr val="376092"/>
                </a:solidFill>
                <a:latin typeface="Carlito"/>
                <a:cs typeface="Carlito"/>
              </a:rPr>
              <a:t>Environment </a:t>
            </a:r>
            <a:r>
              <a:rPr sz="2400" b="1" spc="-5" dirty="0">
                <a:solidFill>
                  <a:srgbClr val="376092"/>
                </a:solidFill>
                <a:latin typeface="Carlito"/>
                <a:cs typeface="Carlito"/>
              </a:rPr>
              <a:t>Setup </a:t>
            </a:r>
            <a:r>
              <a:rPr sz="2400" b="1" spc="-15" dirty="0">
                <a:solidFill>
                  <a:srgbClr val="376092"/>
                </a:solidFill>
                <a:latin typeface="Carlito"/>
                <a:cs typeface="Carlito"/>
              </a:rPr>
              <a:t>to</a:t>
            </a:r>
            <a:r>
              <a:rPr sz="2400" b="1" spc="-10" dirty="0">
                <a:solidFill>
                  <a:srgbClr val="376092"/>
                </a:solidFill>
                <a:latin typeface="Carlito"/>
                <a:cs typeface="Carlito"/>
              </a:rPr>
              <a:t> Kick-start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b="1" spc="-10" dirty="0">
                <a:solidFill>
                  <a:srgbClr val="376092"/>
                </a:solidFill>
                <a:latin typeface="Carlito"/>
                <a:cs typeface="Carlito"/>
              </a:rPr>
              <a:t>Development</a:t>
            </a:r>
            <a:r>
              <a:rPr sz="2400" b="1" spc="-15" dirty="0">
                <a:solidFill>
                  <a:srgbClr val="376092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376092"/>
                </a:solidFill>
                <a:latin typeface="Carlito"/>
                <a:cs typeface="Carlito"/>
              </a:rPr>
              <a:t>Environment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b="1" spc="-10" dirty="0">
                <a:solidFill>
                  <a:srgbClr val="376092"/>
                </a:solidFill>
                <a:latin typeface="Carlito"/>
                <a:cs typeface="Carlito"/>
              </a:rPr>
              <a:t>Application</a:t>
            </a:r>
            <a:r>
              <a:rPr sz="2400" b="1" spc="-15" dirty="0">
                <a:solidFill>
                  <a:srgbClr val="376092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376092"/>
                </a:solidFill>
                <a:latin typeface="Carlito"/>
                <a:cs typeface="Carlito"/>
              </a:rPr>
              <a:t>Structure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3340" y="87568"/>
            <a:ext cx="685024" cy="80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622808"/>
            <a:ext cx="117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0C0"/>
                </a:solidFill>
                <a:latin typeface="Carlito"/>
                <a:cs typeface="Carlito"/>
              </a:rPr>
              <a:t>My</a:t>
            </a:r>
            <a:r>
              <a:rPr sz="2400" b="1" spc="-8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Story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308608"/>
            <a:ext cx="160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rlito"/>
                <a:cs typeface="Carlito"/>
              </a:rPr>
              <a:t>ProTranslate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1143000"/>
            <a:ext cx="6858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98139" y="1294928"/>
            <a:ext cx="5377180" cy="80518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-20" dirty="0">
                <a:latin typeface="Carlito"/>
                <a:cs typeface="Carlito"/>
              </a:rPr>
              <a:t>INSTALLS: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50,000 -</a:t>
            </a:r>
            <a:r>
              <a:rPr sz="1800" b="1" spc="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100,000</a:t>
            </a:r>
            <a:endParaRPr sz="180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  <a:spcBef>
                <a:spcPts val="835"/>
              </a:spcBef>
            </a:pP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spc="-25" dirty="0">
                <a:latin typeface="Carlito"/>
                <a:cs typeface="Carlito"/>
              </a:rPr>
              <a:t>gave </a:t>
            </a:r>
            <a:r>
              <a:rPr sz="2000" dirty="0">
                <a:latin typeface="Carlito"/>
                <a:cs typeface="Carlito"/>
              </a:rPr>
              <a:t>us </a:t>
            </a:r>
            <a:r>
              <a:rPr sz="2000" b="1" spc="-15" dirty="0">
                <a:solidFill>
                  <a:srgbClr val="17375E"/>
                </a:solidFill>
                <a:latin typeface="Carlito"/>
                <a:cs typeface="Carlito"/>
              </a:rPr>
              <a:t>Google’s </a:t>
            </a:r>
            <a:r>
              <a:rPr sz="2000" b="1" spc="-5" dirty="0">
                <a:solidFill>
                  <a:srgbClr val="17375E"/>
                </a:solidFill>
                <a:latin typeface="Carlito"/>
                <a:cs typeface="Carlito"/>
              </a:rPr>
              <a:t>Device </a:t>
            </a:r>
            <a:r>
              <a:rPr sz="2000" b="1" dirty="0">
                <a:solidFill>
                  <a:srgbClr val="17375E"/>
                </a:solidFill>
                <a:latin typeface="Carlito"/>
                <a:cs typeface="Carlito"/>
              </a:rPr>
              <a:t>Seeding </a:t>
            </a:r>
            <a:r>
              <a:rPr sz="2000" b="1" spc="-15" dirty="0">
                <a:solidFill>
                  <a:srgbClr val="17375E"/>
                </a:solidFill>
                <a:latin typeface="Carlito"/>
                <a:cs typeface="Carlito"/>
              </a:rPr>
              <a:t>Program</a:t>
            </a:r>
            <a:r>
              <a:rPr sz="2000" b="1" spc="-30" dirty="0">
                <a:solidFill>
                  <a:srgbClr val="17375E"/>
                </a:solidFill>
                <a:latin typeface="Carlito"/>
                <a:cs typeface="Carlito"/>
              </a:rPr>
              <a:t> </a:t>
            </a:r>
            <a:r>
              <a:rPr sz="2000" b="1" spc="-15" dirty="0">
                <a:solidFill>
                  <a:srgbClr val="17375E"/>
                </a:solidFill>
                <a:latin typeface="Carlito"/>
                <a:cs typeface="Carlito"/>
              </a:rPr>
              <a:t>Award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1" y="2149856"/>
            <a:ext cx="3585210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rlito"/>
                <a:cs typeface="Carlito"/>
              </a:rPr>
              <a:t>Features:</a:t>
            </a:r>
            <a:endParaRPr sz="2000">
              <a:latin typeface="Carlito"/>
              <a:cs typeface="Carlito"/>
            </a:endParaRPr>
          </a:p>
          <a:p>
            <a:pPr marL="469900" marR="46291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rlito"/>
                <a:cs typeface="Carlito"/>
              </a:rPr>
              <a:t>Support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wide </a:t>
            </a:r>
            <a:r>
              <a:rPr sz="2000" spc="-10" dirty="0">
                <a:latin typeface="Carlito"/>
                <a:cs typeface="Carlito"/>
              </a:rPr>
              <a:t>range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  languages</a:t>
            </a:r>
            <a:endParaRPr sz="2000">
              <a:latin typeface="Carlito"/>
              <a:cs typeface="Carlito"/>
            </a:endParaRPr>
          </a:p>
          <a:p>
            <a:pPr marL="469900" marR="11557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rlito"/>
                <a:cs typeface="Carlito"/>
              </a:rPr>
              <a:t>Share </a:t>
            </a:r>
            <a:r>
              <a:rPr sz="2000" spc="-10" dirty="0">
                <a:latin typeface="Carlito"/>
                <a:cs typeface="Carlito"/>
              </a:rPr>
              <a:t>translated </a:t>
            </a:r>
            <a:r>
              <a:rPr sz="2000" spc="-20" dirty="0">
                <a:latin typeface="Carlito"/>
                <a:cs typeface="Carlito"/>
              </a:rPr>
              <a:t>text  </a:t>
            </a:r>
            <a:r>
              <a:rPr sz="2000" spc="-15" dirty="0">
                <a:latin typeface="Carlito"/>
                <a:cs typeface="Carlito"/>
              </a:rPr>
              <a:t>(Email,SMS,twitter,facebook)  </a:t>
            </a:r>
            <a:r>
              <a:rPr sz="2000" spc="-5" dirty="0">
                <a:latin typeface="Carlito"/>
                <a:cs typeface="Carlito"/>
              </a:rPr>
              <a:t>Pronounciation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speech  </a:t>
            </a:r>
            <a:r>
              <a:rPr sz="2000" dirty="0">
                <a:latin typeface="Carlito"/>
                <a:cs typeface="Carlito"/>
              </a:rPr>
              <a:t>output</a:t>
            </a:r>
            <a:endParaRPr sz="2000">
              <a:latin typeface="Carlito"/>
              <a:cs typeface="Carlito"/>
            </a:endParaRPr>
          </a:p>
          <a:p>
            <a:pPr marL="469900" marR="41148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20" dirty="0">
                <a:latin typeface="Carlito"/>
                <a:cs typeface="Carlito"/>
              </a:rPr>
              <a:t>Website </a:t>
            </a:r>
            <a:r>
              <a:rPr sz="2000" spc="-10" dirty="0">
                <a:latin typeface="Carlito"/>
                <a:cs typeface="Carlito"/>
              </a:rPr>
              <a:t>translation  </a:t>
            </a:r>
            <a:r>
              <a:rPr sz="2000" spc="-5" dirty="0">
                <a:latin typeface="Carlito"/>
                <a:cs typeface="Carlito"/>
              </a:rPr>
              <a:t>Document </a:t>
            </a:r>
            <a:r>
              <a:rPr sz="2000" spc="-10" dirty="0">
                <a:latin typeface="Carlito"/>
                <a:cs typeface="Carlito"/>
              </a:rPr>
              <a:t>translation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10" dirty="0">
                <a:latin typeface="Carlito"/>
                <a:cs typeface="Carlito"/>
              </a:rPr>
              <a:t>share </a:t>
            </a:r>
            <a:r>
              <a:rPr sz="2000" spc="-5" dirty="0">
                <a:latin typeface="Carlito"/>
                <a:cs typeface="Carlito"/>
              </a:rPr>
              <a:t>via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email</a:t>
            </a:r>
            <a:endParaRPr sz="200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Carlito"/>
                <a:cs typeface="Carlito"/>
              </a:rPr>
              <a:t>Auto-prompt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translate </a:t>
            </a:r>
            <a:r>
              <a:rPr sz="2000" dirty="0">
                <a:latin typeface="Carlito"/>
                <a:cs typeface="Carlito"/>
              </a:rPr>
              <a:t>SMS  </a:t>
            </a:r>
            <a:r>
              <a:rPr sz="2000" spc="-10" dirty="0">
                <a:latin typeface="Carlito"/>
                <a:cs typeface="Carlito"/>
              </a:rPr>
              <a:t>received</a:t>
            </a:r>
            <a:endParaRPr sz="2000">
              <a:latin typeface="Carlito"/>
              <a:cs typeface="Carlito"/>
            </a:endParaRPr>
          </a:p>
          <a:p>
            <a:pPr marL="469900" marR="51435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Carlito"/>
                <a:cs typeface="Carlito"/>
              </a:rPr>
              <a:t>Optimized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all </a:t>
            </a:r>
            <a:r>
              <a:rPr sz="2000" spc="-10" dirty="0">
                <a:latin typeface="Carlito"/>
                <a:cs typeface="Carlito"/>
              </a:rPr>
              <a:t>Android  </a:t>
            </a:r>
            <a:r>
              <a:rPr sz="2000" spc="-5" dirty="0">
                <a:latin typeface="Carlito"/>
                <a:cs typeface="Carlito"/>
              </a:rPr>
              <a:t>devices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2400" y="2514600"/>
            <a:ext cx="2229612" cy="396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800" y="2412492"/>
            <a:ext cx="2286000" cy="4064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3340" y="87568"/>
            <a:ext cx="685024" cy="80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622808"/>
            <a:ext cx="237109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0C0"/>
                </a:solidFill>
                <a:latin typeface="Carlito"/>
                <a:cs typeface="Carlito"/>
              </a:rPr>
              <a:t>My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Story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2400" b="1" spc="-25" dirty="0">
                <a:latin typeface="Carlito"/>
                <a:cs typeface="Carlito"/>
              </a:rPr>
              <a:t>ProTranslate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1143000"/>
            <a:ext cx="6858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600" y="990600"/>
            <a:ext cx="6048756" cy="51629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3340" y="87568"/>
            <a:ext cx="685024" cy="80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531368"/>
            <a:ext cx="8270240" cy="23114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Research</a:t>
            </a:r>
            <a:r>
              <a:rPr sz="2400" b="1" spc="-2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Opportunities</a:t>
            </a:r>
            <a:endParaRPr sz="2400">
              <a:latin typeface="Carlito"/>
              <a:cs typeface="Carlito"/>
            </a:endParaRPr>
          </a:p>
          <a:p>
            <a:pPr marL="88265" marR="119380">
              <a:lnSpc>
                <a:spcPct val="113900"/>
              </a:lnSpc>
              <a:spcBef>
                <a:spcPts val="320"/>
              </a:spcBef>
            </a:pPr>
            <a:r>
              <a:rPr sz="2000" spc="-20" dirty="0">
                <a:latin typeface="Carlito"/>
                <a:cs typeface="Carlito"/>
              </a:rPr>
              <a:t>Easy </a:t>
            </a:r>
            <a:r>
              <a:rPr sz="2400" b="1" spc="-10" dirty="0">
                <a:latin typeface="Carlito"/>
                <a:cs typeface="Carlito"/>
              </a:rPr>
              <a:t>Prototyping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any </a:t>
            </a:r>
            <a:r>
              <a:rPr sz="2000" spc="-5" dirty="0">
                <a:latin typeface="Carlito"/>
                <a:cs typeface="Carlito"/>
              </a:rPr>
              <a:t>idea is possible in </a:t>
            </a:r>
            <a:r>
              <a:rPr sz="2400" b="1" spc="-10" dirty="0">
                <a:latin typeface="Carlito"/>
                <a:cs typeface="Carlito"/>
              </a:rPr>
              <a:t>Android</a:t>
            </a:r>
            <a:r>
              <a:rPr sz="2000" spc="-10" dirty="0">
                <a:latin typeface="Carlito"/>
                <a:cs typeface="Carlito"/>
              </a:rPr>
              <a:t>. </a:t>
            </a:r>
            <a:r>
              <a:rPr sz="2000" spc="-5" dirty="0">
                <a:latin typeface="Carlito"/>
                <a:cs typeface="Carlito"/>
              </a:rPr>
              <a:t>Some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advanced  </a:t>
            </a:r>
            <a:r>
              <a:rPr sz="2000" spc="-10" dirty="0">
                <a:latin typeface="Carlito"/>
                <a:cs typeface="Carlito"/>
              </a:rPr>
              <a:t>research </a:t>
            </a:r>
            <a:r>
              <a:rPr sz="2000" spc="-5" dirty="0">
                <a:latin typeface="Carlito"/>
                <a:cs typeface="Carlito"/>
              </a:rPr>
              <a:t>based </a:t>
            </a:r>
            <a:r>
              <a:rPr sz="2000" spc="-10" dirty="0">
                <a:latin typeface="Carlito"/>
                <a:cs typeface="Carlito"/>
              </a:rPr>
              <a:t>projects are prototyped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Android.</a:t>
            </a:r>
            <a:endParaRPr sz="2000">
              <a:latin typeface="Carlito"/>
              <a:cs typeface="Carlito"/>
            </a:endParaRPr>
          </a:p>
          <a:p>
            <a:pPr marL="165100">
              <a:lnSpc>
                <a:spcPct val="100000"/>
              </a:lnSpc>
              <a:spcBef>
                <a:spcPts val="920"/>
              </a:spcBef>
            </a:pPr>
            <a:r>
              <a:rPr sz="2400" b="1" spc="-5" dirty="0">
                <a:solidFill>
                  <a:srgbClr val="239D2F"/>
                </a:solidFill>
                <a:latin typeface="Carlito"/>
                <a:cs typeface="Carlito"/>
              </a:rPr>
              <a:t>Computer</a:t>
            </a:r>
            <a:r>
              <a:rPr sz="2400" b="1" spc="-10" dirty="0">
                <a:solidFill>
                  <a:srgbClr val="239D2F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239D2F"/>
                </a:solidFill>
                <a:latin typeface="Carlito"/>
                <a:cs typeface="Carlito"/>
              </a:rPr>
              <a:t>Vision</a:t>
            </a:r>
            <a:endParaRPr sz="2400">
              <a:latin typeface="Carlito"/>
              <a:cs typeface="Carlito"/>
            </a:endParaRPr>
          </a:p>
          <a:p>
            <a:pPr marL="227965">
              <a:lnSpc>
                <a:spcPct val="100000"/>
              </a:lnSpc>
              <a:spcBef>
                <a:spcPts val="1320"/>
              </a:spcBef>
            </a:pPr>
            <a:r>
              <a:rPr sz="2400" b="1" spc="-10" dirty="0">
                <a:latin typeface="Carlito"/>
                <a:cs typeface="Carlito"/>
              </a:rPr>
              <a:t>MINDdroidCV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(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http://www.jataka.hu/rics/nxt_android_opencv/index.htm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l)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3276600"/>
            <a:ext cx="6304788" cy="2799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3340" y="87568"/>
            <a:ext cx="685024" cy="80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531368"/>
            <a:ext cx="8155940" cy="23114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Research</a:t>
            </a:r>
            <a:r>
              <a:rPr sz="2400" b="1" spc="-2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Opportunities</a:t>
            </a:r>
            <a:endParaRPr sz="2400">
              <a:latin typeface="Carlito"/>
              <a:cs typeface="Carlito"/>
            </a:endParaRPr>
          </a:p>
          <a:p>
            <a:pPr marL="88265" marR="5080">
              <a:lnSpc>
                <a:spcPct val="113900"/>
              </a:lnSpc>
              <a:spcBef>
                <a:spcPts val="320"/>
              </a:spcBef>
            </a:pPr>
            <a:r>
              <a:rPr sz="2000" spc="-20" dirty="0">
                <a:latin typeface="Carlito"/>
                <a:cs typeface="Carlito"/>
              </a:rPr>
              <a:t>Easy </a:t>
            </a:r>
            <a:r>
              <a:rPr sz="2400" b="1" spc="-10" dirty="0">
                <a:latin typeface="Carlito"/>
                <a:cs typeface="Carlito"/>
              </a:rPr>
              <a:t>Prototyping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any </a:t>
            </a:r>
            <a:r>
              <a:rPr sz="2000" spc="-5" dirty="0">
                <a:latin typeface="Carlito"/>
                <a:cs typeface="Carlito"/>
              </a:rPr>
              <a:t>idea is possible in </a:t>
            </a:r>
            <a:r>
              <a:rPr sz="2400" b="1" spc="-10" dirty="0">
                <a:latin typeface="Carlito"/>
                <a:cs typeface="Carlito"/>
              </a:rPr>
              <a:t>Android</a:t>
            </a:r>
            <a:r>
              <a:rPr sz="2000" spc="-10" dirty="0">
                <a:latin typeface="Carlito"/>
                <a:cs typeface="Carlito"/>
              </a:rPr>
              <a:t>. </a:t>
            </a:r>
            <a:r>
              <a:rPr sz="2000" spc="-5" dirty="0">
                <a:latin typeface="Carlito"/>
                <a:cs typeface="Carlito"/>
              </a:rPr>
              <a:t>Some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advanced  </a:t>
            </a:r>
            <a:r>
              <a:rPr sz="2000" spc="-10" dirty="0">
                <a:latin typeface="Carlito"/>
                <a:cs typeface="Carlito"/>
              </a:rPr>
              <a:t>research </a:t>
            </a:r>
            <a:r>
              <a:rPr sz="2000" spc="-5" dirty="0">
                <a:latin typeface="Carlito"/>
                <a:cs typeface="Carlito"/>
              </a:rPr>
              <a:t>based </a:t>
            </a:r>
            <a:r>
              <a:rPr sz="2000" spc="-10" dirty="0">
                <a:latin typeface="Carlito"/>
                <a:cs typeface="Carlito"/>
              </a:rPr>
              <a:t>projects are prototyped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Android.</a:t>
            </a:r>
            <a:endParaRPr sz="2000">
              <a:latin typeface="Carlito"/>
              <a:cs typeface="Carlito"/>
            </a:endParaRPr>
          </a:p>
          <a:p>
            <a:pPr marL="165100">
              <a:lnSpc>
                <a:spcPct val="100000"/>
              </a:lnSpc>
              <a:spcBef>
                <a:spcPts val="920"/>
              </a:spcBef>
            </a:pPr>
            <a:r>
              <a:rPr sz="2400" b="1" spc="-5" dirty="0">
                <a:solidFill>
                  <a:srgbClr val="239D2F"/>
                </a:solidFill>
                <a:latin typeface="Carlito"/>
                <a:cs typeface="Carlito"/>
              </a:rPr>
              <a:t>mHealth</a:t>
            </a:r>
            <a:endParaRPr sz="2400">
              <a:latin typeface="Carlito"/>
              <a:cs typeface="Carlito"/>
            </a:endParaRPr>
          </a:p>
          <a:p>
            <a:pPr marL="227965">
              <a:lnSpc>
                <a:spcPct val="100000"/>
              </a:lnSpc>
              <a:spcBef>
                <a:spcPts val="1320"/>
              </a:spcBef>
            </a:pPr>
            <a:r>
              <a:rPr sz="2400" b="1" spc="-5" dirty="0">
                <a:latin typeface="Carlito"/>
                <a:cs typeface="Carlito"/>
              </a:rPr>
              <a:t>eMOCA</a:t>
            </a:r>
            <a:r>
              <a:rPr sz="2400" b="1" spc="-100" dirty="0">
                <a:latin typeface="Carlito"/>
                <a:cs typeface="Carlito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(www.emocha.org)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95600"/>
            <a:ext cx="4419600" cy="2677795"/>
          </a:xfrm>
          <a:prstGeom prst="rect">
            <a:avLst/>
          </a:prstGeom>
          <a:ln w="9144">
            <a:solidFill>
              <a:srgbClr val="4F81BD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266700" algn="just">
              <a:lnSpc>
                <a:spcPct val="100000"/>
              </a:lnSpc>
              <a:spcBef>
                <a:spcPts val="204"/>
              </a:spcBef>
            </a:pPr>
            <a:r>
              <a:rPr sz="2400" spc="-10" dirty="0">
                <a:latin typeface="Carlito"/>
                <a:cs typeface="Carlito"/>
                <a:hlinkClick r:id="rId4"/>
              </a:rPr>
              <a:t>Developed by </a:t>
            </a:r>
            <a:r>
              <a:rPr sz="2400" dirty="0">
                <a:latin typeface="Carlito"/>
                <a:cs typeface="Carlito"/>
                <a:hlinkClick r:id="rId4"/>
              </a:rPr>
              <a:t>the </a:t>
            </a:r>
            <a:r>
              <a:rPr sz="2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Johns Hopkins </a:t>
            </a:r>
            <a:r>
              <a:rPr sz="2400" b="1" spc="-5" dirty="0">
                <a:solidFill>
                  <a:srgbClr val="0000FF"/>
                </a:solidFill>
                <a:latin typeface="Carlito"/>
                <a:cs typeface="Carlito"/>
                <a:hlinkClick r:id="rId4"/>
              </a:rPr>
              <a:t> </a:t>
            </a:r>
            <a:r>
              <a:rPr sz="24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Center </a:t>
            </a:r>
            <a:r>
              <a:rPr sz="24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for </a:t>
            </a:r>
            <a:r>
              <a:rPr sz="2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Clinical Global Health </a:t>
            </a:r>
            <a:r>
              <a:rPr sz="2400" b="1" spc="-5" dirty="0">
                <a:solidFill>
                  <a:srgbClr val="0000FF"/>
                </a:solidFill>
                <a:latin typeface="Carlito"/>
                <a:cs typeface="Carlito"/>
                <a:hlinkClick r:id="rId4"/>
              </a:rPr>
              <a:t> </a:t>
            </a:r>
            <a:r>
              <a:rPr sz="24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Education</a:t>
            </a:r>
            <a:r>
              <a:rPr sz="2400" spc="-10" dirty="0">
                <a:latin typeface="Carlito"/>
                <a:cs typeface="Carlito"/>
                <a:hlinkClick r:id="rId4"/>
              </a:rPr>
              <a:t>,</a:t>
            </a:r>
            <a:endParaRPr sz="2400">
              <a:latin typeface="Carlito"/>
              <a:cs typeface="Carlito"/>
            </a:endParaRPr>
          </a:p>
          <a:p>
            <a:pPr marL="90805" marR="37147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eMOCHA uses </a:t>
            </a:r>
            <a:r>
              <a:rPr sz="2400" spc="-10" dirty="0">
                <a:latin typeface="Carlito"/>
                <a:cs typeface="Carlito"/>
              </a:rPr>
              <a:t>video, audio,  touchscreen quizzes, </a:t>
            </a:r>
            <a:r>
              <a:rPr sz="2400" spc="-5" dirty="0">
                <a:latin typeface="Carlito"/>
                <a:cs typeface="Carlito"/>
              </a:rPr>
              <a:t>GPS and  SMS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collect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analyze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large  </a:t>
            </a:r>
            <a:r>
              <a:rPr sz="2400" spc="-10" dirty="0">
                <a:latin typeface="Carlito"/>
                <a:cs typeface="Carlito"/>
              </a:rPr>
              <a:t>amounts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data.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77255" y="2124455"/>
            <a:ext cx="2609215" cy="3904615"/>
            <a:chOff x="5477255" y="2124455"/>
            <a:chExt cx="2609215" cy="3904615"/>
          </a:xfrm>
        </p:grpSpPr>
        <p:sp>
          <p:nvSpPr>
            <p:cNvPr id="7" name="object 7"/>
            <p:cNvSpPr/>
            <p:nvPr/>
          </p:nvSpPr>
          <p:spPr>
            <a:xfrm>
              <a:off x="5486399" y="2133599"/>
              <a:ext cx="2590800" cy="388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1827" y="2129027"/>
              <a:ext cx="2600325" cy="3895725"/>
            </a:xfrm>
            <a:custGeom>
              <a:avLst/>
              <a:gdLst/>
              <a:ahLst/>
              <a:cxnLst/>
              <a:rect l="l" t="t" r="r" b="b"/>
              <a:pathLst>
                <a:path w="2600325" h="3895725">
                  <a:moveTo>
                    <a:pt x="0" y="0"/>
                  </a:moveTo>
                  <a:lnTo>
                    <a:pt x="2599944" y="0"/>
                  </a:lnTo>
                  <a:lnTo>
                    <a:pt x="2599944" y="3895344"/>
                  </a:lnTo>
                  <a:lnTo>
                    <a:pt x="0" y="38953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3340" y="87568"/>
            <a:ext cx="685024" cy="80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3383279"/>
            <a:ext cx="4419600" cy="1569720"/>
          </a:xfrm>
          <a:prstGeom prst="rect">
            <a:avLst/>
          </a:prstGeom>
          <a:ln w="9144">
            <a:solidFill>
              <a:srgbClr val="4F81BD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341630">
              <a:lnSpc>
                <a:spcPct val="100000"/>
              </a:lnSpc>
              <a:spcBef>
                <a:spcPts val="204"/>
              </a:spcBef>
            </a:pPr>
            <a:r>
              <a:rPr sz="2400" spc="-10" dirty="0">
                <a:latin typeface="Carlito"/>
                <a:cs typeface="Carlito"/>
              </a:rPr>
              <a:t>Developed by </a:t>
            </a:r>
            <a:r>
              <a:rPr sz="2400" b="1" spc="-5" dirty="0">
                <a:latin typeface="Carlito"/>
                <a:cs typeface="Carlito"/>
              </a:rPr>
              <a:t>ClickDiagnostics</a:t>
            </a:r>
            <a:r>
              <a:rPr sz="2400" spc="-5" dirty="0">
                <a:latin typeface="Carlito"/>
                <a:cs typeface="Carlito"/>
              </a:rPr>
              <a:t>,  uses </a:t>
            </a:r>
            <a:r>
              <a:rPr sz="2400" spc="-10" dirty="0">
                <a:latin typeface="Carlito"/>
                <a:cs typeface="Carlito"/>
              </a:rPr>
              <a:t>video, audio, </a:t>
            </a:r>
            <a:r>
              <a:rPr sz="2400" spc="-5" dirty="0">
                <a:latin typeface="Carlito"/>
                <a:cs typeface="Carlito"/>
              </a:rPr>
              <a:t>touchscreen  </a:t>
            </a:r>
            <a:r>
              <a:rPr sz="2400" spc="-10" dirty="0">
                <a:latin typeface="Carlito"/>
                <a:cs typeface="Carlito"/>
              </a:rPr>
              <a:t>Quizzes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upload </a:t>
            </a:r>
            <a:r>
              <a:rPr sz="2400" spc="-15" dirty="0">
                <a:latin typeface="Carlito"/>
                <a:cs typeface="Carlito"/>
              </a:rPr>
              <a:t>data to </a:t>
            </a:r>
            <a:r>
              <a:rPr sz="2400" dirty="0">
                <a:latin typeface="Carlito"/>
                <a:cs typeface="Carlito"/>
              </a:rPr>
              <a:t>server 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reach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consultants.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38800" y="1828800"/>
            <a:ext cx="3049098" cy="447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531368"/>
            <a:ext cx="8155940" cy="26822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Research</a:t>
            </a:r>
            <a:r>
              <a:rPr sz="2400" b="1" spc="-2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Opportunities</a:t>
            </a:r>
            <a:endParaRPr sz="2400">
              <a:latin typeface="Carlito"/>
              <a:cs typeface="Carlito"/>
            </a:endParaRPr>
          </a:p>
          <a:p>
            <a:pPr marL="88265" marR="5080">
              <a:lnSpc>
                <a:spcPct val="113900"/>
              </a:lnSpc>
              <a:spcBef>
                <a:spcPts val="320"/>
              </a:spcBef>
            </a:pPr>
            <a:r>
              <a:rPr sz="2000" spc="-20" dirty="0">
                <a:latin typeface="Carlito"/>
                <a:cs typeface="Carlito"/>
              </a:rPr>
              <a:t>Easy </a:t>
            </a:r>
            <a:r>
              <a:rPr sz="2400" b="1" spc="-10" dirty="0">
                <a:latin typeface="Carlito"/>
                <a:cs typeface="Carlito"/>
              </a:rPr>
              <a:t>Prototyping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any </a:t>
            </a:r>
            <a:r>
              <a:rPr sz="2000" spc="-5" dirty="0">
                <a:latin typeface="Carlito"/>
                <a:cs typeface="Carlito"/>
              </a:rPr>
              <a:t>idea is possible in </a:t>
            </a:r>
            <a:r>
              <a:rPr sz="2400" b="1" spc="-10" dirty="0">
                <a:latin typeface="Carlito"/>
                <a:cs typeface="Carlito"/>
              </a:rPr>
              <a:t>Android</a:t>
            </a:r>
            <a:r>
              <a:rPr sz="2000" spc="-10" dirty="0">
                <a:latin typeface="Carlito"/>
                <a:cs typeface="Carlito"/>
              </a:rPr>
              <a:t>. </a:t>
            </a:r>
            <a:r>
              <a:rPr sz="2000" spc="-5" dirty="0">
                <a:latin typeface="Carlito"/>
                <a:cs typeface="Carlito"/>
              </a:rPr>
              <a:t>Some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advanced  </a:t>
            </a:r>
            <a:r>
              <a:rPr sz="2000" spc="-10" dirty="0">
                <a:latin typeface="Carlito"/>
                <a:cs typeface="Carlito"/>
              </a:rPr>
              <a:t>research </a:t>
            </a:r>
            <a:r>
              <a:rPr sz="2000" spc="-5" dirty="0">
                <a:latin typeface="Carlito"/>
                <a:cs typeface="Carlito"/>
              </a:rPr>
              <a:t>based </a:t>
            </a:r>
            <a:r>
              <a:rPr sz="2000" spc="-10" dirty="0">
                <a:latin typeface="Carlito"/>
                <a:cs typeface="Carlito"/>
              </a:rPr>
              <a:t>projects are prototyped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Android.</a:t>
            </a:r>
            <a:endParaRPr sz="2000">
              <a:latin typeface="Carlito"/>
              <a:cs typeface="Carlito"/>
            </a:endParaRPr>
          </a:p>
          <a:p>
            <a:pPr marL="165100">
              <a:lnSpc>
                <a:spcPct val="100000"/>
              </a:lnSpc>
              <a:spcBef>
                <a:spcPts val="920"/>
              </a:spcBef>
            </a:pPr>
            <a:r>
              <a:rPr sz="2400" b="1" spc="-5" dirty="0">
                <a:solidFill>
                  <a:srgbClr val="239D2F"/>
                </a:solidFill>
                <a:latin typeface="Carlito"/>
                <a:cs typeface="Carlito"/>
              </a:rPr>
              <a:t>mHealth</a:t>
            </a:r>
            <a:endParaRPr sz="2400">
              <a:latin typeface="Carlito"/>
              <a:cs typeface="Carlito"/>
            </a:endParaRPr>
          </a:p>
          <a:p>
            <a:pPr marL="227965">
              <a:lnSpc>
                <a:spcPct val="100000"/>
              </a:lnSpc>
              <a:spcBef>
                <a:spcPts val="1945"/>
              </a:spcBef>
            </a:pPr>
            <a:r>
              <a:rPr sz="2000" b="1" spc="-5" dirty="0">
                <a:latin typeface="Carlito"/>
                <a:cs typeface="Carlito"/>
              </a:rPr>
              <a:t>ClickDiagnostics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610"/>
              </a:spcBef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http://clickdiagnostics.com/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3340" y="87568"/>
            <a:ext cx="685024" cy="80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455168"/>
            <a:ext cx="30016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458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Research</a:t>
            </a:r>
            <a:r>
              <a:rPr sz="2400" b="1" spc="-9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Opportunities  </a:t>
            </a:r>
            <a:r>
              <a:rPr sz="2400" b="1" spc="-5" dirty="0">
                <a:solidFill>
                  <a:srgbClr val="239D2F"/>
                </a:solidFill>
                <a:latin typeface="Carlito"/>
                <a:cs typeface="Carlito"/>
              </a:rPr>
              <a:t>mHealth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1905000"/>
            <a:ext cx="3124200" cy="3998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8600" y="1905000"/>
            <a:ext cx="4191000" cy="4122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31339" y="6109208"/>
            <a:ext cx="4510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Clinical diagnosis </a:t>
            </a:r>
            <a:r>
              <a:rPr sz="2400" b="1" dirty="0">
                <a:latin typeface="Carlito"/>
                <a:cs typeface="Carlito"/>
              </a:rPr>
              <a:t>+ </a:t>
            </a:r>
            <a:r>
              <a:rPr sz="2400" b="1" spc="-15" dirty="0">
                <a:latin typeface="Carlito"/>
                <a:cs typeface="Carlito"/>
              </a:rPr>
              <a:t>Data</a:t>
            </a:r>
            <a:r>
              <a:rPr sz="2400" b="1" spc="-3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acquisition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3340" y="87568"/>
            <a:ext cx="685024" cy="80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3048000"/>
            <a:ext cx="3517391" cy="351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531368"/>
            <a:ext cx="8770620" cy="345947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Research</a:t>
            </a:r>
            <a:r>
              <a:rPr sz="2400" b="1" spc="-2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Opportunities</a:t>
            </a:r>
            <a:endParaRPr sz="2400">
              <a:latin typeface="Carlito"/>
              <a:cs typeface="Carlito"/>
            </a:endParaRPr>
          </a:p>
          <a:p>
            <a:pPr marL="88265" marR="3372485">
              <a:lnSpc>
                <a:spcPct val="125000"/>
              </a:lnSpc>
            </a:pPr>
            <a:r>
              <a:rPr sz="2400" b="1" spc="-10" dirty="0">
                <a:solidFill>
                  <a:srgbClr val="239D2F"/>
                </a:solidFill>
                <a:latin typeface="Carlito"/>
                <a:cs typeface="Carlito"/>
              </a:rPr>
              <a:t>Android </a:t>
            </a:r>
            <a:r>
              <a:rPr sz="2400" b="1" dirty="0">
                <a:solidFill>
                  <a:srgbClr val="239D2F"/>
                </a:solidFill>
                <a:latin typeface="Carlito"/>
                <a:cs typeface="Carlito"/>
              </a:rPr>
              <a:t>+ </a:t>
            </a:r>
            <a:r>
              <a:rPr sz="2400" b="1" spc="-10" dirty="0">
                <a:solidFill>
                  <a:srgbClr val="239D2F"/>
                </a:solidFill>
                <a:latin typeface="Carlito"/>
                <a:cs typeface="Carlito"/>
              </a:rPr>
              <a:t>Arduino </a:t>
            </a:r>
            <a:r>
              <a:rPr sz="2400" b="1" dirty="0">
                <a:solidFill>
                  <a:srgbClr val="239D2F"/>
                </a:solidFill>
                <a:latin typeface="Carlito"/>
                <a:cs typeface="Carlito"/>
              </a:rPr>
              <a:t>= </a:t>
            </a:r>
            <a:r>
              <a:rPr sz="2400" b="1" spc="-10" dirty="0">
                <a:solidFill>
                  <a:srgbClr val="239D2F"/>
                </a:solidFill>
                <a:latin typeface="Carlito"/>
                <a:cs typeface="Carlito"/>
              </a:rPr>
              <a:t>Innovation </a:t>
            </a:r>
            <a:r>
              <a:rPr sz="2400" b="1" spc="-5" dirty="0">
                <a:solidFill>
                  <a:srgbClr val="239D2F"/>
                </a:solidFill>
                <a:latin typeface="Carlito"/>
                <a:cs typeface="Carlito"/>
              </a:rPr>
              <a:t>Unlimited  </a:t>
            </a:r>
            <a:r>
              <a:rPr sz="2400" b="1" spc="-10" dirty="0">
                <a:latin typeface="Carlito"/>
                <a:cs typeface="Carlito"/>
              </a:rPr>
              <a:t>Arduino</a:t>
            </a:r>
            <a:r>
              <a:rPr sz="2400" b="1" spc="-1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http://www.arduino.cc/</a:t>
            </a:r>
            <a:r>
              <a:rPr sz="1800" spc="-1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508000" indent="-343535">
              <a:lnSpc>
                <a:spcPct val="100000"/>
              </a:lnSpc>
              <a:spcBef>
                <a:spcPts val="1355"/>
              </a:spcBef>
              <a:buAutoNum type="arabicPeriod"/>
              <a:tabLst>
                <a:tab pos="507365" algn="l"/>
                <a:tab pos="508634" algn="l"/>
              </a:tabLst>
            </a:pPr>
            <a:r>
              <a:rPr sz="1800" spc="-5" dirty="0">
                <a:latin typeface="Carlito"/>
                <a:cs typeface="Carlito"/>
              </a:rPr>
              <a:t>Arduino is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open-source </a:t>
            </a:r>
            <a:r>
              <a:rPr sz="1800" spc="-10" dirty="0">
                <a:latin typeface="Carlito"/>
                <a:cs typeface="Carlito"/>
              </a:rPr>
              <a:t>electronics prototyping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platform</a:t>
            </a:r>
            <a:endParaRPr sz="1800">
              <a:latin typeface="Carlito"/>
              <a:cs typeface="Carlito"/>
            </a:endParaRPr>
          </a:p>
          <a:p>
            <a:pPr marL="507365" marR="5080" indent="-342900">
              <a:lnSpc>
                <a:spcPct val="100000"/>
              </a:lnSpc>
              <a:buFont typeface="Carlito"/>
              <a:buAutoNum type="arabicPeriod"/>
              <a:tabLst>
                <a:tab pos="559435" algn="l"/>
                <a:tab pos="560070" algn="l"/>
              </a:tabLst>
            </a:pPr>
            <a:r>
              <a:rPr dirty="0"/>
              <a:t>	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dirty="0">
                <a:latin typeface="Carlito"/>
                <a:cs typeface="Carlito"/>
              </a:rPr>
              <a:t>sense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environment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spc="-10" dirty="0">
                <a:latin typeface="Carlito"/>
                <a:cs typeface="Carlito"/>
              </a:rPr>
              <a:t>receiving </a:t>
            </a:r>
            <a:r>
              <a:rPr sz="1800" spc="-5" dirty="0">
                <a:latin typeface="Carlito"/>
                <a:cs typeface="Carlito"/>
              </a:rPr>
              <a:t>input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variety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sensors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15" dirty="0">
                <a:latin typeface="Carlito"/>
                <a:cs typeface="Carlito"/>
              </a:rPr>
              <a:t>affect </a:t>
            </a:r>
            <a:r>
              <a:rPr sz="1800" spc="-5" dirty="0">
                <a:latin typeface="Carlito"/>
                <a:cs typeface="Carlito"/>
              </a:rPr>
              <a:t>its  surroundings by </a:t>
            </a:r>
            <a:r>
              <a:rPr sz="1800" spc="-10" dirty="0">
                <a:latin typeface="Carlito"/>
                <a:cs typeface="Carlito"/>
              </a:rPr>
              <a:t>controlling </a:t>
            </a:r>
            <a:r>
              <a:rPr sz="1800" spc="-5" dirty="0">
                <a:latin typeface="Carlito"/>
                <a:cs typeface="Carlito"/>
              </a:rPr>
              <a:t>lights, </a:t>
            </a:r>
            <a:r>
              <a:rPr sz="1800" spc="-10" dirty="0">
                <a:latin typeface="Carlito"/>
                <a:cs typeface="Carlito"/>
              </a:rPr>
              <a:t>motors,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other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actuators.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rlito"/>
              <a:cs typeface="Carlito"/>
            </a:endParaRPr>
          </a:p>
          <a:p>
            <a:pPr marL="4432300" marR="363220">
              <a:lnSpc>
                <a:spcPct val="100000"/>
              </a:lnSpc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http://arduino.cc/blog/2011/10/12/androi 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  <a:hlinkClick r:id="rId5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d-open-2011-massimo-banzi-arduino- 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  <a:hlinkClick r:id="rId5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android-infinite-possibilities/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3340" y="87568"/>
            <a:ext cx="685024" cy="80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531368"/>
            <a:ext cx="4203700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Research</a:t>
            </a:r>
            <a:r>
              <a:rPr sz="2400" b="1" spc="-2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Opportunities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10" dirty="0">
                <a:solidFill>
                  <a:srgbClr val="239D2F"/>
                </a:solidFill>
                <a:latin typeface="Carlito"/>
                <a:cs typeface="Carlito"/>
              </a:rPr>
              <a:t>Android </a:t>
            </a:r>
            <a:r>
              <a:rPr sz="2400" b="1" spc="-5" dirty="0">
                <a:solidFill>
                  <a:srgbClr val="239D2F"/>
                </a:solidFill>
                <a:latin typeface="Carlito"/>
                <a:cs typeface="Carlito"/>
              </a:rPr>
              <a:t>in </a:t>
            </a:r>
            <a:r>
              <a:rPr sz="2400" b="1" spc="-10" dirty="0">
                <a:solidFill>
                  <a:srgbClr val="239D2F"/>
                </a:solidFill>
                <a:latin typeface="Carlito"/>
                <a:cs typeface="Carlito"/>
              </a:rPr>
              <a:t>Disaster</a:t>
            </a:r>
            <a:r>
              <a:rPr sz="2400" b="1" spc="-30" dirty="0">
                <a:solidFill>
                  <a:srgbClr val="239D2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239D2F"/>
                </a:solidFill>
                <a:latin typeface="Carlito"/>
                <a:cs typeface="Carlito"/>
              </a:rPr>
              <a:t>Management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1676400"/>
            <a:ext cx="8001000" cy="707390"/>
          </a:xfrm>
          <a:prstGeom prst="rect">
            <a:avLst/>
          </a:prstGeom>
          <a:ln w="9144">
            <a:solidFill>
              <a:srgbClr val="4F81B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000" b="1" dirty="0">
                <a:latin typeface="Carlito"/>
                <a:cs typeface="Carlito"/>
              </a:rPr>
              <a:t>A Mobile </a:t>
            </a:r>
            <a:r>
              <a:rPr sz="2000" b="1" spc="-10" dirty="0">
                <a:latin typeface="Carlito"/>
                <a:cs typeface="Carlito"/>
              </a:rPr>
              <a:t>Disaster Management </a:t>
            </a:r>
            <a:r>
              <a:rPr sz="2000" b="1" spc="-15" dirty="0">
                <a:latin typeface="Carlito"/>
                <a:cs typeface="Carlito"/>
              </a:rPr>
              <a:t>System </a:t>
            </a:r>
            <a:r>
              <a:rPr sz="2000" b="1" dirty="0">
                <a:latin typeface="Carlito"/>
                <a:cs typeface="Carlito"/>
              </a:rPr>
              <a:t>Using the </a:t>
            </a:r>
            <a:r>
              <a:rPr sz="2000" b="1" spc="-5" dirty="0">
                <a:latin typeface="Carlito"/>
                <a:cs typeface="Carlito"/>
              </a:rPr>
              <a:t>Android</a:t>
            </a:r>
            <a:r>
              <a:rPr sz="2000" b="1" spc="-75" dirty="0">
                <a:latin typeface="Carlito"/>
                <a:cs typeface="Carlito"/>
              </a:rPr>
              <a:t> </a:t>
            </a:r>
            <a:r>
              <a:rPr sz="2000" b="1" spc="-20" dirty="0">
                <a:latin typeface="Carlito"/>
                <a:cs typeface="Carlito"/>
              </a:rPr>
              <a:t>Technology</a:t>
            </a:r>
            <a:endParaRPr sz="20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http://www.naun.org/journals/communications/19-280.pdf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2514600"/>
            <a:ext cx="8001000" cy="707390"/>
          </a:xfrm>
          <a:prstGeom prst="rect">
            <a:avLst/>
          </a:prstGeom>
          <a:ln w="9144">
            <a:solidFill>
              <a:srgbClr val="4F81B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000" b="1" spc="-5" dirty="0">
                <a:latin typeface="Carlito"/>
                <a:cs typeface="Carlito"/>
              </a:rPr>
              <a:t>Implementation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5" dirty="0">
                <a:latin typeface="Carlito"/>
                <a:cs typeface="Carlito"/>
              </a:rPr>
              <a:t>an Android </a:t>
            </a:r>
            <a:r>
              <a:rPr sz="2000" b="1" dirty="0">
                <a:latin typeface="Carlito"/>
                <a:cs typeface="Carlito"/>
              </a:rPr>
              <a:t>based </a:t>
            </a:r>
            <a:r>
              <a:rPr sz="2000" b="1" spc="-10" dirty="0">
                <a:latin typeface="Carlito"/>
                <a:cs typeface="Carlito"/>
              </a:rPr>
              <a:t>disaster management</a:t>
            </a:r>
            <a:r>
              <a:rPr sz="2000" b="1" spc="-80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http://www.bcdph.com/download/android.pdf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800" y="3407664"/>
            <a:ext cx="8001000" cy="707390"/>
          </a:xfrm>
          <a:prstGeom prst="rect">
            <a:avLst/>
          </a:prstGeom>
          <a:ln w="9144">
            <a:solidFill>
              <a:srgbClr val="4F81BD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b="1" spc="-5" dirty="0">
                <a:latin typeface="Carlito"/>
                <a:cs typeface="Carlito"/>
              </a:rPr>
              <a:t>Android Incident Reporting </a:t>
            </a:r>
            <a:r>
              <a:rPr sz="2000" b="1" spc="-15" dirty="0">
                <a:latin typeface="Carlito"/>
                <a:cs typeface="Carlito"/>
              </a:rPr>
              <a:t>for </a:t>
            </a:r>
            <a:r>
              <a:rPr sz="2000" b="1" spc="-5" dirty="0">
                <a:latin typeface="Carlito"/>
                <a:cs typeface="Carlito"/>
              </a:rPr>
              <a:t>SAHANA </a:t>
            </a:r>
            <a:r>
              <a:rPr sz="2000" b="1" spc="-10" dirty="0">
                <a:latin typeface="Carlito"/>
                <a:cs typeface="Carlito"/>
              </a:rPr>
              <a:t>Disaster Management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http://code.google.com/p/sahana-incident-reporter/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4188967"/>
            <a:ext cx="7002780" cy="21894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b="1" dirty="0">
                <a:solidFill>
                  <a:srgbClr val="0070C0"/>
                </a:solidFill>
                <a:latin typeface="Carlito"/>
                <a:cs typeface="Carlito"/>
              </a:rPr>
              <a:t>Case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Study: Bangladesh</a:t>
            </a:r>
            <a:r>
              <a:rPr sz="2400" b="1" spc="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0070C0"/>
                </a:solidFill>
                <a:latin typeface="Carlito"/>
                <a:cs typeface="Carlito"/>
              </a:rPr>
              <a:t>Army</a:t>
            </a:r>
            <a:endParaRPr sz="2400">
              <a:latin typeface="Carlito"/>
              <a:cs typeface="Carlito"/>
            </a:endParaRPr>
          </a:p>
          <a:p>
            <a:pPr marL="1193800" indent="-3429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1193165" algn="l"/>
                <a:tab pos="1193800" algn="l"/>
              </a:tabLst>
            </a:pPr>
            <a:r>
              <a:rPr sz="2000" spc="-10" dirty="0">
                <a:latin typeface="Carlito"/>
                <a:cs typeface="Carlito"/>
              </a:rPr>
              <a:t>Custom </a:t>
            </a:r>
            <a:r>
              <a:rPr sz="2000" spc="-5" dirty="0">
                <a:latin typeface="Carlito"/>
                <a:cs typeface="Carlito"/>
              </a:rPr>
              <a:t>sensor device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400" b="1" spc="-10" dirty="0">
                <a:latin typeface="Carlito"/>
                <a:cs typeface="Carlito"/>
              </a:rPr>
              <a:t>accumulate weather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1193800" indent="-342900">
              <a:lnSpc>
                <a:spcPct val="100000"/>
              </a:lnSpc>
              <a:buAutoNum type="arabicPeriod"/>
              <a:tabLst>
                <a:tab pos="1193165" algn="l"/>
                <a:tab pos="1193800" algn="l"/>
              </a:tabLst>
            </a:pPr>
            <a:r>
              <a:rPr sz="2000" spc="-15" dirty="0">
                <a:latin typeface="Carlito"/>
                <a:cs typeface="Carlito"/>
              </a:rPr>
              <a:t>Create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forecast</a:t>
            </a:r>
            <a:endParaRPr sz="2400">
              <a:latin typeface="Carlito"/>
              <a:cs typeface="Carlito"/>
            </a:endParaRPr>
          </a:p>
          <a:p>
            <a:pPr marL="1193800" indent="-342900">
              <a:lnSpc>
                <a:spcPct val="100000"/>
              </a:lnSpc>
              <a:buAutoNum type="arabicPeriod"/>
              <a:tabLst>
                <a:tab pos="1193165" algn="l"/>
                <a:tab pos="1193800" algn="l"/>
              </a:tabLst>
            </a:pPr>
            <a:r>
              <a:rPr sz="2000" spc="-5" dirty="0">
                <a:latin typeface="Carlito"/>
                <a:cs typeface="Carlito"/>
              </a:rPr>
              <a:t>Use </a:t>
            </a:r>
            <a:r>
              <a:rPr sz="2000" spc="-15" dirty="0">
                <a:latin typeface="Carlito"/>
                <a:cs typeface="Carlito"/>
              </a:rPr>
              <a:t>data feeds to </a:t>
            </a:r>
            <a:r>
              <a:rPr sz="2400" b="1" spc="-5" dirty="0">
                <a:latin typeface="Carlito"/>
                <a:cs typeface="Carlito"/>
              </a:rPr>
              <a:t>plan </a:t>
            </a:r>
            <a:r>
              <a:rPr sz="2400" b="1" spc="-15" dirty="0">
                <a:latin typeface="Carlito"/>
                <a:cs typeface="Carlito"/>
              </a:rPr>
              <a:t>strategies </a:t>
            </a:r>
            <a:r>
              <a:rPr sz="2000" spc="-15" dirty="0">
                <a:latin typeface="Carlito"/>
                <a:cs typeface="Carlito"/>
              </a:rPr>
              <a:t>for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recovery</a:t>
            </a:r>
            <a:endParaRPr sz="2000">
              <a:latin typeface="Carlito"/>
              <a:cs typeface="Carlito"/>
            </a:endParaRPr>
          </a:p>
          <a:p>
            <a:pPr marL="1193800" indent="-342900">
              <a:lnSpc>
                <a:spcPct val="100000"/>
              </a:lnSpc>
              <a:buAutoNum type="arabicPeriod"/>
              <a:tabLst>
                <a:tab pos="1193165" algn="l"/>
                <a:tab pos="1193800" algn="l"/>
              </a:tabLst>
            </a:pPr>
            <a:r>
              <a:rPr sz="2000" spc="-15" dirty="0">
                <a:latin typeface="Carlito"/>
                <a:cs typeface="Carlito"/>
              </a:rPr>
              <a:t>Integrated </a:t>
            </a:r>
            <a:r>
              <a:rPr sz="2000" spc="-5" dirty="0">
                <a:latin typeface="Carlito"/>
                <a:cs typeface="Carlito"/>
              </a:rPr>
              <a:t>solar cell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400" b="1" spc="-5" dirty="0">
                <a:latin typeface="Carlito"/>
                <a:cs typeface="Carlito"/>
              </a:rPr>
              <a:t>self sufficient</a:t>
            </a:r>
            <a:r>
              <a:rPr sz="2400" b="1" spc="5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power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3340" y="87568"/>
            <a:ext cx="685024" cy="80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 </a:t>
            </a:r>
            <a:r>
              <a:rPr spc="-5" dirty="0"/>
              <a:t>Android</a:t>
            </a:r>
            <a:r>
              <a:rPr spc="-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531368"/>
            <a:ext cx="50806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Application Development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Opportunities  </a:t>
            </a:r>
            <a:r>
              <a:rPr sz="2400" b="1" spc="-10" dirty="0">
                <a:solidFill>
                  <a:srgbClr val="239D2F"/>
                </a:solidFill>
                <a:latin typeface="Carlito"/>
                <a:cs typeface="Carlito"/>
              </a:rPr>
              <a:t>Augmented</a:t>
            </a:r>
            <a:r>
              <a:rPr sz="2400" b="1" spc="-15" dirty="0">
                <a:solidFill>
                  <a:srgbClr val="239D2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239D2F"/>
                </a:solidFill>
                <a:latin typeface="Carlito"/>
                <a:cs typeface="Carlito"/>
              </a:rPr>
              <a:t>Reality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1752600"/>
            <a:ext cx="3800855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0" y="1752600"/>
            <a:ext cx="3810000" cy="2138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4132579"/>
            <a:ext cx="8977630" cy="86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Some </a:t>
            </a:r>
            <a:r>
              <a:rPr sz="1800" spc="-10" dirty="0">
                <a:latin typeface="Carlito"/>
                <a:cs typeface="Carlito"/>
              </a:rPr>
              <a:t>more: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http://techsplurge.com/3214/mega-list-33-awesome-augmented-reality-apps-games-android/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arlito"/>
              <a:cs typeface="Carlito"/>
            </a:endParaRPr>
          </a:p>
          <a:p>
            <a:pPr marL="88265">
              <a:lnSpc>
                <a:spcPct val="100000"/>
              </a:lnSpc>
            </a:pPr>
            <a:r>
              <a:rPr sz="2000" b="1" spc="-10" dirty="0">
                <a:solidFill>
                  <a:srgbClr val="239D2F"/>
                </a:solidFill>
                <a:latin typeface="Carlito"/>
                <a:cs typeface="Carlito"/>
              </a:rPr>
              <a:t>Real </a:t>
            </a:r>
            <a:r>
              <a:rPr sz="2000" b="1" spc="-15" dirty="0">
                <a:solidFill>
                  <a:srgbClr val="239D2F"/>
                </a:solidFill>
                <a:latin typeface="Carlito"/>
                <a:cs typeface="Carlito"/>
              </a:rPr>
              <a:t>World </a:t>
            </a:r>
            <a:r>
              <a:rPr sz="2000" b="1" spc="-10" dirty="0">
                <a:solidFill>
                  <a:srgbClr val="239D2F"/>
                </a:solidFill>
                <a:latin typeface="Carlito"/>
                <a:cs typeface="Carlito"/>
              </a:rPr>
              <a:t>Environment</a:t>
            </a:r>
            <a:r>
              <a:rPr sz="2000" b="1" spc="-10" dirty="0">
                <a:latin typeface="Carlito"/>
                <a:cs typeface="Carlito"/>
              </a:rPr>
              <a:t>+ </a:t>
            </a:r>
            <a:r>
              <a:rPr sz="2000" b="1" dirty="0">
                <a:solidFill>
                  <a:srgbClr val="0070C0"/>
                </a:solidFill>
                <a:latin typeface="Carlito"/>
                <a:cs typeface="Carlito"/>
              </a:rPr>
              <a:t>Sound, </a:t>
            </a:r>
            <a:r>
              <a:rPr sz="2000" b="1" spc="-5" dirty="0">
                <a:solidFill>
                  <a:srgbClr val="0070C0"/>
                </a:solidFill>
                <a:latin typeface="Carlito"/>
                <a:cs typeface="Carlito"/>
              </a:rPr>
              <a:t>Video, </a:t>
            </a:r>
            <a:r>
              <a:rPr sz="2000" b="1" spc="-10" dirty="0">
                <a:solidFill>
                  <a:srgbClr val="0070C0"/>
                </a:solidFill>
                <a:latin typeface="Carlito"/>
                <a:cs typeface="Carlito"/>
              </a:rPr>
              <a:t>Graphics </a:t>
            </a:r>
            <a:r>
              <a:rPr sz="2000" b="1" spc="-15" dirty="0">
                <a:solidFill>
                  <a:srgbClr val="0070C0"/>
                </a:solidFill>
                <a:latin typeface="Carlito"/>
                <a:cs typeface="Carlito"/>
              </a:rPr>
              <a:t>data generated </a:t>
            </a:r>
            <a:r>
              <a:rPr sz="2000" b="1" spc="-5" dirty="0">
                <a:solidFill>
                  <a:srgbClr val="0070C0"/>
                </a:solidFill>
                <a:latin typeface="Carlito"/>
                <a:cs typeface="Carlito"/>
              </a:rPr>
              <a:t>by </a:t>
            </a:r>
            <a:r>
              <a:rPr sz="2000" b="1" spc="-15" dirty="0">
                <a:solidFill>
                  <a:srgbClr val="0070C0"/>
                </a:solidFill>
                <a:latin typeface="Carlito"/>
                <a:cs typeface="Carlito"/>
              </a:rPr>
              <a:t>systems</a:t>
            </a:r>
            <a:r>
              <a:rPr sz="2000" b="1" spc="-15" dirty="0">
                <a:latin typeface="Carlito"/>
                <a:cs typeface="Carlito"/>
              </a:rPr>
              <a:t>=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AR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75539"/>
            <a:ext cx="4892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76092"/>
                </a:solidFill>
              </a:rPr>
              <a:t>Cross-platform</a:t>
            </a:r>
            <a:r>
              <a:rPr spc="-50" dirty="0">
                <a:solidFill>
                  <a:srgbClr val="376092"/>
                </a:solidFill>
              </a:rPr>
              <a:t> </a:t>
            </a:r>
            <a:r>
              <a:rPr spc="-10" dirty="0">
                <a:solidFill>
                  <a:srgbClr val="376092"/>
                </a:solidFill>
              </a:rPr>
              <a:t>Development</a:t>
            </a:r>
          </a:p>
        </p:txBody>
      </p:sp>
      <p:sp>
        <p:nvSpPr>
          <p:cNvPr id="3" name="object 3"/>
          <p:cNvSpPr/>
          <p:nvPr/>
        </p:nvSpPr>
        <p:spPr>
          <a:xfrm>
            <a:off x="8333340" y="87568"/>
            <a:ext cx="685024" cy="80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699008"/>
            <a:ext cx="172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46C0A"/>
                </a:solidFill>
                <a:latin typeface="Carlito"/>
                <a:cs typeface="Carlito"/>
              </a:rPr>
              <a:t>1.</a:t>
            </a:r>
            <a:r>
              <a:rPr sz="2400" b="1" spc="-60" dirty="0">
                <a:solidFill>
                  <a:srgbClr val="E46C0A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E46C0A"/>
                </a:solidFill>
                <a:latin typeface="Carlito"/>
                <a:cs typeface="Carlito"/>
              </a:rPr>
              <a:t>RhoMobile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3339" y="779779"/>
            <a:ext cx="215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http://rhomobile.com/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756408"/>
            <a:ext cx="197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46C0A"/>
                </a:solidFill>
                <a:latin typeface="Carlito"/>
                <a:cs typeface="Carlito"/>
              </a:rPr>
              <a:t>2.</a:t>
            </a:r>
            <a:r>
              <a:rPr sz="2400" b="1" spc="-85" dirty="0">
                <a:solidFill>
                  <a:srgbClr val="E46C0A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E46C0A"/>
                </a:solidFill>
                <a:latin typeface="Carlito"/>
                <a:cs typeface="Carlito"/>
              </a:rPr>
              <a:t>Appcelerator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5739" y="2760979"/>
            <a:ext cx="289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http://www.appcelerator.com/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585207"/>
            <a:ext cx="164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46C0A"/>
                </a:solidFill>
                <a:latin typeface="Carlito"/>
                <a:cs typeface="Carlito"/>
              </a:rPr>
              <a:t>3.</a:t>
            </a:r>
            <a:r>
              <a:rPr sz="2400" b="1" spc="-80" dirty="0">
                <a:solidFill>
                  <a:srgbClr val="E46C0A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E46C0A"/>
                </a:solidFill>
                <a:latin typeface="Carlito"/>
                <a:cs typeface="Carlito"/>
              </a:rPr>
              <a:t>PhoneGap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5739" y="4665979"/>
            <a:ext cx="266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http://www.phonegap.com/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" y="5105400"/>
            <a:ext cx="4524756" cy="1219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3200400"/>
            <a:ext cx="6010656" cy="12664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" y="1143000"/>
            <a:ext cx="3791712" cy="15148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36651"/>
            <a:ext cx="6309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Mobile and Smartphone</a:t>
            </a:r>
            <a:r>
              <a:rPr spc="-114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" y="418391"/>
            <a:ext cx="5407660" cy="6000361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17375E"/>
                </a:solidFill>
                <a:latin typeface="Carlito"/>
                <a:cs typeface="Carlito"/>
              </a:rPr>
              <a:t>Smart</a:t>
            </a:r>
            <a:r>
              <a:rPr sz="2400" b="1" spc="-15" dirty="0">
                <a:solidFill>
                  <a:srgbClr val="17375E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17375E"/>
                </a:solidFill>
                <a:latin typeface="Carlito"/>
                <a:cs typeface="Carlito"/>
              </a:rPr>
              <a:t>Phones</a:t>
            </a:r>
            <a:endParaRPr sz="2400" dirty="0">
              <a:latin typeface="Carlito"/>
              <a:cs typeface="Carlito"/>
            </a:endParaRPr>
          </a:p>
          <a:p>
            <a:pPr marL="545465" marR="5080" indent="-457200" algn="just">
              <a:lnSpc>
                <a:spcPct val="99900"/>
              </a:lnSpc>
              <a:spcBef>
                <a:spcPts val="135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000" dirty="0">
                <a:latin typeface="Carlito"/>
                <a:cs typeface="Carlito"/>
              </a:rPr>
              <a:t>A smartphone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mobile </a:t>
            </a:r>
            <a:r>
              <a:rPr sz="2000" dirty="0">
                <a:latin typeface="Carlito"/>
                <a:cs typeface="Carlito"/>
              </a:rPr>
              <a:t>phone </a:t>
            </a:r>
            <a:r>
              <a:rPr sz="2000" spc="-5" dirty="0">
                <a:latin typeface="Carlito"/>
                <a:cs typeface="Carlito"/>
              </a:rPr>
              <a:t>that  </a:t>
            </a:r>
            <a:r>
              <a:rPr sz="2000" spc="-20" dirty="0">
                <a:latin typeface="Carlito"/>
                <a:cs typeface="Carlito"/>
              </a:rPr>
              <a:t>offers </a:t>
            </a:r>
            <a:r>
              <a:rPr sz="2000" spc="-10" dirty="0">
                <a:solidFill>
                  <a:srgbClr val="E46C0A"/>
                </a:solidFill>
                <a:latin typeface="Carlito"/>
                <a:cs typeface="Carlito"/>
              </a:rPr>
              <a:t>more </a:t>
            </a:r>
            <a:r>
              <a:rPr sz="2000" spc="-5" dirty="0">
                <a:solidFill>
                  <a:srgbClr val="E46C0A"/>
                </a:solidFill>
                <a:latin typeface="Carlito"/>
                <a:cs typeface="Carlito"/>
              </a:rPr>
              <a:t>advanced computing  </a:t>
            </a:r>
            <a:r>
              <a:rPr sz="2000" spc="-25" dirty="0">
                <a:solidFill>
                  <a:srgbClr val="E46C0A"/>
                </a:solidFill>
                <a:latin typeface="Carlito"/>
                <a:cs typeface="Carlito"/>
              </a:rPr>
              <a:t>ability, </a:t>
            </a:r>
            <a:r>
              <a:rPr sz="2000" spc="-15" dirty="0">
                <a:solidFill>
                  <a:srgbClr val="E46C0A"/>
                </a:solidFill>
                <a:latin typeface="Carlito"/>
                <a:cs typeface="Carlito"/>
              </a:rPr>
              <a:t>Features </a:t>
            </a:r>
            <a:r>
              <a:rPr sz="2000" spc="-5" dirty="0">
                <a:solidFill>
                  <a:srgbClr val="E46C0A"/>
                </a:solidFill>
                <a:latin typeface="Carlito"/>
                <a:cs typeface="Carlito"/>
              </a:rPr>
              <a:t>and connectivity 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than a </a:t>
            </a:r>
            <a:r>
              <a:rPr sz="2000" spc="-10" dirty="0">
                <a:latin typeface="Carlito"/>
                <a:cs typeface="Carlito"/>
              </a:rPr>
              <a:t>contemporary </a:t>
            </a:r>
            <a:r>
              <a:rPr lang="en-US" sz="2000" spc="-5" dirty="0">
                <a:latin typeface="Carlito"/>
                <a:cs typeface="Carlito"/>
              </a:rPr>
              <a:t>cell phones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546100" marR="133985" indent="-457200" algn="just">
              <a:lnSpc>
                <a:spcPct val="100000"/>
              </a:lnSpc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Carlito"/>
                <a:cs typeface="Carlito"/>
              </a:rPr>
              <a:t>Smartphones </a:t>
            </a:r>
            <a:r>
              <a:rPr sz="2000" spc="-1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thought of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dirty="0">
                <a:solidFill>
                  <a:srgbClr val="E46C0A"/>
                </a:solidFill>
                <a:latin typeface="Carlito"/>
                <a:cs typeface="Carlito"/>
              </a:rPr>
              <a:t> handheld </a:t>
            </a:r>
            <a:r>
              <a:rPr sz="2000" spc="-10" dirty="0">
                <a:solidFill>
                  <a:srgbClr val="E46C0A"/>
                </a:solidFill>
                <a:latin typeface="Carlito"/>
                <a:cs typeface="Carlito"/>
              </a:rPr>
              <a:t>computers </a:t>
            </a:r>
            <a:r>
              <a:rPr sz="2000" spc="-20" dirty="0">
                <a:solidFill>
                  <a:srgbClr val="E46C0A"/>
                </a:solidFill>
                <a:latin typeface="Carlito"/>
                <a:cs typeface="Carlito"/>
              </a:rPr>
              <a:t>integrated </a:t>
            </a:r>
            <a:r>
              <a:rPr sz="2000" spc="-5" dirty="0">
                <a:solidFill>
                  <a:srgbClr val="E46C0A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E46C0A"/>
                </a:solidFill>
                <a:latin typeface="Carlito"/>
                <a:cs typeface="Carlito"/>
              </a:rPr>
              <a:t>a  mobile</a:t>
            </a:r>
            <a:r>
              <a:rPr sz="2000" spc="-30" dirty="0">
                <a:solidFill>
                  <a:srgbClr val="E46C0A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E46C0A"/>
                </a:solidFill>
                <a:latin typeface="Carlito"/>
                <a:cs typeface="Carlito"/>
              </a:rPr>
              <a:t>telephone.</a:t>
            </a:r>
            <a:endParaRPr sz="2000" dirty="0">
              <a:latin typeface="Carlito"/>
              <a:cs typeface="Carlito"/>
            </a:endParaRPr>
          </a:p>
          <a:p>
            <a:pPr marL="546100" marR="222250" indent="-457200" algn="just">
              <a:lnSpc>
                <a:spcPct val="100000"/>
              </a:lnSpc>
              <a:buAutoNum type="arabicPeriod"/>
              <a:tabLst>
                <a:tab pos="546100" algn="l"/>
              </a:tabLst>
            </a:pPr>
            <a:r>
              <a:rPr sz="2000" spc="-5" dirty="0">
                <a:latin typeface="Carlito"/>
                <a:cs typeface="Carlito"/>
              </a:rPr>
              <a:t>They also </a:t>
            </a:r>
            <a:r>
              <a:rPr sz="2000" spc="-10" dirty="0">
                <a:latin typeface="Carlito"/>
                <a:cs typeface="Carlito"/>
              </a:rPr>
              <a:t>provide </a:t>
            </a:r>
            <a:r>
              <a:rPr sz="2000" spc="-5" dirty="0">
                <a:latin typeface="Carlito"/>
                <a:cs typeface="Carlito"/>
              </a:rPr>
              <a:t>their own </a:t>
            </a:r>
            <a:r>
              <a:rPr sz="2000" spc="-10" dirty="0">
                <a:latin typeface="Carlito"/>
                <a:cs typeface="Carlito"/>
              </a:rPr>
              <a:t>Operating 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spc="-5" dirty="0">
                <a:latin typeface="Carlito"/>
                <a:cs typeface="Carlito"/>
              </a:rPr>
              <a:t>with Application </a:t>
            </a:r>
            <a:r>
              <a:rPr sz="2000" spc="-10" dirty="0">
                <a:latin typeface="Carlito"/>
                <a:cs typeface="Carlito"/>
              </a:rPr>
              <a:t>Development  Framework</a:t>
            </a:r>
            <a:endParaRPr sz="2000" dirty="0">
              <a:latin typeface="Carlito"/>
              <a:cs typeface="Carlito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rlito"/>
              <a:cs typeface="Carlito"/>
            </a:endParaRPr>
          </a:p>
          <a:p>
            <a:pPr marL="165100" marR="252729" algn="just">
              <a:lnSpc>
                <a:spcPct val="100000"/>
              </a:lnSpc>
            </a:pPr>
            <a:r>
              <a:rPr sz="2000" spc="-9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learn </a:t>
            </a:r>
            <a:r>
              <a:rPr sz="2000" dirty="0">
                <a:latin typeface="Carlito"/>
                <a:cs typeface="Carlito"/>
              </a:rPr>
              <a:t>about </a:t>
            </a:r>
            <a:r>
              <a:rPr sz="2000" spc="-5" dirty="0">
                <a:latin typeface="Carlito"/>
                <a:cs typeface="Carlito"/>
              </a:rPr>
              <a:t>smart </a:t>
            </a:r>
            <a:r>
              <a:rPr sz="2000" dirty="0">
                <a:latin typeface="Carlito"/>
                <a:cs typeface="Carlito"/>
              </a:rPr>
              <a:t>phones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details:</a:t>
            </a:r>
            <a:endParaRPr lang="en-US" sz="2000" spc="-10" dirty="0">
              <a:latin typeface="Carlito"/>
              <a:cs typeface="Carlito"/>
            </a:endParaRPr>
          </a:p>
          <a:p>
            <a:pPr marL="165100" marR="252729" algn="just">
              <a:lnSpc>
                <a:spcPct val="100000"/>
              </a:lnSpc>
            </a:pPr>
            <a:r>
              <a:rPr lang="en-US" sz="1950" dirty="0">
                <a:latin typeface="Carlito"/>
                <a:cs typeface="Carlito"/>
                <a:hlinkClick r:id="rId3"/>
              </a:rPr>
              <a:t>https://www.theguardian.com/technology/2012/jan/24/smartphones-timeline</a:t>
            </a:r>
            <a:endParaRPr lang="en-US" sz="2000" spc="-10" dirty="0">
              <a:latin typeface="Carlito"/>
              <a:cs typeface="Carlito"/>
            </a:endParaRPr>
          </a:p>
          <a:p>
            <a:pPr marL="165100" marR="252729" algn="just">
              <a:lnSpc>
                <a:spcPct val="100000"/>
              </a:lnSpc>
            </a:pPr>
            <a:endParaRPr sz="1950" dirty="0">
              <a:latin typeface="Carlito"/>
              <a:cs typeface="Carlito"/>
            </a:endParaRPr>
          </a:p>
          <a:p>
            <a:pPr marL="165100" marR="347345" algn="just">
              <a:lnSpc>
                <a:spcPct val="100000"/>
              </a:lnSpc>
            </a:pPr>
            <a:r>
              <a:rPr sz="2000" spc="-30" dirty="0">
                <a:latin typeface="Carlito"/>
                <a:cs typeface="Carlito"/>
              </a:rPr>
              <a:t>You’ll </a:t>
            </a:r>
            <a:r>
              <a:rPr sz="2000" spc="-10" dirty="0">
                <a:latin typeface="Carlito"/>
                <a:cs typeface="Carlito"/>
              </a:rPr>
              <a:t>get detailed history </a:t>
            </a:r>
            <a:r>
              <a:rPr sz="2000" dirty="0">
                <a:latin typeface="Carlito"/>
                <a:cs typeface="Carlito"/>
              </a:rPr>
              <a:t>about </a:t>
            </a:r>
            <a:r>
              <a:rPr sz="2000" spc="-5" dirty="0">
                <a:latin typeface="Carlito"/>
                <a:cs typeface="Carlito"/>
              </a:rPr>
              <a:t>how </a:t>
            </a:r>
            <a:r>
              <a:rPr sz="2000" dirty="0">
                <a:latin typeface="Carlito"/>
                <a:cs typeface="Carlito"/>
              </a:rPr>
              <a:t>this  </a:t>
            </a:r>
            <a:r>
              <a:rPr sz="2000" spc="-5" dirty="0">
                <a:latin typeface="Carlito"/>
                <a:cs typeface="Carlito"/>
              </a:rPr>
              <a:t>technology </a:t>
            </a:r>
            <a:r>
              <a:rPr sz="2000" spc="-15" dirty="0">
                <a:latin typeface="Carlito"/>
                <a:cs typeface="Carlito"/>
              </a:rPr>
              <a:t>evolved over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years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91502" y="1016341"/>
            <a:ext cx="3111979" cy="5038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0"/>
            <a:ext cx="7625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7AC515"/>
                </a:solidFill>
              </a:rPr>
              <a:t>Resources: </a:t>
            </a:r>
            <a:r>
              <a:rPr sz="4000" spc="-15" dirty="0">
                <a:solidFill>
                  <a:srgbClr val="7AC515"/>
                </a:solidFill>
              </a:rPr>
              <a:t>Android Developers’</a:t>
            </a:r>
            <a:r>
              <a:rPr sz="4000" spc="85" dirty="0">
                <a:solidFill>
                  <a:srgbClr val="7AC515"/>
                </a:solidFill>
              </a:rPr>
              <a:t> </a:t>
            </a:r>
            <a:r>
              <a:rPr sz="4000" spc="-20" dirty="0">
                <a:solidFill>
                  <a:srgbClr val="7AC515"/>
                </a:solidFill>
              </a:rPr>
              <a:t>Site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31140" y="577856"/>
            <a:ext cx="6641465" cy="206692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http://developer.android.com</a:t>
            </a:r>
            <a:endParaRPr sz="2000">
              <a:latin typeface="Carlito"/>
              <a:cs typeface="Carlito"/>
            </a:endParaRPr>
          </a:p>
          <a:p>
            <a:pPr marL="431800" indent="-342900">
              <a:lnSpc>
                <a:spcPct val="100000"/>
              </a:lnSpc>
              <a:spcBef>
                <a:spcPts val="1170"/>
              </a:spcBef>
              <a:buAutoNum type="arabicPeriod"/>
              <a:tabLst>
                <a:tab pos="431800" algn="l"/>
              </a:tabLst>
            </a:pPr>
            <a:r>
              <a:rPr sz="2400" b="1" spc="-20" dirty="0">
                <a:solidFill>
                  <a:srgbClr val="239D2F"/>
                </a:solidFill>
                <a:latin typeface="Carlito"/>
                <a:cs typeface="Carlito"/>
              </a:rPr>
              <a:t>Tutorials </a:t>
            </a:r>
            <a:r>
              <a:rPr sz="2000" dirty="0">
                <a:solidFill>
                  <a:srgbClr val="050505"/>
                </a:solidFill>
                <a:latin typeface="Carlito"/>
                <a:cs typeface="Carlito"/>
              </a:rPr>
              <a:t>&amp;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Design</a:t>
            </a:r>
            <a:r>
              <a:rPr sz="2400" b="1" spc="7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rlito"/>
                <a:cs typeface="Carlito"/>
              </a:rPr>
              <a:t>Guidelines</a:t>
            </a:r>
            <a:endParaRPr sz="2400">
              <a:latin typeface="Carlito"/>
              <a:cs typeface="Carlito"/>
            </a:endParaRPr>
          </a:p>
          <a:p>
            <a:pPr marL="431800" indent="-343535">
              <a:lnSpc>
                <a:spcPct val="100000"/>
              </a:lnSpc>
              <a:buAutoNum type="arabicPeriod"/>
              <a:tabLst>
                <a:tab pos="431800" algn="l"/>
              </a:tabLst>
            </a:pPr>
            <a:r>
              <a:rPr sz="2400" b="1" dirty="0">
                <a:solidFill>
                  <a:srgbClr val="E46C0A"/>
                </a:solidFill>
                <a:latin typeface="Carlito"/>
                <a:cs typeface="Carlito"/>
              </a:rPr>
              <a:t>SDK</a:t>
            </a:r>
            <a:r>
              <a:rPr sz="2400" b="1" spc="-15" dirty="0">
                <a:solidFill>
                  <a:srgbClr val="E46C0A"/>
                </a:solidFill>
                <a:latin typeface="Carlito"/>
                <a:cs typeface="Carlito"/>
              </a:rPr>
              <a:t> References</a:t>
            </a:r>
            <a:endParaRPr sz="2400">
              <a:latin typeface="Carlito"/>
              <a:cs typeface="Carlito"/>
            </a:endParaRPr>
          </a:p>
          <a:p>
            <a:pPr marL="431800" indent="-343535">
              <a:lnSpc>
                <a:spcPct val="100000"/>
              </a:lnSpc>
              <a:buAutoNum type="arabicPeriod"/>
              <a:tabLst>
                <a:tab pos="431800" algn="l"/>
              </a:tabLst>
            </a:pPr>
            <a:r>
              <a:rPr sz="2400" dirty="0">
                <a:latin typeface="Carlito"/>
                <a:cs typeface="Carlito"/>
              </a:rPr>
              <a:t>Articles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b="1" spc="-15" dirty="0">
                <a:solidFill>
                  <a:srgbClr val="0070C0"/>
                </a:solidFill>
                <a:latin typeface="Carlito"/>
                <a:cs typeface="Carlito"/>
              </a:rPr>
              <a:t>Pragmatic </a:t>
            </a:r>
            <a:r>
              <a:rPr sz="2400" b="1" dirty="0">
                <a:solidFill>
                  <a:srgbClr val="0070C0"/>
                </a:solidFill>
                <a:latin typeface="Carlito"/>
                <a:cs typeface="Carlito"/>
              </a:rPr>
              <a:t>&amp; Good</a:t>
            </a:r>
            <a:r>
              <a:rPr sz="2400" b="1" spc="-8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rlito"/>
                <a:cs typeface="Carlito"/>
              </a:rPr>
              <a:t>Practices</a:t>
            </a:r>
            <a:endParaRPr sz="2400">
              <a:latin typeface="Carlito"/>
              <a:cs typeface="Carlito"/>
            </a:endParaRPr>
          </a:p>
          <a:p>
            <a:pPr marL="431800" indent="-343535">
              <a:lnSpc>
                <a:spcPct val="100000"/>
              </a:lnSpc>
              <a:buAutoNum type="arabicPeriod"/>
              <a:tabLst>
                <a:tab pos="431800" algn="l"/>
              </a:tabLst>
            </a:pPr>
            <a:r>
              <a:rPr sz="2400" dirty="0">
                <a:latin typeface="Carlito"/>
                <a:cs typeface="Carlito"/>
              </a:rPr>
              <a:t>&amp; </a:t>
            </a:r>
            <a:r>
              <a:rPr sz="2400" i="1" spc="-10" dirty="0">
                <a:latin typeface="Carlito"/>
                <a:cs typeface="Carlito"/>
              </a:rPr>
              <a:t>anything </a:t>
            </a:r>
            <a:r>
              <a:rPr sz="2400" i="1" spc="-5" dirty="0">
                <a:latin typeface="Carlito"/>
                <a:cs typeface="Carlito"/>
              </a:rPr>
              <a:t>you’ll </a:t>
            </a:r>
            <a:r>
              <a:rPr sz="2400" i="1" dirty="0">
                <a:latin typeface="Carlito"/>
                <a:cs typeface="Carlito"/>
              </a:rPr>
              <a:t>need </a:t>
            </a:r>
            <a:r>
              <a:rPr sz="2400" i="1" spc="-5" dirty="0">
                <a:latin typeface="Carlito"/>
                <a:cs typeface="Carlito"/>
              </a:rPr>
              <a:t>including </a:t>
            </a:r>
            <a:r>
              <a:rPr sz="2400" b="1" i="1" spc="-10" dirty="0">
                <a:solidFill>
                  <a:srgbClr val="0070C0"/>
                </a:solidFill>
                <a:latin typeface="Carlito"/>
                <a:cs typeface="Carlito"/>
              </a:rPr>
              <a:t>Google </a:t>
            </a:r>
            <a:r>
              <a:rPr sz="2400" b="1" i="1" spc="-5" dirty="0">
                <a:solidFill>
                  <a:srgbClr val="0070C0"/>
                </a:solidFill>
                <a:latin typeface="Carlito"/>
                <a:cs typeface="Carlito"/>
              </a:rPr>
              <a:t>IO</a:t>
            </a:r>
            <a:r>
              <a:rPr sz="2400" b="1" i="1" spc="1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b="1" i="1" spc="-5" dirty="0">
                <a:solidFill>
                  <a:srgbClr val="0070C0"/>
                </a:solidFill>
                <a:latin typeface="Carlito"/>
                <a:cs typeface="Carlito"/>
              </a:rPr>
              <a:t>Videos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2819400"/>
            <a:ext cx="6629400" cy="3814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0"/>
            <a:ext cx="6897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7AC515"/>
                </a:solidFill>
              </a:rPr>
              <a:t>Resources: </a:t>
            </a:r>
            <a:r>
              <a:rPr sz="4000" spc="-5" dirty="0">
                <a:solidFill>
                  <a:srgbClr val="7AC515"/>
                </a:solidFill>
              </a:rPr>
              <a:t>Open </a:t>
            </a:r>
            <a:r>
              <a:rPr sz="4000" spc="-15" dirty="0">
                <a:solidFill>
                  <a:srgbClr val="7AC515"/>
                </a:solidFill>
              </a:rPr>
              <a:t>Source</a:t>
            </a:r>
            <a:r>
              <a:rPr sz="4000" spc="20" dirty="0">
                <a:solidFill>
                  <a:srgbClr val="7AC515"/>
                </a:solidFill>
              </a:rPr>
              <a:t> </a:t>
            </a:r>
            <a:r>
              <a:rPr sz="4000" spc="-15" dirty="0">
                <a:solidFill>
                  <a:srgbClr val="7AC515"/>
                </a:solidFill>
              </a:rPr>
              <a:t>Projects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64592" y="1688590"/>
            <a:ext cx="8793480" cy="5039995"/>
            <a:chOff x="164592" y="1688590"/>
            <a:chExt cx="8793480" cy="5039995"/>
          </a:xfrm>
        </p:grpSpPr>
        <p:sp>
          <p:nvSpPr>
            <p:cNvPr id="4" name="object 4"/>
            <p:cNvSpPr/>
            <p:nvPr/>
          </p:nvSpPr>
          <p:spPr>
            <a:xfrm>
              <a:off x="164592" y="1688590"/>
              <a:ext cx="5897880" cy="46222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1752600"/>
              <a:ext cx="5715000" cy="4439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550" y="1733550"/>
              <a:ext cx="5753100" cy="4478020"/>
            </a:xfrm>
            <a:custGeom>
              <a:avLst/>
              <a:gdLst/>
              <a:ahLst/>
              <a:cxnLst/>
              <a:rect l="l" t="t" r="r" b="b"/>
              <a:pathLst>
                <a:path w="5753100" h="4478020">
                  <a:moveTo>
                    <a:pt x="0" y="0"/>
                  </a:moveTo>
                  <a:lnTo>
                    <a:pt x="5753100" y="0"/>
                  </a:lnTo>
                  <a:lnTo>
                    <a:pt x="5753100" y="4477512"/>
                  </a:lnTo>
                  <a:lnTo>
                    <a:pt x="0" y="44775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1876" y="2132076"/>
              <a:ext cx="4529315" cy="4509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5008" y="2044699"/>
              <a:ext cx="4703445" cy="4683760"/>
            </a:xfrm>
            <a:custGeom>
              <a:avLst/>
              <a:gdLst/>
              <a:ahLst/>
              <a:cxnLst/>
              <a:rect l="l" t="t" r="r" b="b"/>
              <a:pathLst>
                <a:path w="4703445" h="4683759">
                  <a:moveTo>
                    <a:pt x="4632350" y="71120"/>
                  </a:moveTo>
                  <a:lnTo>
                    <a:pt x="4614672" y="71120"/>
                  </a:lnTo>
                  <a:lnTo>
                    <a:pt x="4614672" y="88900"/>
                  </a:lnTo>
                  <a:lnTo>
                    <a:pt x="4614672" y="4594860"/>
                  </a:lnTo>
                  <a:lnTo>
                    <a:pt x="88392" y="4594860"/>
                  </a:lnTo>
                  <a:lnTo>
                    <a:pt x="88392" y="88900"/>
                  </a:lnTo>
                  <a:lnTo>
                    <a:pt x="4614672" y="88900"/>
                  </a:lnTo>
                  <a:lnTo>
                    <a:pt x="4614672" y="71120"/>
                  </a:lnTo>
                  <a:lnTo>
                    <a:pt x="70713" y="71120"/>
                  </a:lnTo>
                  <a:lnTo>
                    <a:pt x="70713" y="88900"/>
                  </a:lnTo>
                  <a:lnTo>
                    <a:pt x="70713" y="4594860"/>
                  </a:lnTo>
                  <a:lnTo>
                    <a:pt x="70713" y="4612640"/>
                  </a:lnTo>
                  <a:lnTo>
                    <a:pt x="4632350" y="4612640"/>
                  </a:lnTo>
                  <a:lnTo>
                    <a:pt x="4632350" y="4595368"/>
                  </a:lnTo>
                  <a:lnTo>
                    <a:pt x="4632350" y="4594860"/>
                  </a:lnTo>
                  <a:lnTo>
                    <a:pt x="4632350" y="88900"/>
                  </a:lnTo>
                  <a:lnTo>
                    <a:pt x="4632350" y="71120"/>
                  </a:lnTo>
                  <a:close/>
                </a:path>
                <a:path w="4703445" h="4683759">
                  <a:moveTo>
                    <a:pt x="4703064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4630420"/>
                  </a:lnTo>
                  <a:lnTo>
                    <a:pt x="0" y="4683760"/>
                  </a:lnTo>
                  <a:lnTo>
                    <a:pt x="4703064" y="4683760"/>
                  </a:lnTo>
                  <a:lnTo>
                    <a:pt x="4703064" y="4630737"/>
                  </a:lnTo>
                  <a:lnTo>
                    <a:pt x="4703064" y="4630420"/>
                  </a:lnTo>
                  <a:lnTo>
                    <a:pt x="4703064" y="53555"/>
                  </a:lnTo>
                  <a:lnTo>
                    <a:pt x="4650029" y="53543"/>
                  </a:lnTo>
                  <a:lnTo>
                    <a:pt x="4650029" y="4630420"/>
                  </a:lnTo>
                  <a:lnTo>
                    <a:pt x="53035" y="4630420"/>
                  </a:lnTo>
                  <a:lnTo>
                    <a:pt x="53035" y="53340"/>
                  </a:lnTo>
                  <a:lnTo>
                    <a:pt x="4703064" y="53340"/>
                  </a:lnTo>
                  <a:lnTo>
                    <a:pt x="4703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1140" y="702056"/>
            <a:ext cx="79800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http://code.google.com/p/apps-for-android/</a:t>
            </a:r>
            <a:endParaRPr sz="200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6"/>
              </a:rPr>
              <a:t>http://en.wikipedia.org/wiki/List_of_open_source_Android_applications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633"/>
            <a:ext cx="3648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7AC515"/>
                </a:solidFill>
              </a:rPr>
              <a:t>Android</a:t>
            </a:r>
            <a:r>
              <a:rPr sz="4000" spc="-50" dirty="0">
                <a:solidFill>
                  <a:srgbClr val="7AC515"/>
                </a:solidFill>
              </a:rPr>
              <a:t> </a:t>
            </a:r>
            <a:r>
              <a:rPr sz="4000" spc="-25" dirty="0">
                <a:solidFill>
                  <a:srgbClr val="7AC515"/>
                </a:solidFill>
              </a:rPr>
              <a:t>Features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0240" y="1595120"/>
            <a:ext cx="5643245" cy="2823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10"/>
              </a:lnSpc>
              <a:spcBef>
                <a:spcPts val="100"/>
              </a:spcBef>
              <a:buClr>
                <a:srgbClr val="DFDFD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Application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Framework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ts val="2735"/>
              </a:lnSpc>
              <a:buClr>
                <a:srgbClr val="DFDFD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Dalvik virtual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machine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ts val="2735"/>
              </a:lnSpc>
              <a:buClr>
                <a:srgbClr val="DFDFD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rlito"/>
                <a:cs typeface="Carlito"/>
              </a:rPr>
              <a:t>Integrated </a:t>
            </a:r>
            <a:r>
              <a:rPr sz="2400" spc="-5" dirty="0">
                <a:latin typeface="Carlito"/>
                <a:cs typeface="Carlito"/>
              </a:rPr>
              <a:t>(webkit)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browser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ts val="2735"/>
              </a:lnSpc>
              <a:buClr>
                <a:srgbClr val="DFDFD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2D and 3D </a:t>
            </a:r>
            <a:r>
              <a:rPr sz="2400" spc="-10" dirty="0">
                <a:latin typeface="Carlito"/>
                <a:cs typeface="Carlito"/>
              </a:rPr>
              <a:t>graphics </a:t>
            </a:r>
            <a:r>
              <a:rPr sz="2400" spc="-5" dirty="0">
                <a:latin typeface="Carlito"/>
                <a:cs typeface="Carlito"/>
              </a:rPr>
              <a:t>APIs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HW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ts val="2735"/>
              </a:lnSpc>
              <a:buClr>
                <a:srgbClr val="DFDFD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SQLite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ts val="2735"/>
              </a:lnSpc>
              <a:buClr>
                <a:srgbClr val="DFDFD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Video and audio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codecs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ts val="2735"/>
              </a:lnSpc>
              <a:buClr>
                <a:srgbClr val="DFDFD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Bluetooth, </a:t>
            </a:r>
            <a:r>
              <a:rPr sz="2400" spc="-5" dirty="0">
                <a:latin typeface="Carlito"/>
                <a:cs typeface="Carlito"/>
              </a:rPr>
              <a:t>EDGE, 3G, and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WiFi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ts val="2810"/>
              </a:lnSpc>
              <a:buClr>
                <a:srgbClr val="DFDFD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Camera, </a:t>
            </a:r>
            <a:r>
              <a:rPr sz="2400" spc="-5" dirty="0">
                <a:latin typeface="Carlito"/>
                <a:cs typeface="Carlito"/>
              </a:rPr>
              <a:t>GPS, compass,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accelerometer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69452" y="38714"/>
            <a:ext cx="535876" cy="630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2739" y="266192"/>
            <a:ext cx="520827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20" dirty="0">
                <a:solidFill>
                  <a:srgbClr val="FF0000"/>
                </a:solidFill>
              </a:rPr>
              <a:t>Questions?</a:t>
            </a:r>
            <a:endParaRPr sz="8800"/>
          </a:p>
        </p:txBody>
      </p:sp>
      <p:sp>
        <p:nvSpPr>
          <p:cNvPr id="4" name="object 4"/>
          <p:cNvSpPr/>
          <p:nvPr/>
        </p:nvSpPr>
        <p:spPr>
          <a:xfrm>
            <a:off x="3022599" y="2133600"/>
            <a:ext cx="2844788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36651"/>
            <a:ext cx="6309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Mobile and Smartphone</a:t>
            </a:r>
            <a:r>
              <a:rPr spc="-114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" y="622808"/>
            <a:ext cx="565023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7375E"/>
                </a:solidFill>
                <a:latin typeface="Carlito"/>
                <a:cs typeface="Carlito"/>
              </a:rPr>
              <a:t>Smart </a:t>
            </a:r>
            <a:r>
              <a:rPr sz="2400" b="1" spc="-5" dirty="0">
                <a:solidFill>
                  <a:srgbClr val="17375E"/>
                </a:solidFill>
                <a:latin typeface="Carlito"/>
                <a:cs typeface="Carlito"/>
              </a:rPr>
              <a:t>Phones</a:t>
            </a:r>
            <a:r>
              <a:rPr sz="2400" b="1" spc="-15" dirty="0">
                <a:solidFill>
                  <a:srgbClr val="17375E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17375E"/>
                </a:solidFill>
                <a:latin typeface="Carlito"/>
                <a:cs typeface="Carlito"/>
              </a:rPr>
              <a:t>Platforms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tabLst>
                <a:tab pos="2221865" algn="l"/>
                <a:tab pos="4279265" algn="l"/>
              </a:tabLst>
            </a:pPr>
            <a:r>
              <a:rPr sz="2400" b="1" spc="-10" dirty="0">
                <a:solidFill>
                  <a:srgbClr val="E46C0A"/>
                </a:solidFill>
                <a:latin typeface="Carlito"/>
                <a:cs typeface="Carlito"/>
              </a:rPr>
              <a:t>Android	</a:t>
            </a:r>
            <a:r>
              <a:rPr sz="2400" b="1" spc="-5" dirty="0">
                <a:solidFill>
                  <a:srgbClr val="E46C0A"/>
                </a:solidFill>
                <a:latin typeface="Carlito"/>
                <a:cs typeface="Carlito"/>
              </a:rPr>
              <a:t>iPhone	BlackBerry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0540" y="1308608"/>
            <a:ext cx="114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E46C0A"/>
                </a:solidFill>
                <a:latin typeface="Carlito"/>
                <a:cs typeface="Carlito"/>
              </a:rPr>
              <a:t>Palm</a:t>
            </a:r>
            <a:r>
              <a:rPr sz="2400" b="1" spc="-80" dirty="0">
                <a:solidFill>
                  <a:srgbClr val="E46C0A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E46C0A"/>
                </a:solidFill>
                <a:latin typeface="Carlito"/>
                <a:cs typeface="Carlito"/>
              </a:rPr>
              <a:t>Pre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19600" y="1981200"/>
            <a:ext cx="1906524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3200" y="1828800"/>
            <a:ext cx="2053197" cy="335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Android One: Secure, up-to-date and easy to use.">
            <a:extLst>
              <a:ext uri="{FF2B5EF4-FFF2-40B4-BE49-F238E27FC236}">
                <a16:creationId xmlns:a16="http://schemas.microsoft.com/office/drawing/2014/main" id="{69395E13-084C-4C06-B217-EC11A415D6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" t="-5089" r="61778" b="5089"/>
          <a:stretch/>
        </p:blipFill>
        <p:spPr bwMode="auto">
          <a:xfrm>
            <a:off x="55817" y="1569099"/>
            <a:ext cx="1620584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le iPhone 12 price to be under $1,000, cheaper than most 5G phones">
            <a:extLst>
              <a:ext uri="{FF2B5EF4-FFF2-40B4-BE49-F238E27FC236}">
                <a16:creationId xmlns:a16="http://schemas.microsoft.com/office/drawing/2014/main" id="{EB1859DF-D732-4903-9277-9C26CF03DB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15208" r="49830" b="19237"/>
          <a:stretch/>
        </p:blipFill>
        <p:spPr bwMode="auto">
          <a:xfrm>
            <a:off x="2209800" y="1981200"/>
            <a:ext cx="14957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36651"/>
            <a:ext cx="6309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Mobile and Smartphone</a:t>
            </a:r>
            <a:r>
              <a:rPr spc="-114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" y="622808"/>
            <a:ext cx="209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17375E"/>
                </a:solidFill>
                <a:latin typeface="Carlito"/>
                <a:cs typeface="Carlito"/>
              </a:rPr>
              <a:t>Tablet</a:t>
            </a:r>
            <a:r>
              <a:rPr sz="2400" b="1" spc="-85" dirty="0">
                <a:solidFill>
                  <a:srgbClr val="17375E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17375E"/>
                </a:solidFill>
                <a:latin typeface="Carlito"/>
                <a:cs typeface="Carlito"/>
              </a:rPr>
              <a:t>Platforms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232408"/>
            <a:ext cx="2557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E46C0A"/>
                </a:solidFill>
                <a:latin typeface="Carlito"/>
                <a:cs typeface="Carlito"/>
              </a:rPr>
              <a:t>Android: Galaxy</a:t>
            </a:r>
            <a:r>
              <a:rPr sz="2400" b="1" spc="-45" dirty="0">
                <a:solidFill>
                  <a:srgbClr val="E46C0A"/>
                </a:solidFill>
                <a:latin typeface="Carlito"/>
                <a:cs typeface="Carlito"/>
              </a:rPr>
              <a:t> </a:t>
            </a:r>
            <a:r>
              <a:rPr sz="2400" b="1" spc="-65" dirty="0">
                <a:solidFill>
                  <a:srgbClr val="E46C0A"/>
                </a:solidFill>
                <a:latin typeface="Carlito"/>
                <a:cs typeface="Carlito"/>
              </a:rPr>
              <a:t>Tab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6940" y="1308608"/>
            <a:ext cx="146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46C0A"/>
                </a:solidFill>
                <a:latin typeface="Carlito"/>
                <a:cs typeface="Carlito"/>
              </a:rPr>
              <a:t>Apple:</a:t>
            </a:r>
            <a:r>
              <a:rPr sz="2400" b="1" spc="-80" dirty="0">
                <a:solidFill>
                  <a:srgbClr val="E46C0A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E46C0A"/>
                </a:solidFill>
                <a:latin typeface="Carlito"/>
                <a:cs typeface="Carlito"/>
              </a:rPr>
              <a:t>iPad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1752600"/>
            <a:ext cx="3124200" cy="4672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1676400"/>
            <a:ext cx="3810000" cy="484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36651"/>
            <a:ext cx="7868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Overview </a:t>
            </a:r>
            <a:r>
              <a:rPr dirty="0"/>
              <a:t>of </a:t>
            </a:r>
            <a:r>
              <a:rPr spc="-5" dirty="0"/>
              <a:t>Application </a:t>
            </a:r>
            <a:r>
              <a:rPr spc="-10" dirty="0"/>
              <a:t>Platforms</a:t>
            </a:r>
            <a:r>
              <a:rPr spc="-80" dirty="0"/>
              <a:t> </a:t>
            </a:r>
            <a:r>
              <a:rPr sz="2400" spc="-5" dirty="0"/>
              <a:t>(alphabetically)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250" y="831850"/>
          <a:ext cx="8685530" cy="533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3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Platform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Language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(s)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Remarks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Android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Java, C,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C++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1526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Open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Source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OS (Based on Linux)  </a:t>
                      </a:r>
                      <a:r>
                        <a:rPr sz="1800" u="heavy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http://developer.android.com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bada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C,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C++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432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Samsung’s mobile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platform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running on Linux or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RealTime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u="heavy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http://developer.bada.com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BlackBerry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Java,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Web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Apps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7435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Java,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Web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Apps,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Java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ME compatible,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extensions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enable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tighter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integration  </a:t>
                      </a: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http://na.blackberry.com/eng/developers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iOS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Objective-C,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92976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Requires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Apple Developer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Account  </a:t>
                      </a: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h</a:t>
                      </a:r>
                      <a:r>
                        <a:rPr sz="1800" u="heavy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t</a:t>
                      </a: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t</a:t>
                      </a: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p</a:t>
                      </a: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:</a:t>
                      </a: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//d</a:t>
                      </a: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ev</a:t>
                      </a: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e</a:t>
                      </a: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l</a:t>
                      </a: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o</a:t>
                      </a: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pe</a:t>
                      </a:r>
                      <a:r>
                        <a:rPr sz="1800" u="heavy" spc="-18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r</a:t>
                      </a: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.app</a:t>
                      </a: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l</a:t>
                      </a: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e.</a:t>
                      </a:r>
                      <a:r>
                        <a:rPr sz="1800" u="heavy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c</a:t>
                      </a: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o</a:t>
                      </a: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m/</a:t>
                      </a: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i</a:t>
                      </a: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ph</a:t>
                      </a: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o</a:t>
                      </a: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MeeGo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Qt,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C++,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others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642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Intel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Nokia guided open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source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OS (based on  Linux)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7"/>
                        </a:rPr>
                        <a:t>http://meego.com/developers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39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Symbian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C,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C++,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Java,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Qt,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0805" marR="67310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Web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Apps, 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others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731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OS built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ground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up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mobile devices  </a:t>
                      </a:r>
                      <a:r>
                        <a:rPr sz="1800" u="heavy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8"/>
                        </a:rPr>
                        <a:t>http://www.forum.nokia.com/symbian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36651"/>
            <a:ext cx="70618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Overview </a:t>
            </a:r>
            <a:r>
              <a:rPr dirty="0"/>
              <a:t>of </a:t>
            </a:r>
            <a:r>
              <a:rPr spc="-5" dirty="0"/>
              <a:t>Application </a:t>
            </a:r>
            <a:r>
              <a:rPr spc="-10" dirty="0"/>
              <a:t>Platforms</a:t>
            </a:r>
            <a:r>
              <a:rPr spc="-8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250" y="1060450"/>
          <a:ext cx="8685530" cy="2797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3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Platform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Language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(s)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Remarks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webOS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HTML,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CSS,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JavaScript,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46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Supports widget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style programming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(based on Linux)  </a:t>
                      </a:r>
                      <a:r>
                        <a:rPr sz="1800" u="heavy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http://developer.palm.com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 marR="5854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Wi</a:t>
                      </a:r>
                      <a:r>
                        <a:rPr sz="1800" b="1" spc="5" dirty="0">
                          <a:latin typeface="Carlito"/>
                          <a:cs typeface="Carlito"/>
                        </a:rPr>
                        <a:t>nd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w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s  Mobile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C#, 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378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.NET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CF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Windows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Mobile API,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most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devices ship  with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Java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compatible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JVM  </a:t>
                      </a:r>
                      <a:r>
                        <a:rPr sz="1800" u="heavy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http://developer.windowsmobile.com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327">
                <a:tc>
                  <a:txBody>
                    <a:bodyPr/>
                    <a:lstStyle/>
                    <a:p>
                      <a:pPr marL="90805" marR="5854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Wi</a:t>
                      </a:r>
                      <a:r>
                        <a:rPr sz="1800" b="1" spc="5" dirty="0">
                          <a:latin typeface="Carlito"/>
                          <a:cs typeface="Carlito"/>
                        </a:rPr>
                        <a:t>nd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w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s  Phone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C#,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VB.NET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62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Silverlight,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XNA</a:t>
                      </a:r>
                      <a:r>
                        <a:rPr sz="18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Frameworks  </a:t>
                      </a: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http://create.msdn.com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4208779"/>
            <a:ext cx="421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Source: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6"/>
              </a:rPr>
              <a:t>http://mobileplatforms.wikidot.com/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36651"/>
            <a:ext cx="3676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spc="-85" dirty="0"/>
              <a:t> </a:t>
            </a:r>
            <a:r>
              <a:rPr spc="-10" dirty="0"/>
              <a:t>Platforms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71480"/>
            <a:ext cx="461962" cy="5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610012" y="1143000"/>
            <a:ext cx="4358005" cy="4495800"/>
            <a:chOff x="3610012" y="1143000"/>
            <a:chExt cx="4358005" cy="4495800"/>
          </a:xfrm>
        </p:grpSpPr>
        <p:sp>
          <p:nvSpPr>
            <p:cNvPr id="5" name="object 5"/>
            <p:cNvSpPr/>
            <p:nvPr/>
          </p:nvSpPr>
          <p:spPr>
            <a:xfrm>
              <a:off x="3610012" y="2219325"/>
              <a:ext cx="1629109" cy="28384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7800" y="1143000"/>
              <a:ext cx="114300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48400" y="4724400"/>
              <a:ext cx="1214627" cy="914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8127" y="3346704"/>
              <a:ext cx="1609344" cy="4693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351907" y="842962"/>
            <a:ext cx="824805" cy="10778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3768" y="2326887"/>
            <a:ext cx="1164726" cy="715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9000" y="5610618"/>
            <a:ext cx="1637651" cy="918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5400" y="3886200"/>
            <a:ext cx="1220724" cy="1220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1632</Words>
  <Application>Microsoft Office PowerPoint</Application>
  <PresentationFormat>On-screen Show (4:3)</PresentationFormat>
  <Paragraphs>269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Carlito</vt:lpstr>
      <vt:lpstr>Times New Roman</vt:lpstr>
      <vt:lpstr>Trebuchet MS</vt:lpstr>
      <vt:lpstr>Office Theme</vt:lpstr>
      <vt:lpstr>Android Application Development</vt:lpstr>
      <vt:lpstr>Before Proceeding Any Further</vt:lpstr>
      <vt:lpstr>So Today…</vt:lpstr>
      <vt:lpstr>Mobile and Smartphone Applications</vt:lpstr>
      <vt:lpstr>Mobile and Smartphone Applications</vt:lpstr>
      <vt:lpstr>Mobile and Smartphone Applications</vt:lpstr>
      <vt:lpstr>Overview of Application Platforms (alphabetically)</vt:lpstr>
      <vt:lpstr>Overview of Application Platforms (Cont.)</vt:lpstr>
      <vt:lpstr>Application Platforms</vt:lpstr>
      <vt:lpstr>Why Android</vt:lpstr>
      <vt:lpstr>Why Android (Cont.)</vt:lpstr>
      <vt:lpstr>Why Android (Cont.)</vt:lpstr>
      <vt:lpstr>Why Android (Cont.)</vt:lpstr>
      <vt:lpstr>Why Android: Google TV</vt:lpstr>
      <vt:lpstr>Why Android: Finally BlackBerry Gives In</vt:lpstr>
      <vt:lpstr>Open Handset Alliance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Why Android (Cont.)</vt:lpstr>
      <vt:lpstr>Cross-platform Development</vt:lpstr>
      <vt:lpstr>Resources: Android Developers’ Site</vt:lpstr>
      <vt:lpstr>Resources: Open Source Projects</vt:lpstr>
      <vt:lpstr>Android Features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Ahsan</dc:creator>
  <cp:lastModifiedBy>Adeel M Syed</cp:lastModifiedBy>
  <cp:revision>5</cp:revision>
  <dcterms:created xsi:type="dcterms:W3CDTF">2021-03-02T04:24:24Z</dcterms:created>
  <dcterms:modified xsi:type="dcterms:W3CDTF">2021-03-09T04:46:29Z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2017-02-09T00:00:00Z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2021-03-02T00:00:00Z</vt:filetime>
  </property>
</Properties>
</file>