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5" r:id="rId9"/>
    <p:sldId id="267" r:id="rId10"/>
    <p:sldId id="263" r:id="rId11"/>
    <p:sldId id="262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2pPr>
            <a:lvl3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3pPr>
            <a:lvl4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4pPr>
            <a:lvl5pPr>
              <a:defRPr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>
              <a:defRPr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2pPr>
            <a:lvl3pPr>
              <a:defRPr sz="2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3pPr>
            <a:lvl4pPr>
              <a:defRPr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4pPr>
            <a:lvl5pPr>
              <a:defRPr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zahid-niloy" TargetMode="External"/><Relationship Id="rId2" Type="http://schemas.openxmlformats.org/officeDocument/2006/relationships/hyperlink" Target="mailto:zahidniloy50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ahidniloy50.wixsite.com/zahid-niloy" TargetMode="External"/><Relationship Id="rId4" Type="http://schemas.openxmlformats.org/officeDocument/2006/relationships/hyperlink" Target="https://github.com/zahidnilo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chemeClr val="bg2"/>
                </a:solidFill>
              </a:rPr>
              <a:t>Climate </a:t>
            </a:r>
            <a:r>
              <a:rPr dirty="0">
                <a:solidFill>
                  <a:schemeClr val="bg2"/>
                </a:solidFill>
              </a:rPr>
              <a:t>Forecasting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9600" spc="2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Zahid Niloy</a:t>
            </a:r>
            <a:endParaRPr lang="en-US" dirty="0"/>
          </a:p>
          <a:p>
            <a:r>
              <a:rPr dirty="0"/>
              <a:t>An Interim Report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41730" algn="l"/>
              </a:tabLst>
            </a:pPr>
            <a:r>
              <a:rPr lang="en-US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Submitted to: </a:t>
            </a:r>
            <a:r>
              <a:rPr lang="en-US" spc="-1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Careerfoundry</a:t>
            </a:r>
            <a:endParaRPr lang="en-US" spc="-1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41730" algn="l"/>
              </a:tabLst>
            </a:pPr>
            <a:r>
              <a:rPr lang="en-US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Date: </a:t>
            </a:r>
            <a:r>
              <a:rPr lang="en-US" spc="114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15 June, </a:t>
            </a:r>
            <a:r>
              <a:rPr lang="en-US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2025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3469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KNN Model Evaluation</a:t>
            </a:r>
          </a:p>
        </p:txBody>
      </p:sp>
      <p:pic>
        <p:nvPicPr>
          <p:cNvPr id="3" name="Picture 2" descr="knn_insert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279108"/>
          </a:xfrm>
          <a:prstGeom prst="rect">
            <a:avLst/>
          </a:prstGeom>
        </p:spPr>
      </p:pic>
      <p:pic>
        <p:nvPicPr>
          <p:cNvPr id="4" name="Picture 3" descr="knn_inserted_imag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57600" cy="3117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82" y="4326903"/>
            <a:ext cx="790152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KNN achieved an overall accuracy of 88% across weather stations.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sz="16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Sonnblick</a:t>
            </a: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reached 100%, raising concerns of overfitting, 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while Madrid and others showed moderate accuracy.</a:t>
            </a:r>
          </a:p>
          <a:p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images show station-level accuracy variation and confusion matrices from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original notebook.</a:t>
            </a:r>
          </a:p>
        </p:txBody>
      </p:sp>
    </p:spTree>
    <p:extLst>
      <p:ext uri="{BB962C8B-B14F-4D97-AF65-F5344CB8AC3E}">
        <p14:creationId xmlns:p14="http://schemas.microsoft.com/office/powerpoint/2010/main" val="8732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42001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K-Nearest Neighbors (KNN)</a:t>
            </a:r>
          </a:p>
        </p:txBody>
      </p:sp>
      <p:pic>
        <p:nvPicPr>
          <p:cNvPr id="3" name="Picture 2" descr="knn_conf_matrix_debi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14" y="810706"/>
            <a:ext cx="4830923" cy="3623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122" y="4826675"/>
            <a:ext cx="864210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KNN predicts by grouping new data based on distances from known data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points.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k=3, the model predicted pleasant weather days across 15 stations.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Average accuracy: 88%. </a:t>
            </a:r>
            <a:r>
              <a:rPr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Sonnblick</a:t>
            </a: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reached 100%, suggesting possible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overfitting.</a:t>
            </a:r>
          </a:p>
        </p:txBody>
      </p:sp>
    </p:spTree>
    <p:extLst>
      <p:ext uri="{BB962C8B-B14F-4D97-AF65-F5344CB8AC3E}">
        <p14:creationId xmlns:p14="http://schemas.microsoft.com/office/powerpoint/2010/main" val="231790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0000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Algorithm is Best?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30" y="2062005"/>
            <a:ext cx="8315097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Based on overall testing and station-level accuracy,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KNN algorithm was the most effective for predicting pleasant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weather.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While the ANN model showed high accuracy in Madrid,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its performance was inconsistent in other cities, possibly due to 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label imbalance or overfitting.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20233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987537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Hypotheses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Rising temperatures are linked to extreme weather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Prediction accuracy will vary by location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One model may outperform others overall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70037"/>
            <a:ext cx="5575565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Methods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Daily temperature data from European stations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Optimization via gradient descent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ML models: KNN, Decision Tree, ANN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442" y="4698319"/>
            <a:ext cx="5889754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Next Steps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Explore ensemble methods to boost accuracy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Integrate other variables beyond temperature</a:t>
            </a:r>
          </a:p>
          <a:p>
            <a:pPr>
              <a:defRPr sz="1800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Use temporal splits for future weather forecasting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96C4-4EAB-9FB9-E54C-00711070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339B8-A395-9C02-15B2-FD809C7566F2}"/>
              </a:ext>
            </a:extLst>
          </p:cNvPr>
          <p:cNvSpPr txBox="1"/>
          <p:nvPr/>
        </p:nvSpPr>
        <p:spPr>
          <a:xfrm>
            <a:off x="457200" y="274320"/>
            <a:ext cx="18020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 </a:t>
            </a:r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CE1A2-8E38-4A72-5468-A0B8B94396A3}"/>
              </a:ext>
            </a:extLst>
          </p:cNvPr>
          <p:cNvSpPr txBox="1"/>
          <p:nvPr/>
        </p:nvSpPr>
        <p:spPr>
          <a:xfrm>
            <a:off x="457200" y="1097280"/>
            <a:ext cx="8180445" cy="4093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Let’s get in touch: </a:t>
            </a:r>
          </a:p>
          <a:p>
            <a:pPr>
              <a:defRPr sz="2200"/>
            </a:pP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Gmail : </a:t>
            </a: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zahidniloy50@gmail.com</a:t>
            </a: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LinkedIn: </a:t>
            </a: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https://www.linkedin.com/in/zahid-niloy</a:t>
            </a: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https://github.com/zahidniloy</a:t>
            </a: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site: </a:t>
            </a:r>
            <a:r>
              <a:rPr lang="it-IT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https://zahidniloy50.wixsite.com/zahid-niloy</a:t>
            </a: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endParaRPr lang="it-IT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2200"/>
            </a:pPr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Extreme weather events in Europe have increased over the last two decades.</a:t>
            </a:r>
          </a:p>
          <a:p>
            <a:pPr>
              <a:defRPr sz="1800"/>
            </a:pPr>
            <a:r>
              <a:t>ClimateWins seeks to use machine learning to forecast these changes more reliably.</a:t>
            </a:r>
          </a:p>
          <a:p>
            <a:pPr>
              <a:defRPr sz="1800"/>
            </a:pPr>
            <a:r>
              <a:t>This project explores several algorithms to understand which can best predict pleasant weather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Daily weather observations from 18 European stations (1960–2022).</a:t>
            </a:r>
          </a:p>
          <a:p>
            <a:pPr>
              <a:defRPr sz="1800"/>
            </a:pPr>
            <a:r>
              <a:t>Collected via the European Climate Assessment &amp; Dataset project (ECA&amp;D).</a:t>
            </a:r>
          </a:p>
          <a:p>
            <a:pPr>
              <a:defRPr sz="1800"/>
            </a:pPr>
            <a:r>
              <a:t>Features include temperature, humidity, precipitation—complete dataset with no missing values.</a:t>
            </a:r>
          </a:p>
          <a:p>
            <a:pPr>
              <a:defRPr sz="1800"/>
            </a:pPr>
            <a:r>
              <a:t>URL: https://www.ecad.eu/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Beware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Temporal Bias: Older data may reflect outdated tools or methods.</a:t>
            </a:r>
          </a:p>
          <a:p>
            <a:pPr>
              <a:defRPr sz="1800"/>
            </a:pPr>
            <a:r>
              <a:t>• Historical Bias: Long-term averages may mask recent extreme trends.</a:t>
            </a:r>
          </a:p>
          <a:p>
            <a:pPr>
              <a:defRPr sz="1800"/>
            </a:pPr>
            <a:r>
              <a:t>• Selection Bias: Dataset favors developed regions with more sensors and reporting stations.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Rising temperatures correlate with extreme weather (e.g., heatwaves, heavy rainfall).</a:t>
            </a:r>
          </a:p>
          <a:p>
            <a:pPr marL="0" indent="0">
              <a:buNone/>
            </a:pPr>
            <a:r>
              <a:rPr dirty="0"/>
              <a:t>• Prediction accuracy will vary by location due to regional climate conditions.</a:t>
            </a:r>
          </a:p>
          <a:p>
            <a:pPr marL="0" indent="0">
              <a:buNone/>
            </a:pPr>
            <a:r>
              <a:rPr dirty="0"/>
              <a:t>• No single machine learning algorithm will be the best in all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194F-3FE0-C862-E38D-9027F0C9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9B60-73DC-E2FF-7F14-27E37F2B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Weather Stations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881D-66E5-FCCE-B4FD-7EF93886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consistency and clarity, we focused on three key stations: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dirty="0"/>
              <a:t>• Valentia – Moderate climate, consistent in models.</a:t>
            </a:r>
          </a:p>
          <a:p>
            <a:pPr marL="0" indent="0">
              <a:buNone/>
              <a:defRPr sz="1800"/>
            </a:pPr>
            <a:r>
              <a:rPr lang="en-US" dirty="0"/>
              <a:t>• Madrid – Sunny climate, good contrast for classification.</a:t>
            </a:r>
          </a:p>
          <a:p>
            <a:pPr marL="0" indent="0">
              <a:buNone/>
              <a:defRPr sz="1800"/>
            </a:pPr>
            <a:r>
              <a:rPr lang="en-US" dirty="0"/>
              <a:t>• </a:t>
            </a:r>
            <a:r>
              <a:rPr lang="en-US" dirty="0" err="1"/>
              <a:t>Sonnblick</a:t>
            </a:r>
            <a:r>
              <a:rPr lang="en-US" dirty="0"/>
              <a:t> or De Bilt – Highlights overfitting or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423399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3896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Optimization with Gradient Descent</a:t>
            </a:r>
          </a:p>
        </p:txBody>
      </p:sp>
      <p:pic>
        <p:nvPicPr>
          <p:cNvPr id="3" name="Picture 2" descr="gradient_descent_madrid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9" y="991314"/>
            <a:ext cx="5389617" cy="359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969" y="4839722"/>
            <a:ext cx="91662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Gradient descent was used to optimize temperature predictions across weather stations.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Madrid (2021), the loss function steadily approached zero, indicating stable learning.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suggests that temperature trends can be modeled using differentiable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37" y="274320"/>
            <a:ext cx="60564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ANN Analysis </a:t>
            </a: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Focused Cities &amp; </a:t>
            </a: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192" y="3930978"/>
            <a:ext cx="874149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ANN model performance varied across the three selected cities.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Madrid showed strong classification on both pleasant and unpleasant days.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Valentia's results suggest label imbalance, while De Bilt demonstrated consistent</a:t>
            </a:r>
            <a:r>
              <a:rPr lang="en-US"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>
              <a:defRPr sz="1800"/>
            </a:pPr>
            <a:r>
              <a:rPr lang="en-US"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ccuracy</a:t>
            </a:r>
            <a:r>
              <a:rPr lang="en-US"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Although scaling helped, ANN showed moderate overfitting and requires fine-tuning.</a:t>
            </a:r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F873C9DD-59B0-447C-9A70-A0CE0AC4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2743200" cy="2422233"/>
          </a:xfrm>
          <a:prstGeom prst="rect">
            <a:avLst/>
          </a:prstGeom>
        </p:spPr>
      </p:pic>
      <p:pic>
        <p:nvPicPr>
          <p:cNvPr id="5" name="Picture 4" descr="2.png">
            <a:extLst>
              <a:ext uri="{FF2B5EF4-FFF2-40B4-BE49-F238E27FC236}">
                <a16:creationId xmlns:a16="http://schemas.microsoft.com/office/drawing/2014/main" id="{8E7ADFDB-B696-7EF1-A72F-F563D0F5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906329"/>
            <a:ext cx="2743200" cy="2430304"/>
          </a:xfrm>
          <a:prstGeom prst="rect">
            <a:avLst/>
          </a:prstGeom>
        </p:spPr>
      </p:pic>
      <p:pic>
        <p:nvPicPr>
          <p:cNvPr id="6" name="Picture 5" descr="3.png">
            <a:extLst>
              <a:ext uri="{FF2B5EF4-FFF2-40B4-BE49-F238E27FC236}">
                <a16:creationId xmlns:a16="http://schemas.microsoft.com/office/drawing/2014/main" id="{5D045350-7D4E-95A7-5CE8-370B0B8E8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909789"/>
            <a:ext cx="2743200" cy="2426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60484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Decision Tree </a:t>
            </a: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Focused Cities &amp; Summary</a:t>
            </a:r>
            <a:endParaRPr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615" y="4216102"/>
            <a:ext cx="8566769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The Decision Tree model achieved balanced performance across all three cities.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Madrid demonstrated the highest precision in classifying pleasant weather days.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De Bilt maintained stable accuracy, while Valentia struggled due to class imbalance.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endParaRPr sz="1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defRPr sz="1800"/>
            </a:pPr>
            <a:r>
              <a:rPr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• Model showed no strong signs of overfitting, but could benefit from pruning.</a:t>
            </a:r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7901C65A-621D-BEC4-85C5-4B52FA8D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" y="1282046"/>
            <a:ext cx="2743200" cy="2387996"/>
          </a:xfrm>
          <a:prstGeom prst="rect">
            <a:avLst/>
          </a:prstGeom>
        </p:spPr>
      </p:pic>
      <p:pic>
        <p:nvPicPr>
          <p:cNvPr id="5" name="Picture 4" descr="2.png">
            <a:extLst>
              <a:ext uri="{FF2B5EF4-FFF2-40B4-BE49-F238E27FC236}">
                <a16:creationId xmlns:a16="http://schemas.microsoft.com/office/drawing/2014/main" id="{B0FAF4F9-4EAE-DA5F-945B-114876BA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61" y="1253249"/>
            <a:ext cx="2743200" cy="2445589"/>
          </a:xfrm>
          <a:prstGeom prst="rect">
            <a:avLst/>
          </a:prstGeom>
        </p:spPr>
      </p:pic>
      <p:pic>
        <p:nvPicPr>
          <p:cNvPr id="6" name="Picture 5" descr="3.png">
            <a:extLst>
              <a:ext uri="{FF2B5EF4-FFF2-40B4-BE49-F238E27FC236}">
                <a16:creationId xmlns:a16="http://schemas.microsoft.com/office/drawing/2014/main" id="{E8A5B63C-410A-C9E6-75E4-7249D255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48" y="1282046"/>
            <a:ext cx="2743200" cy="23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675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ADLaM Display</vt:lpstr>
      <vt:lpstr>Arial</vt:lpstr>
      <vt:lpstr>Calibri</vt:lpstr>
      <vt:lpstr>Office Theme</vt:lpstr>
      <vt:lpstr>Climate Forecasting with Machine Learning</vt:lpstr>
      <vt:lpstr>Why This Matters</vt:lpstr>
      <vt:lpstr>The Dataset</vt:lpstr>
      <vt:lpstr>Beware of Bias</vt:lpstr>
      <vt:lpstr>Hypotheses</vt:lpstr>
      <vt:lpstr>Selected Weather Stations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ridoy jaman</cp:lastModifiedBy>
  <cp:revision>14</cp:revision>
  <dcterms:created xsi:type="dcterms:W3CDTF">2013-01-27T09:14:16Z</dcterms:created>
  <dcterms:modified xsi:type="dcterms:W3CDTF">2025-06-15T19:37:51Z</dcterms:modified>
  <cp:category/>
</cp:coreProperties>
</file>