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306" r:id="rId2"/>
    <p:sldId id="331" r:id="rId3"/>
    <p:sldId id="317" r:id="rId4"/>
    <p:sldId id="320" r:id="rId5"/>
    <p:sldId id="318" r:id="rId6"/>
    <p:sldId id="319" r:id="rId7"/>
    <p:sldId id="321" r:id="rId8"/>
    <p:sldId id="322" r:id="rId9"/>
    <p:sldId id="323" r:id="rId10"/>
    <p:sldId id="324" r:id="rId11"/>
    <p:sldId id="325" r:id="rId12"/>
    <p:sldId id="284" r:id="rId13"/>
    <p:sldId id="326" r:id="rId14"/>
    <p:sldId id="298" r:id="rId15"/>
    <p:sldId id="257" r:id="rId16"/>
    <p:sldId id="329" r:id="rId17"/>
    <p:sldId id="328" r:id="rId18"/>
    <p:sldId id="297" r:id="rId19"/>
    <p:sldId id="31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CC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FEA014-50EE-409F-8463-E828A0D31893}">
  <a:tblStyle styleId="{E4FEA014-50EE-409F-8463-E828A0D3189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695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88D621A-D44B-4D83-8209-DB21D9B59E7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36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1B02F16-A34E-42DD-940B-BAF2A5EB8C5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62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56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75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9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47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/>
          <a:lstStyle/>
          <a:p>
            <a:fld id="{31EB6EE5-E0CC-4568-AACD-9E652C4540F1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/>
          <a:lstStyle/>
          <a:p>
            <a:fld id="{217DFDC5-18DC-42A9-BDB5-3E8842A0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1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1" y="1"/>
            <a:ext cx="9140825" cy="5137547"/>
            <a:chOff x="0" y="0"/>
            <a:chExt cx="5758" cy="4315"/>
          </a:xfrm>
        </p:grpSpPr>
        <p:grpSp>
          <p:nvGrpSpPr>
            <p:cNvPr id="5632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6324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6325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6326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6327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56328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sp>
          <p:nvSpPr>
            <p:cNvPr id="56329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6330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sp>
        <p:nvSpPr>
          <p:cNvPr id="563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02544"/>
            <a:ext cx="7772400" cy="1440656"/>
          </a:xfrm>
        </p:spPr>
        <p:txBody>
          <a:bodyPr/>
          <a:lstStyle>
            <a:lvl1pPr>
              <a:defRPr sz="45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63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6333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4686300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633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8681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6335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91062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80A905-765D-4CD6-A412-56865EDACD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0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8681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BBDC6B-10D2-40AC-8C28-68015A5947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4686300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69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1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96" y="1172486"/>
            <a:ext cx="4284323" cy="2115244"/>
          </a:xfrm>
        </p:spPr>
        <p:txBody>
          <a:bodyPr/>
          <a:lstStyle/>
          <a:p>
            <a:r>
              <a:rPr lang="en-US" dirty="0"/>
              <a:t>WELCOME</a:t>
            </a:r>
            <a:br>
              <a:rPr lang="en-US" dirty="0"/>
            </a:br>
            <a:r>
              <a:rPr lang="en-US" dirty="0" smtClean="0"/>
              <a:t>TO OUR </a:t>
            </a: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62260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Refraction  &amp;  Reflection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28750"/>
            <a:ext cx="5829300" cy="1819275"/>
          </a:xfrm>
          <a:noFill/>
          <a:ln/>
        </p:spPr>
      </p:pic>
      <p:pic>
        <p:nvPicPr>
          <p:cNvPr id="133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3714750"/>
            <a:ext cx="5829300" cy="11430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69105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17" y="610104"/>
            <a:ext cx="4801499" cy="4095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Types </a:t>
            </a:r>
            <a:r>
              <a:rPr lang="en-US" dirty="0">
                <a:solidFill>
                  <a:schemeClr val="accent3"/>
                </a:solidFill>
              </a:rPr>
              <a:t>of Propagation Modes: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1588298"/>
            <a:ext cx="6431623" cy="31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46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7838" y="503842"/>
            <a:ext cx="6377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5"/>
                </a:solidFill>
              </a:rPr>
              <a:t>Single mode fiber</a:t>
            </a:r>
            <a:r>
              <a:rPr lang="en-US" sz="2400" b="1" dirty="0" smtClean="0">
                <a:solidFill>
                  <a:schemeClr val="accent5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Means only one single united beam running or passing through the core and taking the center of it from first to end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 Used for long distance applications(according to  </a:t>
            </a:r>
            <a:r>
              <a:rPr lang="en-US" sz="1600" dirty="0" err="1"/>
              <a:t>Tx</a:t>
            </a:r>
            <a:r>
              <a:rPr lang="en-US" sz="1600" dirty="0"/>
              <a:t> equipment type).  </a:t>
            </a:r>
          </a:p>
        </p:txBody>
      </p:sp>
      <p:pic>
        <p:nvPicPr>
          <p:cNvPr id="5" name="Picture 7" descr="fiber_3_picture_for_web_fiber_jpg_8-26-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77838" y="2809109"/>
            <a:ext cx="6624637" cy="1439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500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2" y="503434"/>
            <a:ext cx="5148833" cy="76275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STEP-INDEX MULTIMODE FIBER 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3" y="1578024"/>
            <a:ext cx="6844068" cy="3363845"/>
          </a:xfrm>
        </p:spPr>
        <p:txBody>
          <a:bodyPr/>
          <a:lstStyle/>
          <a:p>
            <a:r>
              <a:rPr lang="en-US" dirty="0" smtClean="0"/>
              <a:t>STEP-INDEX multimode fiber </a:t>
            </a:r>
            <a:r>
              <a:rPr lang="en-US" dirty="0"/>
              <a:t>has a large core, up to 100 microns in diameter.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multimode step-index propagation, the core density is constant and </a:t>
            </a:r>
            <a:r>
              <a:rPr lang="en-US" dirty="0" smtClean="0"/>
              <a:t>some </a:t>
            </a:r>
            <a:r>
              <a:rPr lang="en-US" dirty="0"/>
              <a:t>of the light rays </a:t>
            </a:r>
            <a:r>
              <a:rPr lang="en-US" dirty="0" smtClean="0"/>
              <a:t>changes </a:t>
            </a:r>
            <a:r>
              <a:rPr lang="en-US" dirty="0"/>
              <a:t>direction suddenly at the interface between the core and the cladding.</a:t>
            </a:r>
          </a:p>
          <a:p>
            <a:endParaRPr lang="en-US" dirty="0"/>
          </a:p>
        </p:txBody>
      </p:sp>
      <p:pic>
        <p:nvPicPr>
          <p:cNvPr id="5" name="Picture 13" descr="fiber_1_picture_for_web_fiber_jpg_8-26-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88558" y="3692543"/>
            <a:ext cx="6302375" cy="110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662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748" y="481431"/>
            <a:ext cx="58750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GRADED-INDEX MULTIMODE </a:t>
            </a:r>
            <a:r>
              <a:rPr lang="en-US" sz="2400" b="1" dirty="0" smtClean="0">
                <a:solidFill>
                  <a:srgbClr val="FF0066"/>
                </a:solidFill>
              </a:rPr>
              <a:t>FIBER:</a:t>
            </a:r>
          </a:p>
          <a:p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In multimode graded-index propagation, the core density decreases with distance from the center. This causes a curving of the light beams. </a:t>
            </a:r>
            <a:endParaRPr lang="en-US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higher refractive index at the center makes the light rays moving down the axis advance more slowly than those near the cladding. </a:t>
            </a:r>
            <a:endParaRPr lang="en-US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600" b="1" dirty="0" smtClean="0"/>
              <a:t> </a:t>
            </a:r>
            <a:endParaRPr lang="en-US" sz="1600" b="1" dirty="0"/>
          </a:p>
        </p:txBody>
      </p:sp>
      <p:pic>
        <p:nvPicPr>
          <p:cNvPr id="3" name="Picture 7" descr="fiber_2_picture_for_web_fiber_jpg_8-26-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66748" y="3220642"/>
            <a:ext cx="6696075" cy="1493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409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940" y="1143000"/>
            <a:ext cx="532638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kern="12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Fiber optic can accommodate variety of needs.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kern="12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It can be used in Communication, fiber optic sensors, illumination, medical.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kern="12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And also in other places where bright light needs to be shone on a target without a clear line-of-sight path.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kern="12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Used in building to route sunlight from the roof to other parts of the building</a:t>
            </a:r>
            <a:r>
              <a:rPr lang="en-US" sz="1800" kern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.</a:t>
            </a:r>
            <a:endParaRPr lang="en-US" sz="1800" kern="1200" dirty="0">
              <a:solidFill>
                <a:schemeClr val="bg2">
                  <a:lumMod val="50000"/>
                </a:schemeClr>
              </a:solidFill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8080" y="238180"/>
            <a:ext cx="4801499" cy="409500"/>
          </a:xfrm>
        </p:spPr>
        <p:txBody>
          <a:bodyPr/>
          <a:lstStyle/>
          <a:p>
            <a:r>
              <a:rPr lang="en-US" sz="2800" dirty="0" smtClean="0">
                <a:solidFill>
                  <a:srgbClr val="CCCC00"/>
                </a:solidFill>
              </a:rPr>
              <a:t>Applications</a:t>
            </a:r>
            <a:endParaRPr lang="en-US" sz="2800" dirty="0">
              <a:solidFill>
                <a:srgbClr val="CCCC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2" y="743669"/>
            <a:ext cx="4801499" cy="4095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Continued…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063" y="1273996"/>
            <a:ext cx="6881411" cy="3524035"/>
          </a:xfrm>
        </p:spPr>
        <p:txBody>
          <a:bodyPr/>
          <a:lstStyle/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1800" kern="12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Optical fiber can be used as a medium for telecommunication and computer networking because it is flexible and can be bundled as cables. 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1800" kern="1200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It is especially advantageous for long-distance communications, because light propagates through the fiber with little attenuation compared to electrical cables</a:t>
            </a:r>
            <a:r>
              <a:rPr lang="en-US" sz="1800" kern="12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In June 2013, researchers demonstrated transmission of 400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Gbit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/s over a single channel.</a:t>
            </a:r>
          </a:p>
          <a:p>
            <a:pPr marL="34290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Each fiber can carry many independent channels, each using a different wavelength of light.</a:t>
            </a:r>
          </a:p>
          <a:p>
            <a:pPr lvl="0" defTabSz="457200">
              <a:spcBef>
                <a:spcPts val="1000"/>
              </a:spcBef>
              <a:buClr>
                <a:srgbClr val="353535"/>
              </a:buClr>
              <a:buSzTx/>
              <a:buNone/>
            </a:pPr>
            <a:r>
              <a:rPr lang="en-US" sz="1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endParaRPr lang="en-US" sz="18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69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162" y="866959"/>
            <a:ext cx="5148833" cy="409500"/>
          </a:xfrm>
        </p:spPr>
        <p:txBody>
          <a:bodyPr/>
          <a:lstStyle/>
          <a:p>
            <a:r>
              <a:rPr lang="en-US" altLang="en-US" dirty="0">
                <a:solidFill>
                  <a:schemeClr val="accent3"/>
                </a:solidFill>
              </a:rPr>
              <a:t>Fiber Optic </a:t>
            </a:r>
            <a:r>
              <a:rPr lang="en-US" altLang="en-US" dirty="0" smtClean="0">
                <a:solidFill>
                  <a:schemeClr val="accent3"/>
                </a:solidFill>
              </a:rPr>
              <a:t>Advantages: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421" y="1654139"/>
            <a:ext cx="7029004" cy="3411021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solidFill>
                  <a:schemeClr val="tx1"/>
                </a:solidFill>
              </a:rPr>
              <a:t>Higher transmission rate of 100Mbps.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solidFill>
                  <a:schemeClr val="tx1"/>
                </a:solidFill>
              </a:rPr>
              <a:t>It supports </a:t>
            </a:r>
            <a:r>
              <a:rPr lang="en-US" altLang="en-US" dirty="0" err="1">
                <a:solidFill>
                  <a:schemeClr val="tx1"/>
                </a:solidFill>
              </a:rPr>
              <a:t>voice,video</a:t>
            </a:r>
            <a:r>
              <a:rPr lang="en-US" altLang="en-US" dirty="0">
                <a:solidFill>
                  <a:schemeClr val="tx1"/>
                </a:solidFill>
              </a:rPr>
              <a:t> and data.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solidFill>
                  <a:schemeClr val="tx1"/>
                </a:solidFill>
              </a:rPr>
              <a:t>Greater capacity (bandwidth of up to 2 </a:t>
            </a:r>
            <a:r>
              <a:rPr lang="en-US" altLang="en-US" dirty="0" err="1">
                <a:solidFill>
                  <a:schemeClr val="tx1"/>
                </a:solidFill>
              </a:rPr>
              <a:t>Gbps</a:t>
            </a:r>
            <a:r>
              <a:rPr lang="en-US" altLang="en-US" dirty="0">
                <a:solidFill>
                  <a:schemeClr val="tx1"/>
                </a:solidFill>
              </a:rPr>
              <a:t>).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solidFill>
                  <a:schemeClr val="tx1"/>
                </a:solidFill>
              </a:rPr>
              <a:t>Smaller size and lighter weight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solidFill>
                  <a:schemeClr val="tx1"/>
                </a:solidFill>
              </a:rPr>
              <a:t>Lower </a:t>
            </a:r>
            <a:r>
              <a:rPr lang="en-US" altLang="en-US" dirty="0" smtClean="0">
                <a:solidFill>
                  <a:schemeClr val="tx1"/>
                </a:solidFill>
              </a:rPr>
              <a:t>attenuation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solidFill>
                  <a:schemeClr val="tx1"/>
                </a:solidFill>
              </a:rPr>
              <a:t>Immunity to environmental </a:t>
            </a:r>
            <a:r>
              <a:rPr lang="en-US" altLang="en-US" dirty="0" smtClean="0">
                <a:solidFill>
                  <a:schemeClr val="tx1"/>
                </a:solidFill>
              </a:rPr>
              <a:t>interference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solidFill>
                  <a:schemeClr val="tx1"/>
                </a:solidFill>
              </a:rPr>
              <a:t>Highly secure , it is almost impossible to tap into a fiber cable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solidFill>
                  <a:schemeClr val="tx1"/>
                </a:solidFill>
              </a:rPr>
              <a:t>Safe and easy installation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More compact &amp; lighter than copper wire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68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162" y="580490"/>
            <a:ext cx="660654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400" b="1" dirty="0">
                <a:solidFill>
                  <a:schemeClr val="accent1"/>
                </a:solidFill>
              </a:rPr>
              <a:t>Fiber Optic </a:t>
            </a:r>
            <a:r>
              <a:rPr lang="en-US" sz="2400" b="1" dirty="0" smtClean="0">
                <a:solidFill>
                  <a:schemeClr val="accent1"/>
                </a:solidFill>
              </a:rPr>
              <a:t>Disadvantages:</a:t>
            </a:r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sz="1600" dirty="0" smtClean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 smtClean="0"/>
              <a:t> </a:t>
            </a:r>
            <a:r>
              <a:rPr lang="en-US" altLang="en-US" sz="1600" dirty="0"/>
              <a:t>expensive over short </a:t>
            </a:r>
            <a:r>
              <a:rPr lang="en-US" altLang="en-US" sz="1600" dirty="0" smtClean="0"/>
              <a:t>distance</a:t>
            </a:r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1600" dirty="0" smtClean="0"/>
              <a:t>Unidirectional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en-US" sz="1600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1600" dirty="0"/>
              <a:t>requires highly skilled </a:t>
            </a:r>
            <a:r>
              <a:rPr lang="en-US" altLang="en-US" sz="1600" dirty="0" smtClean="0"/>
              <a:t>installers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en-US" sz="1600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1600" dirty="0"/>
              <a:t>adding additional nodes is </a:t>
            </a:r>
            <a:r>
              <a:rPr lang="en-US" altLang="en-US" sz="1600" dirty="0" smtClean="0"/>
              <a:t>difficult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en-US" sz="1600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1600" dirty="0"/>
              <a:t>Maintenance and repairing cost is high.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502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651078" y="2084526"/>
            <a:ext cx="2635386" cy="3428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585" y="1893627"/>
            <a:ext cx="788159" cy="6448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Horizontal Scroll 4"/>
          <p:cNvSpPr/>
          <p:nvPr/>
        </p:nvSpPr>
        <p:spPr>
          <a:xfrm>
            <a:off x="1525136" y="327546"/>
            <a:ext cx="6325738" cy="358253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95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321960" y="788157"/>
            <a:ext cx="4551451" cy="33573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5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ThankYou!!!</a:t>
            </a:r>
          </a:p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16720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63" y="455991"/>
            <a:ext cx="4801499" cy="409500"/>
          </a:xfrm>
        </p:spPr>
        <p:txBody>
          <a:bodyPr/>
          <a:lstStyle/>
          <a:p>
            <a:r>
              <a:rPr lang="en-US" u="sng" dirty="0">
                <a:solidFill>
                  <a:schemeClr val="accent3"/>
                </a:solidFill>
              </a:rPr>
              <a:t>Group name: Infinity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38" y="1579710"/>
            <a:ext cx="3061699" cy="3328827"/>
          </a:xfrm>
        </p:spPr>
        <p:txBody>
          <a:bodyPr/>
          <a:lstStyle/>
          <a:p>
            <a:pPr>
              <a:buNone/>
            </a:pPr>
            <a:r>
              <a:rPr lang="en-US" sz="1800" b="1" u="sng" dirty="0">
                <a:solidFill>
                  <a:schemeClr val="bg2">
                    <a:lumMod val="75000"/>
                  </a:schemeClr>
                </a:solidFill>
              </a:rPr>
              <a:t>Submitted by: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Akteruzzaman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152-15-5671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2.Samyamay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Howlader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Niloy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                     152-15-5913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3. Muzahidul Islam                  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152-15-5585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4. Md.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Jakir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Hassan                       152-15-5617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5.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Saniatul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Haque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Taposh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  152-15-5545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345970" y="1579710"/>
            <a:ext cx="3215810" cy="2410499"/>
          </a:xfrm>
        </p:spPr>
        <p:txBody>
          <a:bodyPr/>
          <a:lstStyle/>
          <a:p>
            <a:pPr>
              <a:buNone/>
            </a:pPr>
            <a:r>
              <a:rPr lang="en-US" sz="1800" b="1" u="sng" dirty="0">
                <a:solidFill>
                  <a:schemeClr val="bg2">
                    <a:lumMod val="75000"/>
                  </a:schemeClr>
                </a:solidFill>
              </a:rPr>
              <a:t>Submitted </a:t>
            </a:r>
            <a:r>
              <a:rPr lang="en-US" sz="1800" b="1" u="sng" dirty="0" smtClean="0">
                <a:solidFill>
                  <a:schemeClr val="bg2">
                    <a:lumMod val="75000"/>
                  </a:schemeClr>
                </a:solidFill>
              </a:rPr>
              <a:t>to:</a:t>
            </a:r>
            <a:endParaRPr lang="en-US" sz="1800" b="1" u="sng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Ms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Farah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Sharmin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Senior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Lecturer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Computer Science and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Engineering</a:t>
            </a:r>
          </a:p>
          <a:p>
            <a:pPr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Daffodil International University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30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1650" y="914400"/>
            <a:ext cx="5829300" cy="1102519"/>
          </a:xfrm>
        </p:spPr>
        <p:txBody>
          <a:bodyPr/>
          <a:lstStyle/>
          <a:p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TRANSMISSION MEDIA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800350"/>
            <a:ext cx="4800600" cy="1314450"/>
          </a:xfrm>
        </p:spPr>
        <p:txBody>
          <a:bodyPr/>
          <a:lstStyle/>
          <a:p>
            <a:r>
              <a:rPr lang="en-US" altLang="en-US" sz="4050" b="1" u="sng">
                <a:solidFill>
                  <a:schemeClr val="hlink"/>
                </a:solidFill>
                <a:latin typeface="Arial" panose="020B0604020202020204" pitchFamily="34" charset="0"/>
              </a:rPr>
              <a:t>Fiber Optic Cable</a:t>
            </a:r>
            <a:endParaRPr lang="en-US" altLang="en-US" sz="4050" b="1" u="sng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75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11" y="544530"/>
            <a:ext cx="6011863" cy="708917"/>
          </a:xfrm>
        </p:spPr>
        <p:txBody>
          <a:bodyPr/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Over view of 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transmission medias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:-</a:t>
            </a:r>
            <a:r>
              <a:rPr lang="en-US" u="sng" dirty="0"/>
              <a:t/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272" y="1109610"/>
            <a:ext cx="6678202" cy="3955550"/>
          </a:xfrm>
        </p:spPr>
        <p:txBody>
          <a:bodyPr/>
          <a:lstStyle/>
          <a:p>
            <a:pPr marL="693738" lvl="2">
              <a:buNone/>
            </a:pPr>
            <a:r>
              <a:rPr lang="en-US" b="1" u="sng" dirty="0"/>
              <a:t>Introduction:-</a:t>
            </a:r>
          </a:p>
          <a:p>
            <a:pPr marL="693738" lvl="2">
              <a:buNone/>
            </a:pPr>
            <a:r>
              <a:rPr lang="en-US" b="1" dirty="0"/>
              <a:t>       There are four types of media that can be used in transmitting information in telecommunications system, which are:</a:t>
            </a:r>
          </a:p>
          <a:p>
            <a:pPr marL="1131888" lvl="2" indent="-438150">
              <a:buFont typeface="Wingdings" pitchFamily="2" charset="2"/>
              <a:buAutoNum type="arabicPeriod"/>
            </a:pPr>
            <a:r>
              <a:rPr lang="en-US" b="1" dirty="0"/>
              <a:t>Copper wire</a:t>
            </a:r>
          </a:p>
          <a:p>
            <a:pPr marL="1131888" lvl="2" indent="-438150">
              <a:buFont typeface="Wingdings" pitchFamily="2" charset="2"/>
              <a:buAutoNum type="arabicPeriod"/>
            </a:pPr>
            <a:r>
              <a:rPr lang="en-US" b="1" dirty="0"/>
              <a:t>Coaxial cable (actually an adaptation of copper wire)</a:t>
            </a:r>
          </a:p>
          <a:p>
            <a:pPr marL="1131888" lvl="2" indent="-438150">
              <a:buFont typeface="Wingdings" pitchFamily="2" charset="2"/>
              <a:buAutoNum type="arabicPeriod"/>
            </a:pPr>
            <a:r>
              <a:rPr lang="en-US" b="1" dirty="0"/>
              <a:t>Wireless</a:t>
            </a:r>
          </a:p>
          <a:p>
            <a:pPr marL="1131888" lvl="2" indent="-438150">
              <a:buFont typeface="Wingdings" pitchFamily="2" charset="2"/>
              <a:buAutoNum type="arabicPeriod"/>
            </a:pPr>
            <a:r>
              <a:rPr lang="en-US" b="1" dirty="0"/>
              <a:t>Fiber optic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50" y="373799"/>
            <a:ext cx="4801499" cy="409500"/>
          </a:xfrm>
        </p:spPr>
        <p:txBody>
          <a:bodyPr/>
          <a:lstStyle/>
          <a:p>
            <a:r>
              <a:rPr lang="en-US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Fiber Optic Cable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983" y="934948"/>
            <a:ext cx="6554912" cy="40788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Fiber-optic cables are composed of a glass or plastic inner core surrounded by cladding, all encased in an outside jacket.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Fiber-optic cables carry data signals in the form of light. The signal is propagated along the inner core by reflection.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Relatively new transmission medium used by telephone companies in place of long-distance trunk lines.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Require a light source with injection laser diode (ILD) or light-emitting diodes (LED).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32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:\Software\users\vamshi\cpe473\fiber-optic-fib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0547" y="1315092"/>
            <a:ext cx="3964809" cy="3735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447" y="0"/>
            <a:ext cx="6172200" cy="104927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Construction of optical fiber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78710"/>
            <a:ext cx="3461150" cy="33944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Core-this glass center of fiber where light travels.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Cladding-outer optical material surrounding the core.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Buffer coating-plastic coating that protects the fiber.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337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20228" y="554804"/>
            <a:ext cx="5185199" cy="973557"/>
          </a:xfrm>
        </p:spPr>
        <p:txBody>
          <a:bodyPr/>
          <a:lstStyle/>
          <a:p>
            <a:r>
              <a:rPr lang="en-US" altLang="en-US" sz="3000" dirty="0">
                <a:solidFill>
                  <a:schemeClr val="hlink"/>
                </a:solidFill>
              </a:rPr>
              <a:t>Refraction</a:t>
            </a:r>
            <a:br>
              <a:rPr lang="en-US" altLang="en-US" sz="3000" dirty="0">
                <a:solidFill>
                  <a:schemeClr val="hlink"/>
                </a:solidFill>
              </a:rPr>
            </a:br>
            <a:endParaRPr lang="en-US" altLang="en-US" sz="3000" dirty="0">
              <a:solidFill>
                <a:schemeClr val="hlink"/>
              </a:solidFill>
            </a:endParaRPr>
          </a:p>
        </p:txBody>
      </p:sp>
      <p:pic>
        <p:nvPicPr>
          <p:cNvPr id="8195" name="Picture 3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7415" y="1273996"/>
            <a:ext cx="7119991" cy="317615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4731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93" y="2206803"/>
            <a:ext cx="6481763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27003" y="909397"/>
            <a:ext cx="2119973" cy="43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Critical Angle</a:t>
            </a:r>
          </a:p>
        </p:txBody>
      </p:sp>
    </p:spTree>
    <p:extLst>
      <p:ext uri="{BB962C8B-B14F-4D97-AF65-F5344CB8AC3E}">
        <p14:creationId xmlns:p14="http://schemas.microsoft.com/office/powerpoint/2010/main" val="2640640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16" y="1469204"/>
            <a:ext cx="6516732" cy="297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19016" y="852246"/>
            <a:ext cx="1469153" cy="43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r>
              <a:rPr lang="en-US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205148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487</Words>
  <Application>Microsoft Office PowerPoint</Application>
  <PresentationFormat>On-screen Show (16:9)</PresentationFormat>
  <Paragraphs>93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Century Gothic</vt:lpstr>
      <vt:lpstr>Courier New</vt:lpstr>
      <vt:lpstr>Karla</vt:lpstr>
      <vt:lpstr>Montserrat</vt:lpstr>
      <vt:lpstr>Times New Roman</vt:lpstr>
      <vt:lpstr>Wingdings</vt:lpstr>
      <vt:lpstr>Wingdings 3</vt:lpstr>
      <vt:lpstr>Arvirargus template</vt:lpstr>
      <vt:lpstr>WELCOME TO OUR PRESENTATION</vt:lpstr>
      <vt:lpstr>Group name: Infinity</vt:lpstr>
      <vt:lpstr>TRANSMISSION MEDIA</vt:lpstr>
      <vt:lpstr>Over view of transmission medias:- </vt:lpstr>
      <vt:lpstr>Fiber Optic Cable</vt:lpstr>
      <vt:lpstr>Construction of optical fiber</vt:lpstr>
      <vt:lpstr>Refraction </vt:lpstr>
      <vt:lpstr>PowerPoint Presentation</vt:lpstr>
      <vt:lpstr>PowerPoint Presentation</vt:lpstr>
      <vt:lpstr>Refraction  &amp;  Reflection</vt:lpstr>
      <vt:lpstr>Types of Propagation Modes:</vt:lpstr>
      <vt:lpstr>PowerPoint Presentation</vt:lpstr>
      <vt:lpstr>STEP-INDEX MULTIMODE FIBER :</vt:lpstr>
      <vt:lpstr>PowerPoint Presentation</vt:lpstr>
      <vt:lpstr>Applications</vt:lpstr>
      <vt:lpstr>Continued…</vt:lpstr>
      <vt:lpstr>Fiber Optic Advantages: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SIDDIQUE</dc:creator>
  <cp:lastModifiedBy>Muzahidul Islam</cp:lastModifiedBy>
  <cp:revision>70</cp:revision>
  <dcterms:modified xsi:type="dcterms:W3CDTF">2017-04-16T06:43:15Z</dcterms:modified>
</cp:coreProperties>
</file>