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4" r:id="rId5"/>
    <p:sldId id="275" r:id="rId6"/>
    <p:sldId id="266" r:id="rId7"/>
    <p:sldId id="259" r:id="rId8"/>
    <p:sldId id="260" r:id="rId9"/>
    <p:sldId id="261" r:id="rId10"/>
    <p:sldId id="262" r:id="rId11"/>
    <p:sldId id="263" r:id="rId12"/>
    <p:sldId id="265" r:id="rId13"/>
    <p:sldId id="267" r:id="rId14"/>
    <p:sldId id="268" r:id="rId15"/>
    <p:sldId id="269" r:id="rId16"/>
    <p:sldId id="270" r:id="rId17"/>
    <p:sldId id="271" r:id="rId18"/>
    <p:sldId id="272" r:id="rId19"/>
    <p:sldId id="273"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1/14/2024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smtClean="0"/>
              <a:t>Movie review project</a:t>
            </a:r>
            <a:endParaRPr lang="en-GB" b="1" dirty="0"/>
          </a:p>
        </p:txBody>
      </p:sp>
      <p:sp>
        <p:nvSpPr>
          <p:cNvPr id="3" name="Subtitle 2"/>
          <p:cNvSpPr>
            <a:spLocks noGrp="1"/>
          </p:cNvSpPr>
          <p:nvPr>
            <p:ph type="subTitle" idx="1"/>
          </p:nvPr>
        </p:nvSpPr>
        <p:spPr/>
        <p:txBody>
          <a:bodyPr/>
          <a:lstStyle/>
          <a:p>
            <a:r>
              <a:rPr lang="en-GB" b="1" dirty="0" smtClean="0"/>
              <a:t>Data mining</a:t>
            </a:r>
            <a:endParaRPr lang="en-GB" b="1" dirty="0"/>
          </a:p>
        </p:txBody>
      </p:sp>
    </p:spTree>
    <p:extLst>
      <p:ext uri="{BB962C8B-B14F-4D97-AF65-F5344CB8AC3E}">
        <p14:creationId xmlns:p14="http://schemas.microsoft.com/office/powerpoint/2010/main" val="2706817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WORLD CLOUD</a:t>
            </a:r>
            <a:endParaRPr lang="en-GB" dirty="0"/>
          </a:p>
        </p:txBody>
      </p:sp>
      <p:sp>
        <p:nvSpPr>
          <p:cNvPr id="3" name="Content Placeholder 2"/>
          <p:cNvSpPr>
            <a:spLocks noGrp="1"/>
          </p:cNvSpPr>
          <p:nvPr>
            <p:ph sz="quarter" idx="13"/>
          </p:nvPr>
        </p:nvSpPr>
        <p:spPr>
          <a:xfrm>
            <a:off x="914400" y="2070999"/>
            <a:ext cx="10363826" cy="3781159"/>
          </a:xfrm>
        </p:spPr>
        <p:txBody>
          <a:bodyPr>
            <a:noAutofit/>
          </a:bodyPr>
          <a:lstStyle/>
          <a:p>
            <a:pPr marL="0" indent="0">
              <a:lnSpc>
                <a:spcPct val="100000"/>
              </a:lnSpc>
              <a:buNone/>
            </a:pPr>
            <a:r>
              <a:rPr lang="en-GB" sz="1400" dirty="0"/>
              <a:t># Assuming `</a:t>
            </a:r>
            <a:r>
              <a:rPr lang="en-GB" sz="1400" dirty="0" err="1"/>
              <a:t>imdb_data</a:t>
            </a:r>
            <a:r>
              <a:rPr lang="en-GB" sz="1400" dirty="0"/>
              <a:t>` is your </a:t>
            </a:r>
            <a:r>
              <a:rPr lang="en-GB" sz="1400" dirty="0" err="1"/>
              <a:t>DataFrame</a:t>
            </a:r>
            <a:r>
              <a:rPr lang="en-GB" sz="1400" dirty="0"/>
              <a:t> with '</a:t>
            </a:r>
            <a:r>
              <a:rPr lang="en-GB" sz="1400" dirty="0" err="1"/>
              <a:t>cleaned_review</a:t>
            </a:r>
            <a:r>
              <a:rPr lang="en-GB" sz="1400" dirty="0"/>
              <a:t>' and 'sentiment' columns</a:t>
            </a:r>
          </a:p>
          <a:p>
            <a:pPr marL="0" indent="0">
              <a:lnSpc>
                <a:spcPct val="100000"/>
              </a:lnSpc>
              <a:buNone/>
            </a:pPr>
            <a:r>
              <a:rPr lang="en-GB" sz="1400" dirty="0" err="1"/>
              <a:t>positive_reviews</a:t>
            </a:r>
            <a:r>
              <a:rPr lang="en-GB" sz="1400" dirty="0"/>
              <a:t> = </a:t>
            </a:r>
            <a:r>
              <a:rPr lang="en-GB" sz="1400" dirty="0" err="1"/>
              <a:t>imdb_data</a:t>
            </a:r>
            <a:r>
              <a:rPr lang="en-GB" sz="1400" dirty="0"/>
              <a:t>[</a:t>
            </a:r>
            <a:r>
              <a:rPr lang="en-GB" sz="1400" dirty="0" err="1"/>
              <a:t>imdb_data</a:t>
            </a:r>
            <a:r>
              <a:rPr lang="en-GB" sz="1400" dirty="0"/>
              <a:t>['sentiment'] == 'positive']</a:t>
            </a:r>
          </a:p>
          <a:p>
            <a:pPr marL="0" indent="0">
              <a:lnSpc>
                <a:spcPct val="100000"/>
              </a:lnSpc>
              <a:buNone/>
            </a:pPr>
            <a:r>
              <a:rPr lang="en-GB" sz="1400" dirty="0" err="1"/>
              <a:t>negative_reviews</a:t>
            </a:r>
            <a:r>
              <a:rPr lang="en-GB" sz="1400" dirty="0"/>
              <a:t> = </a:t>
            </a:r>
            <a:r>
              <a:rPr lang="en-GB" sz="1400" dirty="0" err="1"/>
              <a:t>imdb_data</a:t>
            </a:r>
            <a:r>
              <a:rPr lang="en-GB" sz="1400" dirty="0"/>
              <a:t>[</a:t>
            </a:r>
            <a:r>
              <a:rPr lang="en-GB" sz="1400" dirty="0" err="1"/>
              <a:t>imdb_data</a:t>
            </a:r>
            <a:r>
              <a:rPr lang="en-GB" sz="1400" dirty="0"/>
              <a:t>['sentiment'] == 'negative</a:t>
            </a:r>
            <a:r>
              <a:rPr lang="en-GB" sz="1400" dirty="0"/>
              <a:t>']</a:t>
            </a:r>
            <a:r>
              <a:rPr lang="en-GB" sz="1400" dirty="0"/>
              <a:t/>
            </a:r>
            <a:br>
              <a:rPr lang="en-GB" sz="1400" dirty="0"/>
            </a:br>
            <a:r>
              <a:rPr lang="en-GB" sz="1400" dirty="0"/>
              <a:t># Function to generate word cloud and plot</a:t>
            </a:r>
          </a:p>
          <a:p>
            <a:pPr marL="0" indent="0">
              <a:lnSpc>
                <a:spcPct val="100000"/>
              </a:lnSpc>
              <a:buNone/>
            </a:pPr>
            <a:r>
              <a:rPr lang="en-GB" sz="1400" dirty="0" err="1"/>
              <a:t>def</a:t>
            </a:r>
            <a:r>
              <a:rPr lang="en-GB" sz="1400" dirty="0"/>
              <a:t> </a:t>
            </a:r>
            <a:r>
              <a:rPr lang="en-GB" sz="1400" dirty="0" err="1"/>
              <a:t>generate_wordcloud</a:t>
            </a:r>
            <a:r>
              <a:rPr lang="en-GB" sz="1400" dirty="0"/>
              <a:t>(data, title):</a:t>
            </a:r>
          </a:p>
          <a:p>
            <a:pPr marL="0" indent="0">
              <a:lnSpc>
                <a:spcPct val="100000"/>
              </a:lnSpc>
              <a:buNone/>
            </a:pPr>
            <a:r>
              <a:rPr lang="en-GB" sz="1400" dirty="0" smtClean="0"/>
              <a:t>text </a:t>
            </a:r>
            <a:r>
              <a:rPr lang="en-GB" sz="1400" dirty="0"/>
              <a:t>= ' '.join([word for word in data['</a:t>
            </a:r>
            <a:r>
              <a:rPr lang="en-GB" sz="1400" dirty="0" err="1"/>
              <a:t>cleaned_review</a:t>
            </a:r>
            <a:r>
              <a:rPr lang="en-GB" sz="1400" dirty="0"/>
              <a:t>']])</a:t>
            </a:r>
          </a:p>
          <a:p>
            <a:pPr marL="0" indent="0">
              <a:lnSpc>
                <a:spcPct val="100000"/>
              </a:lnSpc>
              <a:buNone/>
            </a:pPr>
            <a:r>
              <a:rPr lang="en-GB" sz="1400" dirty="0" err="1" smtClean="0"/>
              <a:t>wordcloud</a:t>
            </a:r>
            <a:r>
              <a:rPr lang="en-GB" sz="1400" dirty="0" smtClean="0"/>
              <a:t> </a:t>
            </a:r>
            <a:r>
              <a:rPr lang="en-GB" sz="1400" dirty="0"/>
              <a:t>= </a:t>
            </a:r>
            <a:r>
              <a:rPr lang="en-GB" sz="1400" dirty="0" err="1"/>
              <a:t>WordCloud</a:t>
            </a:r>
            <a:r>
              <a:rPr lang="en-GB" sz="1400" dirty="0"/>
              <a:t>(</a:t>
            </a:r>
            <a:r>
              <a:rPr lang="en-GB" sz="1400" dirty="0" err="1"/>
              <a:t>max_words</a:t>
            </a:r>
            <a:r>
              <a:rPr lang="en-GB" sz="1400" dirty="0"/>
              <a:t>=500, width=1600, height=800, </a:t>
            </a:r>
            <a:r>
              <a:rPr lang="en-GB" sz="1400" dirty="0" err="1"/>
              <a:t>background_color</a:t>
            </a:r>
            <a:r>
              <a:rPr lang="en-GB" sz="1400" dirty="0"/>
              <a:t>='white').generate(text</a:t>
            </a:r>
            <a:r>
              <a:rPr lang="en-GB" sz="1400" dirty="0"/>
              <a:t>)</a:t>
            </a:r>
            <a:r>
              <a:rPr lang="en-GB" sz="1400" dirty="0"/>
              <a:t/>
            </a:r>
            <a:br>
              <a:rPr lang="en-GB" sz="1400" dirty="0"/>
            </a:br>
            <a:r>
              <a:rPr lang="en-GB" sz="1400" dirty="0" err="1" smtClean="0"/>
              <a:t>plt.figure</a:t>
            </a:r>
            <a:r>
              <a:rPr lang="en-GB" sz="1400" dirty="0" smtClean="0"/>
              <a:t>(</a:t>
            </a:r>
            <a:r>
              <a:rPr lang="en-GB" sz="1400" dirty="0" err="1" smtClean="0"/>
              <a:t>figsize</a:t>
            </a:r>
            <a:r>
              <a:rPr lang="en-GB" sz="1400" dirty="0"/>
              <a:t>=(10, 6))</a:t>
            </a:r>
          </a:p>
          <a:p>
            <a:pPr marL="0" indent="0">
              <a:lnSpc>
                <a:spcPct val="100000"/>
              </a:lnSpc>
              <a:buNone/>
            </a:pPr>
            <a:r>
              <a:rPr lang="en-GB" sz="1400" dirty="0" err="1" smtClean="0"/>
              <a:t>plt.imshow</a:t>
            </a:r>
            <a:r>
              <a:rPr lang="en-GB" sz="1400" dirty="0" smtClean="0"/>
              <a:t>(</a:t>
            </a:r>
            <a:r>
              <a:rPr lang="en-GB" sz="1400" dirty="0" err="1" smtClean="0"/>
              <a:t>wordcloud</a:t>
            </a:r>
            <a:r>
              <a:rPr lang="en-GB" sz="1400" dirty="0"/>
              <a:t>, interpolation='bilinear')</a:t>
            </a:r>
          </a:p>
          <a:p>
            <a:pPr marL="0" indent="0">
              <a:lnSpc>
                <a:spcPct val="100000"/>
              </a:lnSpc>
              <a:buNone/>
            </a:pPr>
            <a:r>
              <a:rPr lang="en-GB" sz="1400" dirty="0" err="1" smtClean="0"/>
              <a:t>plt.axis</a:t>
            </a:r>
            <a:r>
              <a:rPr lang="en-GB" sz="1400" dirty="0"/>
              <a:t>('off')</a:t>
            </a:r>
          </a:p>
          <a:p>
            <a:pPr marL="0" indent="0">
              <a:lnSpc>
                <a:spcPct val="100000"/>
              </a:lnSpc>
              <a:buNone/>
            </a:pPr>
            <a:r>
              <a:rPr lang="en-GB" sz="1400" dirty="0" err="1" smtClean="0"/>
              <a:t>plt.title</a:t>
            </a:r>
            <a:r>
              <a:rPr lang="en-GB" sz="1400" dirty="0" smtClean="0"/>
              <a:t>(title</a:t>
            </a:r>
            <a:r>
              <a:rPr lang="en-GB" sz="1400" dirty="0"/>
              <a:t>, </a:t>
            </a:r>
            <a:r>
              <a:rPr lang="en-GB" sz="1400" dirty="0" err="1"/>
              <a:t>fontsize</a:t>
            </a:r>
            <a:r>
              <a:rPr lang="en-GB" sz="1400" dirty="0"/>
              <a:t>=16)</a:t>
            </a:r>
          </a:p>
          <a:p>
            <a:pPr marL="0" indent="0">
              <a:lnSpc>
                <a:spcPct val="100000"/>
              </a:lnSpc>
              <a:buNone/>
            </a:pPr>
            <a:r>
              <a:rPr lang="en-GB" sz="1400" dirty="0" err="1" smtClean="0"/>
              <a:t>plt.show</a:t>
            </a:r>
            <a:r>
              <a:rPr lang="en-GB" sz="1400" dirty="0"/>
              <a:t>()</a:t>
            </a:r>
            <a:endParaRPr lang="en-GB" sz="1400" dirty="0"/>
          </a:p>
        </p:txBody>
      </p:sp>
    </p:spTree>
    <p:extLst>
      <p:ext uri="{BB962C8B-B14F-4D97-AF65-F5344CB8AC3E}">
        <p14:creationId xmlns:p14="http://schemas.microsoft.com/office/powerpoint/2010/main" val="1410153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WORLD CLOUD</a:t>
            </a:r>
            <a:endParaRPr lang="en-GB" dirty="0"/>
          </a:p>
        </p:txBody>
      </p:sp>
      <p:sp>
        <p:nvSpPr>
          <p:cNvPr id="3" name="Content Placeholder 2"/>
          <p:cNvSpPr>
            <a:spLocks noGrp="1"/>
          </p:cNvSpPr>
          <p:nvPr>
            <p:ph sz="quarter" idx="13"/>
          </p:nvPr>
        </p:nvSpPr>
        <p:spPr/>
        <p:txBody>
          <a:bodyPr/>
          <a:lstStyle/>
          <a:p>
            <a:pPr marL="0" indent="0">
              <a:buNone/>
            </a:pPr>
            <a:r>
              <a:rPr lang="en-GB" dirty="0"/>
              <a:t># Plot positive sentiment word cloud</a:t>
            </a:r>
          </a:p>
          <a:p>
            <a:pPr marL="0" indent="0">
              <a:buNone/>
            </a:pPr>
            <a:r>
              <a:rPr lang="en-GB" dirty="0" err="1"/>
              <a:t>generate_wordcloud</a:t>
            </a:r>
            <a:r>
              <a:rPr lang="en-GB" dirty="0"/>
              <a:t>(</a:t>
            </a:r>
            <a:r>
              <a:rPr lang="en-GB" dirty="0" err="1"/>
              <a:t>positive_reviews</a:t>
            </a:r>
            <a:r>
              <a:rPr lang="en-GB" dirty="0"/>
              <a:t>, 'Word Cloud - Positive Sentiment')</a:t>
            </a:r>
          </a:p>
          <a:p>
            <a:pPr marL="0" indent="0">
              <a:buNone/>
            </a:pPr>
            <a:r>
              <a:rPr lang="en-GB" dirty="0"/>
              <a:t/>
            </a:r>
            <a:br>
              <a:rPr lang="en-GB" dirty="0"/>
            </a:br>
            <a:r>
              <a:rPr lang="en-GB" dirty="0"/>
              <a:t># Plot negative sentiment word cloud</a:t>
            </a:r>
          </a:p>
          <a:p>
            <a:pPr marL="0" indent="0">
              <a:buNone/>
            </a:pPr>
            <a:r>
              <a:rPr lang="en-GB" dirty="0" err="1"/>
              <a:t>generate_wordcloud</a:t>
            </a:r>
            <a:r>
              <a:rPr lang="en-GB" dirty="0"/>
              <a:t>(</a:t>
            </a:r>
            <a:r>
              <a:rPr lang="en-GB" dirty="0" err="1"/>
              <a:t>negative_reviews</a:t>
            </a:r>
            <a:r>
              <a:rPr lang="en-GB" dirty="0"/>
              <a:t>, 'Word Cloud - Negative Sentiment</a:t>
            </a:r>
            <a:r>
              <a:rPr lang="en-GB" dirty="0" smtClean="0"/>
              <a:t>')</a:t>
            </a:r>
            <a:endParaRPr lang="en-GB" dirty="0"/>
          </a:p>
        </p:txBody>
      </p:sp>
    </p:spTree>
    <p:extLst>
      <p:ext uri="{BB962C8B-B14F-4D97-AF65-F5344CB8AC3E}">
        <p14:creationId xmlns:p14="http://schemas.microsoft.com/office/powerpoint/2010/main" val="2033199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output</a:t>
            </a:r>
            <a:endParaRPr lang="en-GB" dirty="0"/>
          </a:p>
        </p:txBody>
      </p:sp>
      <p:pic>
        <p:nvPicPr>
          <p:cNvPr id="4" name="Content Placeholder 3"/>
          <p:cNvPicPr>
            <a:picLocks noGrp="1" noChangeAspect="1"/>
          </p:cNvPicPr>
          <p:nvPr>
            <p:ph sz="quarter" idx="13"/>
          </p:nvPr>
        </p:nvPicPr>
        <p:blipFill>
          <a:blip r:embed="rId2"/>
          <a:stretch>
            <a:fillRect/>
          </a:stretch>
        </p:blipFill>
        <p:spPr>
          <a:xfrm>
            <a:off x="748604" y="2214694"/>
            <a:ext cx="5264810" cy="2871112"/>
          </a:xfrm>
          <a:prstGeom prst="rect">
            <a:avLst/>
          </a:prstGeom>
        </p:spPr>
      </p:pic>
      <p:pic>
        <p:nvPicPr>
          <p:cNvPr id="5" name="Picture 4"/>
          <p:cNvPicPr>
            <a:picLocks noChangeAspect="1"/>
          </p:cNvPicPr>
          <p:nvPr/>
        </p:nvPicPr>
        <p:blipFill>
          <a:blip r:embed="rId3"/>
          <a:stretch>
            <a:fillRect/>
          </a:stretch>
        </p:blipFill>
        <p:spPr>
          <a:xfrm>
            <a:off x="6285684" y="2214694"/>
            <a:ext cx="5264812" cy="2871113"/>
          </a:xfrm>
          <a:prstGeom prst="rect">
            <a:avLst/>
          </a:prstGeom>
        </p:spPr>
      </p:pic>
    </p:spTree>
    <p:extLst>
      <p:ext uri="{BB962C8B-B14F-4D97-AF65-F5344CB8AC3E}">
        <p14:creationId xmlns:p14="http://schemas.microsoft.com/office/powerpoint/2010/main" val="3720828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Model </a:t>
            </a:r>
            <a:r>
              <a:rPr lang="en-GB" b="1" dirty="0" smtClean="0"/>
              <a:t>Building</a:t>
            </a:r>
            <a:endParaRPr lang="en-GB" dirty="0"/>
          </a:p>
        </p:txBody>
      </p:sp>
      <p:sp>
        <p:nvSpPr>
          <p:cNvPr id="3" name="Content Placeholder 2"/>
          <p:cNvSpPr>
            <a:spLocks noGrp="1"/>
          </p:cNvSpPr>
          <p:nvPr>
            <p:ph sz="quarter" idx="13"/>
          </p:nvPr>
        </p:nvSpPr>
        <p:spPr>
          <a:xfrm>
            <a:off x="913774" y="2367092"/>
            <a:ext cx="10363826" cy="3650531"/>
          </a:xfrm>
        </p:spPr>
        <p:txBody>
          <a:bodyPr>
            <a:normAutofit fontScale="70000" lnSpcReduction="20000"/>
          </a:bodyPr>
          <a:lstStyle/>
          <a:p>
            <a:pPr marL="0" indent="0" algn="ctr">
              <a:buNone/>
            </a:pPr>
            <a:r>
              <a:rPr lang="en-GB" b="1" dirty="0" smtClean="0"/>
              <a:t>Algorithm</a:t>
            </a:r>
            <a:r>
              <a:rPr lang="en-GB" dirty="0" smtClean="0"/>
              <a:t>: </a:t>
            </a:r>
            <a:r>
              <a:rPr lang="en-GB" dirty="0"/>
              <a:t>Random Forest </a:t>
            </a:r>
            <a:r>
              <a:rPr lang="en-GB" dirty="0" smtClean="0"/>
              <a:t>Classifier</a:t>
            </a:r>
          </a:p>
          <a:p>
            <a:pPr marL="0" indent="0">
              <a:buNone/>
            </a:pPr>
            <a:r>
              <a:rPr lang="en-GB" dirty="0" smtClean="0"/>
              <a:t># </a:t>
            </a:r>
            <a:r>
              <a:rPr lang="en-GB" dirty="0"/>
              <a:t>Fit TF-IDF </a:t>
            </a:r>
            <a:r>
              <a:rPr lang="en-GB" dirty="0" err="1"/>
              <a:t>Vectorizer</a:t>
            </a:r>
            <a:r>
              <a:rPr lang="en-GB" dirty="0"/>
              <a:t> once outside the pipeline</a:t>
            </a:r>
          </a:p>
          <a:p>
            <a:pPr marL="0" indent="0">
              <a:buNone/>
            </a:pPr>
            <a:r>
              <a:rPr lang="en-GB" dirty="0" err="1"/>
              <a:t>tfidf_vectorizer</a:t>
            </a:r>
            <a:r>
              <a:rPr lang="en-GB" dirty="0"/>
              <a:t> = </a:t>
            </a:r>
            <a:r>
              <a:rPr lang="en-GB" dirty="0" err="1"/>
              <a:t>TfidfVectorizer</a:t>
            </a:r>
            <a:r>
              <a:rPr lang="en-GB" dirty="0"/>
              <a:t>(</a:t>
            </a:r>
            <a:r>
              <a:rPr lang="en-GB" dirty="0" err="1"/>
              <a:t>max_features</a:t>
            </a:r>
            <a:r>
              <a:rPr lang="en-GB" dirty="0"/>
              <a:t>=35000, </a:t>
            </a:r>
            <a:r>
              <a:rPr lang="en-GB" dirty="0" err="1"/>
              <a:t>min_df</a:t>
            </a:r>
            <a:r>
              <a:rPr lang="en-GB" dirty="0"/>
              <a:t>=5, </a:t>
            </a:r>
            <a:r>
              <a:rPr lang="en-GB" dirty="0" err="1"/>
              <a:t>max_df</a:t>
            </a:r>
            <a:r>
              <a:rPr lang="en-GB" dirty="0"/>
              <a:t>=0.7, </a:t>
            </a:r>
            <a:r>
              <a:rPr lang="en-GB" dirty="0" err="1"/>
              <a:t>ngram_range</a:t>
            </a:r>
            <a:r>
              <a:rPr lang="en-GB" dirty="0"/>
              <a:t>=(1, 2))</a:t>
            </a:r>
          </a:p>
          <a:p>
            <a:pPr marL="0" indent="0">
              <a:buNone/>
            </a:pPr>
            <a:r>
              <a:rPr lang="en-GB" dirty="0" err="1"/>
              <a:t>X_train_tfidf</a:t>
            </a:r>
            <a:r>
              <a:rPr lang="en-GB" dirty="0"/>
              <a:t> = </a:t>
            </a:r>
            <a:r>
              <a:rPr lang="en-GB" dirty="0" err="1"/>
              <a:t>tfidf_vectorizer.fit_transform</a:t>
            </a:r>
            <a:r>
              <a:rPr lang="en-GB" dirty="0"/>
              <a:t>(</a:t>
            </a:r>
            <a:r>
              <a:rPr lang="en-GB" dirty="0" err="1"/>
              <a:t>imdb_data</a:t>
            </a:r>
            <a:r>
              <a:rPr lang="en-GB" dirty="0"/>
              <a:t>['</a:t>
            </a:r>
            <a:r>
              <a:rPr lang="en-GB" dirty="0" err="1"/>
              <a:t>cleaned_review</a:t>
            </a:r>
            <a:r>
              <a:rPr lang="en-GB" dirty="0"/>
              <a:t>'])</a:t>
            </a:r>
          </a:p>
          <a:p>
            <a:pPr marL="0" indent="0">
              <a:buNone/>
            </a:pPr>
            <a:r>
              <a:rPr lang="en-GB" dirty="0" err="1"/>
              <a:t>X_test_tfidf</a:t>
            </a:r>
            <a:r>
              <a:rPr lang="en-GB" dirty="0"/>
              <a:t> = </a:t>
            </a:r>
            <a:r>
              <a:rPr lang="en-GB" dirty="0" err="1"/>
              <a:t>tfidf_vectorizer.transform</a:t>
            </a:r>
            <a:r>
              <a:rPr lang="en-GB" dirty="0"/>
              <a:t>(</a:t>
            </a:r>
            <a:r>
              <a:rPr lang="en-GB" dirty="0" err="1"/>
              <a:t>test_data</a:t>
            </a:r>
            <a:r>
              <a:rPr lang="en-GB" dirty="0"/>
              <a:t>['</a:t>
            </a:r>
            <a:r>
              <a:rPr lang="en-GB" dirty="0" err="1"/>
              <a:t>cleaned_review</a:t>
            </a:r>
            <a:r>
              <a:rPr lang="en-GB" dirty="0"/>
              <a:t>'])</a:t>
            </a:r>
          </a:p>
          <a:p>
            <a:pPr marL="0" indent="0">
              <a:buNone/>
            </a:pPr>
            <a:r>
              <a:rPr lang="en-GB" dirty="0"/>
              <a:t/>
            </a:r>
            <a:br>
              <a:rPr lang="en-GB" dirty="0"/>
            </a:br>
            <a:r>
              <a:rPr lang="en-GB" dirty="0"/>
              <a:t># Setting up the pipeline with </a:t>
            </a:r>
            <a:r>
              <a:rPr lang="en-GB" dirty="0" err="1"/>
              <a:t>RandomForestClassifier</a:t>
            </a:r>
            <a:endParaRPr lang="en-GB" dirty="0"/>
          </a:p>
          <a:p>
            <a:pPr marL="0" indent="0">
              <a:buNone/>
            </a:pPr>
            <a:r>
              <a:rPr lang="en-GB" dirty="0"/>
              <a:t>pipeline = Pipeline([</a:t>
            </a:r>
          </a:p>
          <a:p>
            <a:pPr marL="0" indent="0">
              <a:buNone/>
            </a:pPr>
            <a:r>
              <a:rPr lang="en-GB" dirty="0"/>
              <a:t>    ('</a:t>
            </a:r>
            <a:r>
              <a:rPr lang="en-GB" dirty="0" err="1"/>
              <a:t>tfidf</a:t>
            </a:r>
            <a:r>
              <a:rPr lang="en-GB" dirty="0"/>
              <a:t>', </a:t>
            </a:r>
            <a:r>
              <a:rPr lang="en-GB" dirty="0" err="1"/>
              <a:t>tfidf_vectorizer</a:t>
            </a:r>
            <a:r>
              <a:rPr lang="en-GB" dirty="0"/>
              <a:t>),</a:t>
            </a:r>
          </a:p>
          <a:p>
            <a:pPr marL="0" indent="0">
              <a:buNone/>
            </a:pPr>
            <a:r>
              <a:rPr lang="en-GB" dirty="0"/>
              <a:t>    ('classifier', </a:t>
            </a:r>
            <a:r>
              <a:rPr lang="en-GB" dirty="0" err="1"/>
              <a:t>RandomForestClassifier</a:t>
            </a:r>
            <a:r>
              <a:rPr lang="en-GB" dirty="0"/>
              <a:t>(</a:t>
            </a:r>
            <a:r>
              <a:rPr lang="en-GB" dirty="0" err="1"/>
              <a:t>n_estimators</a:t>
            </a:r>
            <a:r>
              <a:rPr lang="en-GB" dirty="0"/>
              <a:t>=100,random_state=42))</a:t>
            </a:r>
          </a:p>
          <a:p>
            <a:pPr marL="0" indent="0">
              <a:buNone/>
            </a:pPr>
            <a:r>
              <a:rPr lang="en-GB" dirty="0"/>
              <a:t>])</a:t>
            </a:r>
          </a:p>
          <a:p>
            <a:pPr marL="0" indent="0">
              <a:buNone/>
            </a:pPr>
            <a:endParaRPr lang="en-GB" dirty="0"/>
          </a:p>
        </p:txBody>
      </p:sp>
    </p:spTree>
    <p:extLst>
      <p:ext uri="{BB962C8B-B14F-4D97-AF65-F5344CB8AC3E}">
        <p14:creationId xmlns:p14="http://schemas.microsoft.com/office/powerpoint/2010/main" val="3608293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Training and </a:t>
            </a:r>
            <a:r>
              <a:rPr lang="en-GB" b="1" dirty="0" smtClean="0"/>
              <a:t>Evaluation</a:t>
            </a:r>
            <a:endParaRPr lang="en-GB" dirty="0"/>
          </a:p>
        </p:txBody>
      </p:sp>
      <p:sp>
        <p:nvSpPr>
          <p:cNvPr id="3" name="Content Placeholder 2"/>
          <p:cNvSpPr>
            <a:spLocks noGrp="1"/>
          </p:cNvSpPr>
          <p:nvPr>
            <p:ph sz="quarter" idx="13"/>
          </p:nvPr>
        </p:nvSpPr>
        <p:spPr/>
        <p:txBody>
          <a:bodyPr>
            <a:normAutofit fontScale="77500" lnSpcReduction="20000"/>
          </a:bodyPr>
          <a:lstStyle/>
          <a:p>
            <a:pPr marL="0" indent="0" algn="ctr">
              <a:buNone/>
            </a:pPr>
            <a:r>
              <a:rPr lang="en-GB" b="1" dirty="0" smtClean="0"/>
              <a:t>Model Training</a:t>
            </a:r>
            <a:endParaRPr lang="en-GB" dirty="0"/>
          </a:p>
          <a:p>
            <a:pPr marL="0" indent="0">
              <a:buNone/>
            </a:pPr>
            <a:r>
              <a:rPr lang="en-GB" dirty="0" smtClean="0"/>
              <a:t>The </a:t>
            </a:r>
            <a:r>
              <a:rPr lang="en-GB" dirty="0"/>
              <a:t>sentiment analysis model is trained on the IMDb dataset using a Random Forest Classifier.</a:t>
            </a:r>
          </a:p>
          <a:p>
            <a:pPr marL="0" indent="0" algn="ctr">
              <a:buNone/>
            </a:pPr>
            <a:r>
              <a:rPr lang="en-GB" dirty="0"/>
              <a:t/>
            </a:r>
            <a:br>
              <a:rPr lang="en-GB" dirty="0"/>
            </a:br>
            <a:r>
              <a:rPr lang="en-GB" b="1" dirty="0" smtClean="0"/>
              <a:t>Evaluation Metrics</a:t>
            </a:r>
            <a:endParaRPr lang="en-GB" dirty="0"/>
          </a:p>
          <a:p>
            <a:pPr marL="0" indent="0">
              <a:buNone/>
            </a:pPr>
            <a:r>
              <a:rPr lang="en-GB" b="1" dirty="0" smtClean="0"/>
              <a:t>Accuracy Score</a:t>
            </a:r>
            <a:r>
              <a:rPr lang="en-GB" dirty="0" smtClean="0"/>
              <a:t>: </a:t>
            </a:r>
            <a:r>
              <a:rPr lang="en-GB" dirty="0"/>
              <a:t>Measures overall model accuracy.</a:t>
            </a:r>
          </a:p>
          <a:p>
            <a:pPr marL="0" indent="0">
              <a:buNone/>
            </a:pPr>
            <a:r>
              <a:rPr lang="en-GB" b="1" dirty="0" smtClean="0"/>
              <a:t>Precision</a:t>
            </a:r>
            <a:r>
              <a:rPr lang="en-GB" dirty="0" smtClean="0"/>
              <a:t>: </a:t>
            </a:r>
            <a:r>
              <a:rPr lang="en-GB" dirty="0"/>
              <a:t>Proportion of true positives among positive predictions.</a:t>
            </a:r>
          </a:p>
          <a:p>
            <a:pPr marL="0" indent="0">
              <a:buNone/>
            </a:pPr>
            <a:r>
              <a:rPr lang="en-GB" b="1" dirty="0" smtClean="0"/>
              <a:t>Recall</a:t>
            </a:r>
            <a:r>
              <a:rPr lang="en-GB" dirty="0" smtClean="0"/>
              <a:t>: </a:t>
            </a:r>
            <a:r>
              <a:rPr lang="en-GB" dirty="0"/>
              <a:t>Proportion of true positives among actual positives.</a:t>
            </a:r>
          </a:p>
          <a:p>
            <a:pPr marL="0" indent="0">
              <a:buNone/>
            </a:pPr>
            <a:r>
              <a:rPr lang="en-GB" b="1" dirty="0" smtClean="0"/>
              <a:t>F1-Score</a:t>
            </a:r>
            <a:r>
              <a:rPr lang="en-GB" dirty="0" smtClean="0"/>
              <a:t>: Harmonic </a:t>
            </a:r>
            <a:r>
              <a:rPr lang="en-GB" dirty="0"/>
              <a:t>mean of precision and </a:t>
            </a:r>
            <a:r>
              <a:rPr lang="en-GB" dirty="0" smtClean="0"/>
              <a:t>recall.</a:t>
            </a:r>
          </a:p>
          <a:p>
            <a:pPr marL="0" indent="0">
              <a:buNone/>
            </a:pPr>
            <a:r>
              <a:rPr lang="en-GB" b="1" dirty="0" smtClean="0"/>
              <a:t>Confusion Matrix</a:t>
            </a:r>
            <a:r>
              <a:rPr lang="en-GB" dirty="0" smtClean="0"/>
              <a:t>: </a:t>
            </a:r>
            <a:r>
              <a:rPr lang="en-GB" dirty="0"/>
              <a:t>Provides detailed true positives, true negatives, false positives, and false negatives.</a:t>
            </a:r>
          </a:p>
          <a:p>
            <a:pPr marL="0" indent="0">
              <a:buNone/>
            </a:pPr>
            <a:endParaRPr lang="en-GB" dirty="0"/>
          </a:p>
        </p:txBody>
      </p:sp>
    </p:spTree>
    <p:extLst>
      <p:ext uri="{BB962C8B-B14F-4D97-AF65-F5344CB8AC3E}">
        <p14:creationId xmlns:p14="http://schemas.microsoft.com/office/powerpoint/2010/main" val="1139590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Training and Evaluation</a:t>
            </a:r>
            <a:endParaRPr lang="en-GB" dirty="0"/>
          </a:p>
        </p:txBody>
      </p:sp>
      <p:sp>
        <p:nvSpPr>
          <p:cNvPr id="3" name="Content Placeholder 2"/>
          <p:cNvSpPr>
            <a:spLocks noGrp="1"/>
          </p:cNvSpPr>
          <p:nvPr>
            <p:ph sz="quarter" idx="13"/>
          </p:nvPr>
        </p:nvSpPr>
        <p:spPr/>
        <p:txBody>
          <a:bodyPr/>
          <a:lstStyle/>
          <a:p>
            <a:pPr marL="0" indent="0" algn="ctr">
              <a:buNone/>
            </a:pPr>
            <a:r>
              <a:rPr lang="en-GB" b="1" dirty="0"/>
              <a:t>Interpretation of </a:t>
            </a:r>
            <a:r>
              <a:rPr lang="en-GB" b="1" dirty="0" smtClean="0"/>
              <a:t>Metrics</a:t>
            </a:r>
            <a:endParaRPr lang="en-GB" b="1" dirty="0"/>
          </a:p>
          <a:p>
            <a:pPr marL="0" indent="0">
              <a:buNone/>
            </a:pPr>
            <a:r>
              <a:rPr lang="en-GB" b="1" dirty="0" smtClean="0"/>
              <a:t>Accuracy</a:t>
            </a:r>
            <a:r>
              <a:rPr lang="en-GB" dirty="0" smtClean="0"/>
              <a:t>: </a:t>
            </a:r>
            <a:r>
              <a:rPr lang="en-GB" dirty="0"/>
              <a:t>Higher is better overall.</a:t>
            </a:r>
          </a:p>
          <a:p>
            <a:pPr marL="0" indent="0">
              <a:buNone/>
            </a:pPr>
            <a:r>
              <a:rPr lang="en-GB" b="1" dirty="0" smtClean="0"/>
              <a:t>Precision</a:t>
            </a:r>
            <a:r>
              <a:rPr lang="en-GB" dirty="0" smtClean="0"/>
              <a:t>: </a:t>
            </a:r>
            <a:r>
              <a:rPr lang="en-GB" dirty="0"/>
              <a:t>Fewer false </a:t>
            </a:r>
            <a:r>
              <a:rPr lang="en-GB" dirty="0" smtClean="0"/>
              <a:t>positives.</a:t>
            </a:r>
          </a:p>
          <a:p>
            <a:pPr marL="0" indent="0">
              <a:buNone/>
            </a:pPr>
            <a:r>
              <a:rPr lang="en-GB" b="1" dirty="0" smtClean="0"/>
              <a:t>Recall</a:t>
            </a:r>
            <a:r>
              <a:rPr lang="en-GB" dirty="0" smtClean="0"/>
              <a:t>: </a:t>
            </a:r>
            <a:r>
              <a:rPr lang="en-GB" dirty="0"/>
              <a:t>Better identification of positive cases.</a:t>
            </a:r>
          </a:p>
          <a:p>
            <a:pPr marL="0" indent="0">
              <a:buNone/>
            </a:pPr>
            <a:r>
              <a:rPr lang="en-GB" b="1" dirty="0" smtClean="0"/>
              <a:t>F1-Score</a:t>
            </a:r>
            <a:r>
              <a:rPr lang="en-GB" dirty="0" smtClean="0"/>
              <a:t>: </a:t>
            </a:r>
            <a:r>
              <a:rPr lang="en-GB" dirty="0"/>
              <a:t>Balances precision and recall.</a:t>
            </a:r>
          </a:p>
          <a:p>
            <a:pPr marL="0" indent="0">
              <a:buNone/>
            </a:pPr>
            <a:r>
              <a:rPr lang="en-GB" b="1" dirty="0" smtClean="0"/>
              <a:t>Confusion Matrix</a:t>
            </a:r>
            <a:r>
              <a:rPr lang="en-GB" dirty="0" smtClean="0"/>
              <a:t>: </a:t>
            </a:r>
            <a:r>
              <a:rPr lang="en-GB" dirty="0"/>
              <a:t>Detailed error analysis.</a:t>
            </a:r>
          </a:p>
          <a:p>
            <a:pPr marL="0" indent="0">
              <a:buNone/>
            </a:pPr>
            <a:endParaRPr lang="en-GB" dirty="0"/>
          </a:p>
        </p:txBody>
      </p:sp>
    </p:spTree>
    <p:extLst>
      <p:ext uri="{BB962C8B-B14F-4D97-AF65-F5344CB8AC3E}">
        <p14:creationId xmlns:p14="http://schemas.microsoft.com/office/powerpoint/2010/main" val="1250718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Results</a:t>
            </a:r>
            <a:endParaRPr lang="en-GB" dirty="0"/>
          </a:p>
        </p:txBody>
      </p:sp>
      <p:sp>
        <p:nvSpPr>
          <p:cNvPr id="3" name="Content Placeholder 2"/>
          <p:cNvSpPr>
            <a:spLocks noGrp="1"/>
          </p:cNvSpPr>
          <p:nvPr>
            <p:ph sz="quarter" idx="13"/>
          </p:nvPr>
        </p:nvSpPr>
        <p:spPr/>
        <p:txBody>
          <a:bodyPr>
            <a:normAutofit fontScale="92500" lnSpcReduction="20000"/>
          </a:bodyPr>
          <a:lstStyle/>
          <a:p>
            <a:pPr marL="0" indent="0">
              <a:buNone/>
            </a:pPr>
            <a:r>
              <a:rPr lang="en-GB" b="1" dirty="0"/>
              <a:t>Accuracy on Test Set: </a:t>
            </a:r>
            <a:r>
              <a:rPr lang="en-GB" dirty="0"/>
              <a:t>0.8602142857142857 </a:t>
            </a:r>
            <a:endParaRPr lang="en-GB" dirty="0" smtClean="0"/>
          </a:p>
          <a:p>
            <a:pPr marL="0" indent="0">
              <a:buNone/>
            </a:pPr>
            <a:r>
              <a:rPr lang="en-GB" b="1" dirty="0" smtClean="0"/>
              <a:t>Classification </a:t>
            </a:r>
            <a:r>
              <a:rPr lang="en-GB" b="1" dirty="0"/>
              <a:t>Report on Test Set: </a:t>
            </a:r>
            <a:endParaRPr lang="en-GB" b="1" dirty="0" smtClean="0"/>
          </a:p>
          <a:p>
            <a:pPr marL="0" indent="0">
              <a:buNone/>
            </a:pPr>
            <a:r>
              <a:rPr lang="en-GB" dirty="0"/>
              <a:t>	</a:t>
            </a:r>
            <a:r>
              <a:rPr lang="en-GB" dirty="0" smtClean="0"/>
              <a:t>	</a:t>
            </a:r>
            <a:r>
              <a:rPr lang="en-GB" sz="2100" b="1" dirty="0"/>
              <a:t>precision</a:t>
            </a:r>
            <a:r>
              <a:rPr lang="en-GB" dirty="0" smtClean="0"/>
              <a:t> 	</a:t>
            </a:r>
            <a:r>
              <a:rPr lang="en-GB" sz="2100" b="1" dirty="0"/>
              <a:t>recall</a:t>
            </a:r>
            <a:r>
              <a:rPr lang="en-GB" dirty="0" smtClean="0"/>
              <a:t> 		</a:t>
            </a:r>
            <a:r>
              <a:rPr lang="en-GB" sz="2100" b="1" dirty="0"/>
              <a:t>f1-score</a:t>
            </a:r>
            <a:r>
              <a:rPr lang="en-GB" dirty="0" smtClean="0"/>
              <a:t> 	</a:t>
            </a:r>
            <a:r>
              <a:rPr lang="en-GB" sz="2100" b="1" dirty="0"/>
              <a:t>support</a:t>
            </a:r>
            <a:r>
              <a:rPr lang="en-GB" dirty="0" smtClean="0"/>
              <a:t> </a:t>
            </a:r>
          </a:p>
          <a:p>
            <a:pPr marL="0" indent="0">
              <a:buNone/>
            </a:pPr>
            <a:r>
              <a:rPr lang="en-GB" dirty="0" smtClean="0"/>
              <a:t>0 		0.86 		0.86 		0.86 		7075 </a:t>
            </a:r>
          </a:p>
          <a:p>
            <a:pPr marL="0" indent="0">
              <a:buNone/>
            </a:pPr>
            <a:r>
              <a:rPr lang="en-GB" dirty="0" smtClean="0"/>
              <a:t>1 		0.86 		0.86 		0.86 		6925 </a:t>
            </a:r>
          </a:p>
          <a:p>
            <a:pPr marL="0" indent="0">
              <a:buNone/>
            </a:pPr>
            <a:r>
              <a:rPr lang="en-GB" sz="2100" b="1" dirty="0"/>
              <a:t>accuracy</a:t>
            </a:r>
            <a:r>
              <a:rPr lang="en-GB" dirty="0" smtClean="0"/>
              <a:t> 					0.86 		14000 </a:t>
            </a:r>
          </a:p>
          <a:p>
            <a:pPr marL="0" indent="0">
              <a:buNone/>
            </a:pPr>
            <a:r>
              <a:rPr lang="en-GB" sz="2100" b="1" dirty="0"/>
              <a:t>macro</a:t>
            </a:r>
            <a:r>
              <a:rPr lang="en-GB" dirty="0" smtClean="0"/>
              <a:t> </a:t>
            </a:r>
            <a:r>
              <a:rPr lang="en-GB" sz="2100" b="1" dirty="0"/>
              <a:t>avg</a:t>
            </a:r>
            <a:r>
              <a:rPr lang="en-GB" dirty="0"/>
              <a:t> </a:t>
            </a:r>
            <a:r>
              <a:rPr lang="en-GB" dirty="0" smtClean="0"/>
              <a:t>	0.86 		0.86 		0.86 		14000 </a:t>
            </a:r>
          </a:p>
          <a:p>
            <a:pPr marL="0" indent="0">
              <a:buNone/>
            </a:pPr>
            <a:r>
              <a:rPr lang="en-GB" sz="2100" b="1" dirty="0"/>
              <a:t>weighted</a:t>
            </a:r>
            <a:r>
              <a:rPr lang="en-GB" dirty="0" smtClean="0"/>
              <a:t> </a:t>
            </a:r>
            <a:r>
              <a:rPr lang="en-GB" sz="2100" b="1" dirty="0"/>
              <a:t>avg</a:t>
            </a:r>
            <a:r>
              <a:rPr lang="en-GB" dirty="0"/>
              <a:t> </a:t>
            </a:r>
            <a:r>
              <a:rPr lang="en-GB" dirty="0" smtClean="0"/>
              <a:t>	0.86 		0.86 		0.86 		14000</a:t>
            </a:r>
            <a:endParaRPr lang="en-GB" dirty="0"/>
          </a:p>
        </p:txBody>
      </p:sp>
    </p:spTree>
    <p:extLst>
      <p:ext uri="{BB962C8B-B14F-4D97-AF65-F5344CB8AC3E}">
        <p14:creationId xmlns:p14="http://schemas.microsoft.com/office/powerpoint/2010/main" val="2171681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Confusion matrix</a:t>
            </a:r>
            <a:endParaRPr lang="en-GB" b="1" dirty="0"/>
          </a:p>
        </p:txBody>
      </p:sp>
      <p:sp>
        <p:nvSpPr>
          <p:cNvPr id="3" name="Content Placeholder 2"/>
          <p:cNvSpPr>
            <a:spLocks noGrp="1"/>
          </p:cNvSpPr>
          <p:nvPr>
            <p:ph sz="quarter" idx="13"/>
          </p:nvPr>
        </p:nvSpPr>
        <p:spPr/>
        <p:txBody>
          <a:bodyPr>
            <a:normAutofit fontScale="77500" lnSpcReduction="20000"/>
          </a:bodyPr>
          <a:lstStyle/>
          <a:p>
            <a:pPr marL="0" indent="0">
              <a:buNone/>
            </a:pPr>
            <a:r>
              <a:rPr lang="en-GB" dirty="0" err="1"/>
              <a:t>conf_matrix</a:t>
            </a:r>
            <a:r>
              <a:rPr lang="en-GB" dirty="0"/>
              <a:t> = </a:t>
            </a:r>
            <a:r>
              <a:rPr lang="en-GB" dirty="0" err="1"/>
              <a:t>confusion_matrix</a:t>
            </a:r>
            <a:r>
              <a:rPr lang="en-GB" dirty="0"/>
              <a:t>(</a:t>
            </a:r>
            <a:r>
              <a:rPr lang="en-GB" dirty="0" err="1"/>
              <a:t>y_test</a:t>
            </a:r>
            <a:r>
              <a:rPr lang="en-GB" dirty="0"/>
              <a:t>, </a:t>
            </a:r>
            <a:r>
              <a:rPr lang="en-GB" dirty="0" err="1"/>
              <a:t>y_pred_test</a:t>
            </a:r>
            <a:r>
              <a:rPr lang="en-GB" dirty="0"/>
              <a:t>)</a:t>
            </a:r>
          </a:p>
          <a:p>
            <a:pPr marL="0" indent="0">
              <a:buNone/>
            </a:pPr>
            <a:r>
              <a:rPr lang="en-GB" dirty="0"/>
              <a:t/>
            </a:r>
            <a:br>
              <a:rPr lang="en-GB" dirty="0"/>
            </a:br>
            <a:r>
              <a:rPr lang="en-GB" dirty="0"/>
              <a:t># Display the confusion matrix</a:t>
            </a:r>
          </a:p>
          <a:p>
            <a:pPr marL="0" indent="0">
              <a:buNone/>
            </a:pPr>
            <a:r>
              <a:rPr lang="en-GB" dirty="0" err="1"/>
              <a:t>plt.figure</a:t>
            </a:r>
            <a:r>
              <a:rPr lang="en-GB" dirty="0"/>
              <a:t>(</a:t>
            </a:r>
            <a:r>
              <a:rPr lang="en-GB" dirty="0" err="1"/>
              <a:t>figsize</a:t>
            </a:r>
            <a:r>
              <a:rPr lang="en-GB" dirty="0"/>
              <a:t>=(8, 6))</a:t>
            </a:r>
          </a:p>
          <a:p>
            <a:pPr marL="0" indent="0">
              <a:buNone/>
            </a:pPr>
            <a:r>
              <a:rPr lang="en-GB" dirty="0" err="1"/>
              <a:t>sns.heatmap</a:t>
            </a:r>
            <a:r>
              <a:rPr lang="en-GB" dirty="0"/>
              <a:t>(</a:t>
            </a:r>
            <a:r>
              <a:rPr lang="en-GB" dirty="0" err="1"/>
              <a:t>conf_matrix</a:t>
            </a:r>
            <a:r>
              <a:rPr lang="en-GB" dirty="0"/>
              <a:t>, </a:t>
            </a:r>
            <a:r>
              <a:rPr lang="en-GB" dirty="0" err="1"/>
              <a:t>annot</a:t>
            </a:r>
            <a:r>
              <a:rPr lang="en-GB" dirty="0"/>
              <a:t>=True, </a:t>
            </a:r>
            <a:r>
              <a:rPr lang="en-GB" dirty="0" err="1"/>
              <a:t>fmt</a:t>
            </a:r>
            <a:r>
              <a:rPr lang="en-GB" dirty="0"/>
              <a:t>='d', </a:t>
            </a:r>
            <a:r>
              <a:rPr lang="en-GB" dirty="0" err="1"/>
              <a:t>cmap</a:t>
            </a:r>
            <a:r>
              <a:rPr lang="en-GB" dirty="0"/>
              <a:t>='Blues', </a:t>
            </a:r>
            <a:r>
              <a:rPr lang="en-GB" dirty="0" err="1"/>
              <a:t>xticklabels</a:t>
            </a:r>
            <a:r>
              <a:rPr lang="en-GB" dirty="0"/>
              <a:t>=['Negative', 'Positive'], </a:t>
            </a:r>
            <a:r>
              <a:rPr lang="en-GB" dirty="0" err="1"/>
              <a:t>yticklabels</a:t>
            </a:r>
            <a:r>
              <a:rPr lang="en-GB" dirty="0"/>
              <a:t>=['Negative', 'Positive'])</a:t>
            </a:r>
          </a:p>
          <a:p>
            <a:pPr marL="0" indent="0">
              <a:buNone/>
            </a:pPr>
            <a:r>
              <a:rPr lang="en-GB" dirty="0" err="1"/>
              <a:t>plt.title</a:t>
            </a:r>
            <a:r>
              <a:rPr lang="en-GB" dirty="0"/>
              <a:t>('Confusion Matrix')</a:t>
            </a:r>
          </a:p>
          <a:p>
            <a:pPr marL="0" indent="0">
              <a:buNone/>
            </a:pPr>
            <a:r>
              <a:rPr lang="en-GB" dirty="0" err="1"/>
              <a:t>plt.xlabel</a:t>
            </a:r>
            <a:r>
              <a:rPr lang="en-GB" dirty="0"/>
              <a:t>('Predicted')</a:t>
            </a:r>
          </a:p>
          <a:p>
            <a:pPr marL="0" indent="0">
              <a:buNone/>
            </a:pPr>
            <a:r>
              <a:rPr lang="en-GB" dirty="0" err="1"/>
              <a:t>plt.ylabel</a:t>
            </a:r>
            <a:r>
              <a:rPr lang="en-GB" dirty="0"/>
              <a:t>('Actual')</a:t>
            </a:r>
          </a:p>
          <a:p>
            <a:pPr marL="0" indent="0">
              <a:buNone/>
            </a:pPr>
            <a:r>
              <a:rPr lang="en-GB" dirty="0" err="1"/>
              <a:t>plt.show</a:t>
            </a:r>
            <a:r>
              <a:rPr lang="en-GB" dirty="0" smtClean="0"/>
              <a:t>()</a:t>
            </a:r>
            <a:endParaRPr lang="en-GB" dirty="0"/>
          </a:p>
        </p:txBody>
      </p:sp>
    </p:spTree>
    <p:extLst>
      <p:ext uri="{BB962C8B-B14F-4D97-AF65-F5344CB8AC3E}">
        <p14:creationId xmlns:p14="http://schemas.microsoft.com/office/powerpoint/2010/main" val="1191101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output</a:t>
            </a:r>
            <a:endParaRPr lang="en-GB" b="1" dirty="0"/>
          </a:p>
        </p:txBody>
      </p:sp>
      <p:pic>
        <p:nvPicPr>
          <p:cNvPr id="4" name="Content Placeholder 3"/>
          <p:cNvPicPr>
            <a:picLocks noGrp="1" noChangeAspect="1"/>
          </p:cNvPicPr>
          <p:nvPr>
            <p:ph sz="quarter" idx="13"/>
          </p:nvPr>
        </p:nvPicPr>
        <p:blipFill>
          <a:blip r:embed="rId2"/>
          <a:stretch>
            <a:fillRect/>
          </a:stretch>
        </p:blipFill>
        <p:spPr>
          <a:xfrm>
            <a:off x="4028892" y="2366963"/>
            <a:ext cx="4134216" cy="3424237"/>
          </a:xfrm>
          <a:prstGeom prst="rect">
            <a:avLst/>
          </a:prstGeom>
        </p:spPr>
      </p:pic>
    </p:spTree>
    <p:extLst>
      <p:ext uri="{BB962C8B-B14F-4D97-AF65-F5344CB8AC3E}">
        <p14:creationId xmlns:p14="http://schemas.microsoft.com/office/powerpoint/2010/main" val="1181584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FOR FUTURE </a:t>
            </a:r>
            <a:r>
              <a:rPr lang="en-GB" b="1" dirty="0" smtClean="0"/>
              <a:t>PREDICTION</a:t>
            </a:r>
            <a:endParaRPr lang="en-GB" dirty="0"/>
          </a:p>
        </p:txBody>
      </p:sp>
      <p:sp>
        <p:nvSpPr>
          <p:cNvPr id="3" name="Content Placeholder 2"/>
          <p:cNvSpPr>
            <a:spLocks noGrp="1"/>
          </p:cNvSpPr>
          <p:nvPr>
            <p:ph sz="quarter" idx="13"/>
          </p:nvPr>
        </p:nvSpPr>
        <p:spPr/>
        <p:txBody>
          <a:bodyPr>
            <a:normAutofit fontScale="77500" lnSpcReduction="20000"/>
          </a:bodyPr>
          <a:lstStyle/>
          <a:p>
            <a:pPr marL="0" indent="0">
              <a:buNone/>
            </a:pPr>
            <a:r>
              <a:rPr lang="en-GB" dirty="0"/>
              <a:t># Function to predict new reviews</a:t>
            </a:r>
          </a:p>
          <a:p>
            <a:pPr marL="0" indent="0">
              <a:buNone/>
            </a:pPr>
            <a:r>
              <a:rPr lang="en-GB" dirty="0" err="1"/>
              <a:t>def</a:t>
            </a:r>
            <a:r>
              <a:rPr lang="en-GB" dirty="0"/>
              <a:t> </a:t>
            </a:r>
            <a:r>
              <a:rPr lang="en-GB" dirty="0" err="1"/>
              <a:t>predict_new_review</a:t>
            </a:r>
            <a:r>
              <a:rPr lang="en-GB" dirty="0"/>
              <a:t>(</a:t>
            </a:r>
            <a:r>
              <a:rPr lang="en-GB" dirty="0" err="1"/>
              <a:t>new_review</a:t>
            </a:r>
            <a:r>
              <a:rPr lang="en-GB" dirty="0"/>
              <a:t>, pipeline):</a:t>
            </a:r>
          </a:p>
          <a:p>
            <a:pPr marL="0" indent="0">
              <a:buNone/>
            </a:pPr>
            <a:r>
              <a:rPr lang="en-GB" dirty="0"/>
              <a:t>    </a:t>
            </a:r>
            <a:r>
              <a:rPr lang="en-GB" dirty="0" err="1"/>
              <a:t>cleaned_review</a:t>
            </a:r>
            <a:r>
              <a:rPr lang="en-GB" dirty="0"/>
              <a:t> = </a:t>
            </a:r>
            <a:r>
              <a:rPr lang="en-GB" dirty="0" err="1"/>
              <a:t>clean_and_lemmatize_text</a:t>
            </a:r>
            <a:r>
              <a:rPr lang="en-GB" dirty="0"/>
              <a:t>(</a:t>
            </a:r>
            <a:r>
              <a:rPr lang="en-GB" dirty="0" err="1"/>
              <a:t>new_review</a:t>
            </a:r>
            <a:r>
              <a:rPr lang="en-GB" dirty="0"/>
              <a:t>)</a:t>
            </a:r>
          </a:p>
          <a:p>
            <a:pPr marL="0" indent="0">
              <a:buNone/>
            </a:pPr>
            <a:r>
              <a:rPr lang="en-GB" dirty="0"/>
              <a:t>    return 'positive' if </a:t>
            </a:r>
            <a:r>
              <a:rPr lang="en-GB" dirty="0" err="1"/>
              <a:t>pipeline.predict</a:t>
            </a:r>
            <a:r>
              <a:rPr lang="en-GB" dirty="0"/>
              <a:t>([</a:t>
            </a:r>
            <a:r>
              <a:rPr lang="en-GB" dirty="0" err="1"/>
              <a:t>cleaned_review</a:t>
            </a:r>
            <a:r>
              <a:rPr lang="en-GB" dirty="0"/>
              <a:t>])[0] == 1 else 'negative'</a:t>
            </a:r>
          </a:p>
          <a:p>
            <a:pPr marL="0" indent="0">
              <a:buNone/>
            </a:pPr>
            <a:r>
              <a:rPr lang="en-GB" dirty="0"/>
              <a:t># Example usage</a:t>
            </a:r>
          </a:p>
          <a:p>
            <a:pPr marL="0" indent="0">
              <a:buNone/>
            </a:pPr>
            <a:r>
              <a:rPr lang="en-GB" dirty="0" err="1"/>
              <a:t>new_review</a:t>
            </a:r>
            <a:r>
              <a:rPr lang="en-GB" dirty="0"/>
              <a:t> = "</a:t>
            </a:r>
            <a:r>
              <a:rPr lang="en-GB" dirty="0" err="1"/>
              <a:t>i</a:t>
            </a:r>
            <a:r>
              <a:rPr lang="en-GB" dirty="0"/>
              <a:t> found it very heart touching movies of the year"</a:t>
            </a:r>
          </a:p>
          <a:p>
            <a:pPr marL="0" indent="0">
              <a:buNone/>
            </a:pPr>
            <a:r>
              <a:rPr lang="en-GB" dirty="0" err="1"/>
              <a:t>predicted_sentiment</a:t>
            </a:r>
            <a:r>
              <a:rPr lang="en-GB" dirty="0"/>
              <a:t> = </a:t>
            </a:r>
            <a:r>
              <a:rPr lang="en-GB" dirty="0" err="1"/>
              <a:t>predict_new_review</a:t>
            </a:r>
            <a:r>
              <a:rPr lang="en-GB" dirty="0"/>
              <a:t>(</a:t>
            </a:r>
            <a:r>
              <a:rPr lang="en-GB" dirty="0" err="1"/>
              <a:t>new_review</a:t>
            </a:r>
            <a:r>
              <a:rPr lang="en-GB" dirty="0"/>
              <a:t>, pipeline)</a:t>
            </a:r>
          </a:p>
          <a:p>
            <a:pPr marL="0" indent="0">
              <a:buNone/>
            </a:pPr>
            <a:r>
              <a:rPr lang="en-GB" dirty="0"/>
              <a:t>print(</a:t>
            </a:r>
            <a:r>
              <a:rPr lang="en-GB" dirty="0" err="1"/>
              <a:t>f"The</a:t>
            </a:r>
            <a:r>
              <a:rPr lang="en-GB" dirty="0"/>
              <a:t> predicted sentiment for the new review is: {</a:t>
            </a:r>
            <a:r>
              <a:rPr lang="en-GB" dirty="0" err="1"/>
              <a:t>predicted_sentiment</a:t>
            </a:r>
            <a:r>
              <a:rPr lang="en-GB" dirty="0"/>
              <a:t>}")</a:t>
            </a:r>
          </a:p>
          <a:p>
            <a:pPr marL="0" indent="0">
              <a:buNone/>
            </a:pPr>
            <a:r>
              <a:rPr lang="en-GB" dirty="0"/>
              <a:t>The predicted sentiment for the new review is: positive</a:t>
            </a:r>
            <a:endParaRPr lang="en-GB" dirty="0"/>
          </a:p>
        </p:txBody>
      </p:sp>
    </p:spTree>
    <p:extLst>
      <p:ext uri="{BB962C8B-B14F-4D97-AF65-F5344CB8AC3E}">
        <p14:creationId xmlns:p14="http://schemas.microsoft.com/office/powerpoint/2010/main" val="1783069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Introduction</a:t>
            </a:r>
            <a:endParaRPr lang="en-GB" b="1" dirty="0"/>
          </a:p>
        </p:txBody>
      </p:sp>
      <p:sp>
        <p:nvSpPr>
          <p:cNvPr id="3" name="Content Placeholder 2"/>
          <p:cNvSpPr>
            <a:spLocks noGrp="1"/>
          </p:cNvSpPr>
          <p:nvPr>
            <p:ph sz="quarter" idx="13"/>
          </p:nvPr>
        </p:nvSpPr>
        <p:spPr/>
        <p:txBody>
          <a:bodyPr/>
          <a:lstStyle/>
          <a:p>
            <a:pPr algn="just"/>
            <a:r>
              <a:rPr lang="en-GB" dirty="0"/>
              <a:t>The purpose of this code is to perform sentiment analysis on movie </a:t>
            </a:r>
            <a:r>
              <a:rPr lang="en-GB" dirty="0" smtClean="0"/>
              <a:t>reviews using </a:t>
            </a:r>
            <a:r>
              <a:rPr lang="en-GB" dirty="0"/>
              <a:t>machine learning techniques. Sentiment analysis, also known as </a:t>
            </a:r>
            <a:r>
              <a:rPr lang="en-GB" dirty="0" smtClean="0"/>
              <a:t>opinion mining</a:t>
            </a:r>
            <a:r>
              <a:rPr lang="en-GB" dirty="0"/>
              <a:t>, is a computational approach that aims to determine the sentiment </a:t>
            </a:r>
            <a:r>
              <a:rPr lang="en-GB" dirty="0" smtClean="0"/>
              <a:t>or emotional </a:t>
            </a:r>
            <a:r>
              <a:rPr lang="en-GB" dirty="0"/>
              <a:t>tone expressed in a piece of text, such as a movie review</a:t>
            </a:r>
            <a:r>
              <a:rPr lang="en-GB" dirty="0" smtClean="0"/>
              <a:t>.</a:t>
            </a:r>
            <a:r>
              <a:rPr lang="en-GB" dirty="0"/>
              <a:t/>
            </a:r>
            <a:br>
              <a:rPr lang="en-GB" dirty="0"/>
            </a:br>
            <a:endParaRPr lang="en-GB" dirty="0"/>
          </a:p>
          <a:p>
            <a:endParaRPr lang="en-GB" dirty="0"/>
          </a:p>
        </p:txBody>
      </p:sp>
    </p:spTree>
    <p:extLst>
      <p:ext uri="{BB962C8B-B14F-4D97-AF65-F5344CB8AC3E}">
        <p14:creationId xmlns:p14="http://schemas.microsoft.com/office/powerpoint/2010/main" val="1288300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8171" y="1905506"/>
            <a:ext cx="8908869" cy="3046988"/>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rtlCol="0">
            <a:spAutoFit/>
          </a:bodyPr>
          <a:lstStyle/>
          <a:p>
            <a:pPr algn="ctr"/>
            <a:r>
              <a:rPr lang="en-GB" sz="9600" dirty="0" smtClean="0">
                <a:latin typeface="Wide Latin" panose="020A0A07050505020404" pitchFamily="18" charset="0"/>
              </a:rPr>
              <a:t>Thank you!</a:t>
            </a:r>
            <a:endParaRPr lang="en-GB" sz="9600" dirty="0">
              <a:latin typeface="Wide Latin" panose="020A0A07050505020404" pitchFamily="18" charset="0"/>
            </a:endParaRPr>
          </a:p>
        </p:txBody>
      </p:sp>
    </p:spTree>
    <p:extLst>
      <p:ext uri="{BB962C8B-B14F-4D97-AF65-F5344CB8AC3E}">
        <p14:creationId xmlns:p14="http://schemas.microsoft.com/office/powerpoint/2010/main" val="4223081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Background </a:t>
            </a:r>
            <a:r>
              <a:rPr lang="en-GB" b="1" dirty="0" smtClean="0"/>
              <a:t>Information</a:t>
            </a:r>
            <a:endParaRPr lang="en-GB" dirty="0"/>
          </a:p>
        </p:txBody>
      </p:sp>
      <p:sp>
        <p:nvSpPr>
          <p:cNvPr id="3" name="Content Placeholder 2"/>
          <p:cNvSpPr>
            <a:spLocks noGrp="1"/>
          </p:cNvSpPr>
          <p:nvPr>
            <p:ph sz="quarter" idx="13"/>
          </p:nvPr>
        </p:nvSpPr>
        <p:spPr/>
        <p:txBody>
          <a:bodyPr>
            <a:noAutofit/>
          </a:bodyPr>
          <a:lstStyle/>
          <a:p>
            <a:pPr algn="just"/>
            <a:r>
              <a:rPr lang="en-GB" sz="1400" dirty="0"/>
              <a:t>In this analysis, we work with two datasets: the IMDB dataset and a test dataset. The IMDB dataset contains a collection of movie reviews along with their associated sentiments (positive or negative). The goal is to train a machine learning model using the IMDB dataset to understand the sentiments expressed in these reviews</a:t>
            </a:r>
            <a:r>
              <a:rPr lang="en-GB" sz="1400" dirty="0" smtClean="0"/>
              <a:t>.</a:t>
            </a:r>
          </a:p>
          <a:p>
            <a:pPr marL="0" indent="0" algn="just">
              <a:buNone/>
            </a:pPr>
            <a:endParaRPr lang="en-GB" sz="1400" dirty="0"/>
          </a:p>
          <a:p>
            <a:pPr algn="just"/>
            <a:r>
              <a:rPr lang="en-GB" sz="1400" dirty="0" smtClean="0"/>
              <a:t>Once </a:t>
            </a:r>
            <a:r>
              <a:rPr lang="en-GB" sz="1400" dirty="0"/>
              <a:t>the model is trained, it can predict the sentiment of new, unseen movie reviews. </a:t>
            </a:r>
            <a:r>
              <a:rPr lang="en-GB" sz="1400" dirty="0"/>
              <a:t>The code includes data </a:t>
            </a:r>
            <a:r>
              <a:rPr lang="en-GB" sz="1400" dirty="0" err="1"/>
              <a:t>preprocessing</a:t>
            </a:r>
            <a:r>
              <a:rPr lang="en-GB" sz="1400" dirty="0"/>
              <a:t> steps, text cleaning, feature extraction using TF-IDF (Term Frequency-Inverse Document Frequency) vectorization, and the utilization of a Random Forest Classifier for sentiment prediction</a:t>
            </a:r>
            <a:r>
              <a:rPr lang="en-GB" sz="1400" dirty="0" smtClean="0"/>
              <a:t>.</a:t>
            </a:r>
          </a:p>
          <a:p>
            <a:pPr marL="0" indent="0" algn="just">
              <a:buNone/>
            </a:pPr>
            <a:endParaRPr lang="en-GB" sz="1400" dirty="0"/>
          </a:p>
          <a:p>
            <a:pPr algn="just"/>
            <a:r>
              <a:rPr lang="en-GB" sz="1400" dirty="0" smtClean="0"/>
              <a:t>By </a:t>
            </a:r>
            <a:r>
              <a:rPr lang="en-GB" sz="1400" dirty="0" err="1"/>
              <a:t>analyzing</a:t>
            </a:r>
            <a:r>
              <a:rPr lang="en-GB" sz="1400" dirty="0"/>
              <a:t> movie reviews in this way, we can gain insights into the sentiments of viewers, which can be valuable for various applications, including recommendation systems, market research, and understanding audience preferences in the film industry</a:t>
            </a:r>
            <a:r>
              <a:rPr lang="en-GB" sz="1400" dirty="0"/>
              <a:t>.</a:t>
            </a:r>
            <a:endParaRPr lang="en-GB" sz="1400" dirty="0"/>
          </a:p>
        </p:txBody>
      </p:sp>
    </p:spTree>
    <p:extLst>
      <p:ext uri="{BB962C8B-B14F-4D97-AF65-F5344CB8AC3E}">
        <p14:creationId xmlns:p14="http://schemas.microsoft.com/office/powerpoint/2010/main" val="1916176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Dataset </a:t>
            </a:r>
            <a:r>
              <a:rPr lang="en-GB" b="1" dirty="0" smtClean="0"/>
              <a:t>Loading</a:t>
            </a:r>
            <a:endParaRPr lang="en-GB" dirty="0"/>
          </a:p>
        </p:txBody>
      </p:sp>
      <p:sp>
        <p:nvSpPr>
          <p:cNvPr id="3" name="Content Placeholder 2"/>
          <p:cNvSpPr>
            <a:spLocks noGrp="1"/>
          </p:cNvSpPr>
          <p:nvPr>
            <p:ph sz="quarter" idx="13"/>
          </p:nvPr>
        </p:nvSpPr>
        <p:spPr/>
        <p:txBody>
          <a:bodyPr/>
          <a:lstStyle/>
          <a:p>
            <a:pPr marL="0" indent="0">
              <a:buNone/>
            </a:pPr>
            <a:r>
              <a:rPr lang="en-GB" dirty="0"/>
              <a:t># Load the datasets</a:t>
            </a:r>
          </a:p>
          <a:p>
            <a:pPr marL="0" indent="0">
              <a:buNone/>
            </a:pPr>
            <a:r>
              <a:rPr lang="en-GB" dirty="0" err="1"/>
              <a:t>imdb_data</a:t>
            </a:r>
            <a:r>
              <a:rPr lang="en-GB" dirty="0"/>
              <a:t> = </a:t>
            </a:r>
            <a:r>
              <a:rPr lang="en-GB" dirty="0" err="1"/>
              <a:t>pd.read_csv</a:t>
            </a:r>
            <a:r>
              <a:rPr lang="en-GB" dirty="0"/>
              <a:t>('IMDB Dataset.csv',</a:t>
            </a:r>
            <a:r>
              <a:rPr lang="en-GB" dirty="0" err="1"/>
              <a:t>nrows</a:t>
            </a:r>
            <a:r>
              <a:rPr lang="en-GB" dirty="0"/>
              <a:t>=35000)</a:t>
            </a:r>
          </a:p>
          <a:p>
            <a:pPr marL="0" indent="0">
              <a:buNone/>
            </a:pPr>
            <a:r>
              <a:rPr lang="en-GB" dirty="0" err="1"/>
              <a:t>test_data</a:t>
            </a:r>
            <a:r>
              <a:rPr lang="en-GB" dirty="0"/>
              <a:t> = </a:t>
            </a:r>
            <a:r>
              <a:rPr lang="en-GB" dirty="0" err="1"/>
              <a:t>pd.read_csv</a:t>
            </a:r>
            <a:r>
              <a:rPr lang="en-GB" dirty="0"/>
              <a:t>('test.csv',</a:t>
            </a:r>
            <a:r>
              <a:rPr lang="en-GB" dirty="0" err="1"/>
              <a:t>nrows</a:t>
            </a:r>
            <a:r>
              <a:rPr lang="en-GB" dirty="0"/>
              <a:t>=14000)</a:t>
            </a:r>
          </a:p>
        </p:txBody>
      </p:sp>
    </p:spTree>
    <p:extLst>
      <p:ext uri="{BB962C8B-B14F-4D97-AF65-F5344CB8AC3E}">
        <p14:creationId xmlns:p14="http://schemas.microsoft.com/office/powerpoint/2010/main" val="549334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Sentiment distribution in </a:t>
            </a:r>
            <a:r>
              <a:rPr lang="en-GB" b="1" dirty="0" err="1" smtClean="0"/>
              <a:t>imdb</a:t>
            </a:r>
            <a:r>
              <a:rPr lang="en-GB" b="1" dirty="0" smtClean="0"/>
              <a:t> dataset</a:t>
            </a:r>
            <a:endParaRPr lang="en-GB" b="1" dirty="0"/>
          </a:p>
        </p:txBody>
      </p:sp>
      <p:sp>
        <p:nvSpPr>
          <p:cNvPr id="3" name="Content Placeholder 2"/>
          <p:cNvSpPr>
            <a:spLocks noGrp="1"/>
          </p:cNvSpPr>
          <p:nvPr>
            <p:ph sz="quarter" idx="13"/>
          </p:nvPr>
        </p:nvSpPr>
        <p:spPr/>
        <p:txBody>
          <a:bodyPr/>
          <a:lstStyle/>
          <a:p>
            <a:pPr marL="0" indent="0">
              <a:buNone/>
            </a:pPr>
            <a:r>
              <a:rPr lang="en-GB" dirty="0"/>
              <a:t># Plotting sentiment distribution in the IMDB dataset</a:t>
            </a:r>
          </a:p>
          <a:p>
            <a:pPr marL="0" indent="0">
              <a:buNone/>
            </a:pPr>
            <a:r>
              <a:rPr lang="en-GB" dirty="0" err="1"/>
              <a:t>plt.figure</a:t>
            </a:r>
            <a:r>
              <a:rPr lang="en-GB" dirty="0"/>
              <a:t>(</a:t>
            </a:r>
            <a:r>
              <a:rPr lang="en-GB" dirty="0" err="1"/>
              <a:t>figsize</a:t>
            </a:r>
            <a:r>
              <a:rPr lang="en-GB" dirty="0"/>
              <a:t>=(6, 4))</a:t>
            </a:r>
          </a:p>
          <a:p>
            <a:pPr marL="0" indent="0">
              <a:buNone/>
            </a:pPr>
            <a:r>
              <a:rPr lang="en-GB" dirty="0" err="1"/>
              <a:t>sns.countplot</a:t>
            </a:r>
            <a:r>
              <a:rPr lang="en-GB" dirty="0"/>
              <a:t>(x=</a:t>
            </a:r>
            <a:r>
              <a:rPr lang="en-GB" dirty="0" err="1"/>
              <a:t>imdb_data</a:t>
            </a:r>
            <a:r>
              <a:rPr lang="en-GB" dirty="0"/>
              <a:t>['sentiment'])</a:t>
            </a:r>
          </a:p>
          <a:p>
            <a:pPr marL="0" indent="0">
              <a:buNone/>
            </a:pPr>
            <a:r>
              <a:rPr lang="en-GB" dirty="0" err="1"/>
              <a:t>plt.title</a:t>
            </a:r>
            <a:r>
              <a:rPr lang="en-GB" dirty="0"/>
              <a:t>('Sentiment Distribution in IMDB Dataset')</a:t>
            </a:r>
          </a:p>
          <a:p>
            <a:pPr marL="0" indent="0">
              <a:buNone/>
            </a:pPr>
            <a:r>
              <a:rPr lang="en-GB" dirty="0" err="1"/>
              <a:t>plt.xlabel</a:t>
            </a:r>
            <a:r>
              <a:rPr lang="en-GB" dirty="0"/>
              <a:t>('Sentiment')</a:t>
            </a:r>
          </a:p>
          <a:p>
            <a:pPr marL="0" indent="0">
              <a:buNone/>
            </a:pPr>
            <a:r>
              <a:rPr lang="en-GB" dirty="0" err="1"/>
              <a:t>plt.ylabel</a:t>
            </a:r>
            <a:r>
              <a:rPr lang="en-GB" dirty="0"/>
              <a:t>('Count')</a:t>
            </a:r>
          </a:p>
          <a:p>
            <a:pPr marL="0" indent="0">
              <a:buNone/>
            </a:pPr>
            <a:r>
              <a:rPr lang="en-GB" dirty="0" err="1"/>
              <a:t>plt.show</a:t>
            </a:r>
            <a:r>
              <a:rPr lang="en-GB" dirty="0" smtClean="0"/>
              <a:t>()</a:t>
            </a:r>
            <a:endParaRPr lang="en-GB" dirty="0"/>
          </a:p>
        </p:txBody>
      </p:sp>
    </p:spTree>
    <p:extLst>
      <p:ext uri="{BB962C8B-B14F-4D97-AF65-F5344CB8AC3E}">
        <p14:creationId xmlns:p14="http://schemas.microsoft.com/office/powerpoint/2010/main" val="4281030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Sentiment distribution in </a:t>
            </a:r>
            <a:r>
              <a:rPr lang="en-GB" b="1" dirty="0" err="1" smtClean="0"/>
              <a:t>imdb</a:t>
            </a:r>
            <a:r>
              <a:rPr lang="en-GB" b="1" dirty="0" smtClean="0"/>
              <a:t> dataset</a:t>
            </a:r>
            <a:endParaRPr lang="en-GB" b="1" dirty="0"/>
          </a:p>
        </p:txBody>
      </p:sp>
      <p:pic>
        <p:nvPicPr>
          <p:cNvPr id="4" name="Content Placeholder 3"/>
          <p:cNvPicPr>
            <a:picLocks noGrp="1" noChangeAspect="1"/>
          </p:cNvPicPr>
          <p:nvPr>
            <p:ph sz="quarter" idx="13"/>
          </p:nvPr>
        </p:nvPicPr>
        <p:blipFill>
          <a:blip r:embed="rId2"/>
          <a:stretch>
            <a:fillRect/>
          </a:stretch>
        </p:blipFill>
        <p:spPr>
          <a:xfrm>
            <a:off x="3652619" y="2366963"/>
            <a:ext cx="4886762" cy="3424237"/>
          </a:xfrm>
          <a:prstGeom prst="rect">
            <a:avLst/>
          </a:prstGeom>
        </p:spPr>
      </p:pic>
    </p:spTree>
    <p:extLst>
      <p:ext uri="{BB962C8B-B14F-4D97-AF65-F5344CB8AC3E}">
        <p14:creationId xmlns:p14="http://schemas.microsoft.com/office/powerpoint/2010/main" val="2919693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Data </a:t>
            </a:r>
            <a:r>
              <a:rPr lang="en-GB" b="1" dirty="0" smtClean="0"/>
              <a:t>Pre-processing</a:t>
            </a:r>
            <a:endParaRPr lang="en-GB" dirty="0"/>
          </a:p>
        </p:txBody>
      </p:sp>
      <p:sp>
        <p:nvSpPr>
          <p:cNvPr id="3" name="Content Placeholder 2"/>
          <p:cNvSpPr>
            <a:spLocks noGrp="1"/>
          </p:cNvSpPr>
          <p:nvPr>
            <p:ph sz="quarter" idx="13"/>
          </p:nvPr>
        </p:nvSpPr>
        <p:spPr/>
        <p:txBody>
          <a:bodyPr/>
          <a:lstStyle/>
          <a:p>
            <a:r>
              <a:rPr lang="en-GB" dirty="0"/>
              <a:t>Lowercasing</a:t>
            </a:r>
          </a:p>
          <a:p>
            <a:r>
              <a:rPr lang="en-GB" dirty="0" smtClean="0"/>
              <a:t>Removing </a:t>
            </a:r>
            <a:r>
              <a:rPr lang="en-GB" dirty="0"/>
              <a:t>HTML Tags</a:t>
            </a:r>
          </a:p>
          <a:p>
            <a:r>
              <a:rPr lang="en-GB" dirty="0" smtClean="0"/>
              <a:t>Removing </a:t>
            </a:r>
            <a:r>
              <a:rPr lang="en-GB" dirty="0"/>
              <a:t>URLs</a:t>
            </a:r>
          </a:p>
          <a:p>
            <a:r>
              <a:rPr lang="en-GB" dirty="0" smtClean="0"/>
              <a:t>Removing </a:t>
            </a:r>
            <a:r>
              <a:rPr lang="en-GB" dirty="0"/>
              <a:t>Special Characters</a:t>
            </a:r>
          </a:p>
          <a:p>
            <a:r>
              <a:rPr lang="en-GB" dirty="0" smtClean="0"/>
              <a:t>Stop word </a:t>
            </a:r>
            <a:r>
              <a:rPr lang="en-GB" dirty="0"/>
              <a:t>Removal</a:t>
            </a:r>
          </a:p>
          <a:p>
            <a:r>
              <a:rPr lang="en-GB" dirty="0" smtClean="0"/>
              <a:t>Lemmatization</a:t>
            </a:r>
            <a:endParaRPr lang="en-GB" dirty="0"/>
          </a:p>
          <a:p>
            <a:r>
              <a:rPr lang="en-GB" dirty="0" smtClean="0"/>
              <a:t>Negation </a:t>
            </a:r>
            <a:r>
              <a:rPr lang="en-GB" dirty="0"/>
              <a:t>Handling</a:t>
            </a:r>
          </a:p>
          <a:p>
            <a:endParaRPr lang="en-GB" dirty="0"/>
          </a:p>
        </p:txBody>
      </p:sp>
    </p:spTree>
    <p:extLst>
      <p:ext uri="{BB962C8B-B14F-4D97-AF65-F5344CB8AC3E}">
        <p14:creationId xmlns:p14="http://schemas.microsoft.com/office/powerpoint/2010/main" val="3569232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Data pre-processing</a:t>
            </a:r>
            <a:endParaRPr lang="en-GB" b="1" dirty="0"/>
          </a:p>
        </p:txBody>
      </p:sp>
      <p:sp>
        <p:nvSpPr>
          <p:cNvPr id="3" name="Content Placeholder 2"/>
          <p:cNvSpPr>
            <a:spLocks noGrp="1"/>
          </p:cNvSpPr>
          <p:nvPr>
            <p:ph sz="quarter" idx="13"/>
          </p:nvPr>
        </p:nvSpPr>
        <p:spPr>
          <a:xfrm>
            <a:off x="913775" y="2149378"/>
            <a:ext cx="10363826" cy="3424107"/>
          </a:xfrm>
        </p:spPr>
        <p:txBody>
          <a:bodyPr>
            <a:normAutofit fontScale="62500" lnSpcReduction="20000"/>
          </a:bodyPr>
          <a:lstStyle/>
          <a:p>
            <a:pPr marL="0" indent="0">
              <a:buNone/>
            </a:pPr>
            <a:r>
              <a:rPr lang="en-GB" dirty="0"/>
              <a:t># Compile the negation pattern outside the function</a:t>
            </a:r>
          </a:p>
          <a:p>
            <a:pPr marL="0" indent="0">
              <a:buNone/>
            </a:pPr>
            <a:r>
              <a:rPr lang="en-GB" sz="2200" dirty="0" err="1"/>
              <a:t>negation_pattern</a:t>
            </a:r>
            <a:r>
              <a:rPr lang="en-GB" dirty="0"/>
              <a:t> = </a:t>
            </a:r>
            <a:r>
              <a:rPr lang="en-GB" dirty="0" err="1"/>
              <a:t>re.compile</a:t>
            </a:r>
            <a:r>
              <a:rPr lang="en-GB" dirty="0"/>
              <a:t>(r'\b(</a:t>
            </a:r>
            <a:r>
              <a:rPr lang="en-GB" dirty="0" err="1"/>
              <a:t>not|no</a:t>
            </a:r>
            <a:r>
              <a:rPr lang="en-GB" dirty="0"/>
              <a:t>)\b[\s]+([a-z</a:t>
            </a:r>
            <a:r>
              <a:rPr lang="en-GB" dirty="0" smtClean="0"/>
              <a:t>]+)')</a:t>
            </a:r>
            <a:r>
              <a:rPr lang="en-GB" dirty="0"/>
              <a:t/>
            </a:r>
            <a:br>
              <a:rPr lang="en-GB" dirty="0"/>
            </a:br>
            <a:r>
              <a:rPr lang="en-GB" dirty="0"/>
              <a:t># Improved function for text cleaning and lemmatization</a:t>
            </a:r>
          </a:p>
          <a:p>
            <a:pPr marL="0" indent="0">
              <a:buNone/>
            </a:pPr>
            <a:r>
              <a:rPr lang="en-GB" dirty="0" err="1"/>
              <a:t>def</a:t>
            </a:r>
            <a:r>
              <a:rPr lang="en-GB" dirty="0"/>
              <a:t> </a:t>
            </a:r>
            <a:r>
              <a:rPr lang="en-GB" dirty="0" err="1"/>
              <a:t>clean_and_lemmatize_text</a:t>
            </a:r>
            <a:r>
              <a:rPr lang="en-GB" dirty="0"/>
              <a:t>(text</a:t>
            </a:r>
            <a:r>
              <a:rPr lang="en-GB" dirty="0" smtClean="0"/>
              <a:t>):</a:t>
            </a:r>
          </a:p>
          <a:p>
            <a:pPr marL="0" indent="0">
              <a:buNone/>
            </a:pPr>
            <a:r>
              <a:rPr lang="en-GB" dirty="0" smtClean="0"/>
              <a:t># </a:t>
            </a:r>
            <a:r>
              <a:rPr lang="en-GB" dirty="0"/>
              <a:t>Lowercasing and removing HTML </a:t>
            </a:r>
            <a:r>
              <a:rPr lang="en-GB" dirty="0" smtClean="0"/>
              <a:t>tags</a:t>
            </a:r>
          </a:p>
          <a:p>
            <a:pPr marL="0" indent="0">
              <a:buNone/>
            </a:pPr>
            <a:r>
              <a:rPr lang="en-GB" dirty="0" smtClean="0"/>
              <a:t>text </a:t>
            </a:r>
            <a:r>
              <a:rPr lang="en-GB" dirty="0"/>
              <a:t>= </a:t>
            </a:r>
            <a:r>
              <a:rPr lang="en-GB" dirty="0" err="1"/>
              <a:t>text.lower</a:t>
            </a:r>
            <a:r>
              <a:rPr lang="en-GB" dirty="0"/>
              <a:t>()</a:t>
            </a:r>
          </a:p>
          <a:p>
            <a:pPr marL="0" indent="0">
              <a:buNone/>
            </a:pPr>
            <a:r>
              <a:rPr lang="en-GB" dirty="0" smtClean="0"/>
              <a:t>text </a:t>
            </a:r>
            <a:r>
              <a:rPr lang="en-GB" dirty="0"/>
              <a:t>= </a:t>
            </a:r>
            <a:r>
              <a:rPr lang="en-GB" dirty="0" err="1"/>
              <a:t>re.sub</a:t>
            </a:r>
            <a:r>
              <a:rPr lang="en-GB" dirty="0"/>
              <a:t>('&lt;</a:t>
            </a:r>
            <a:r>
              <a:rPr lang="en-GB" dirty="0" err="1"/>
              <a:t>br</a:t>
            </a:r>
            <a:r>
              <a:rPr lang="en-GB" dirty="0"/>
              <a:t> /&gt;', '', text</a:t>
            </a:r>
            <a:r>
              <a:rPr lang="en-GB" dirty="0" smtClean="0"/>
              <a:t>)</a:t>
            </a:r>
            <a:r>
              <a:rPr lang="en-GB" dirty="0"/>
              <a:t/>
            </a:r>
            <a:br>
              <a:rPr lang="en-GB" dirty="0"/>
            </a:br>
            <a:r>
              <a:rPr lang="en-GB" dirty="0" smtClean="0"/>
              <a:t># </a:t>
            </a:r>
            <a:r>
              <a:rPr lang="en-GB" dirty="0"/>
              <a:t>Removing URLs and special characters</a:t>
            </a:r>
          </a:p>
          <a:p>
            <a:pPr marL="0" indent="0">
              <a:buNone/>
            </a:pPr>
            <a:r>
              <a:rPr lang="en-GB" dirty="0" smtClean="0"/>
              <a:t>text </a:t>
            </a:r>
            <a:r>
              <a:rPr lang="en-GB" dirty="0"/>
              <a:t>= </a:t>
            </a:r>
            <a:r>
              <a:rPr lang="en-GB" dirty="0" err="1"/>
              <a:t>re.sub</a:t>
            </a:r>
            <a:r>
              <a:rPr lang="en-GB" dirty="0"/>
              <a:t>(</a:t>
            </a:r>
            <a:r>
              <a:rPr lang="en-GB" dirty="0" err="1"/>
              <a:t>r"https</a:t>
            </a:r>
            <a:r>
              <a:rPr lang="en-GB" dirty="0"/>
              <a:t>?\S+|www\S+|http\S+", '', text, flags=</a:t>
            </a:r>
            <a:r>
              <a:rPr lang="en-GB" dirty="0" err="1"/>
              <a:t>re.MULTILINE</a:t>
            </a:r>
            <a:r>
              <a:rPr lang="en-GB" dirty="0"/>
              <a:t>)</a:t>
            </a:r>
          </a:p>
          <a:p>
            <a:pPr marL="0" indent="0">
              <a:buNone/>
            </a:pPr>
            <a:r>
              <a:rPr lang="en-GB" dirty="0" smtClean="0"/>
              <a:t>text </a:t>
            </a:r>
            <a:r>
              <a:rPr lang="en-GB" dirty="0"/>
              <a:t>= </a:t>
            </a:r>
            <a:r>
              <a:rPr lang="en-GB" dirty="0" err="1"/>
              <a:t>re.sub</a:t>
            </a:r>
            <a:r>
              <a:rPr lang="en-GB" dirty="0"/>
              <a:t>(r'</a:t>
            </a:r>
            <a:r>
              <a:rPr lang="en-GB" b="1" dirty="0"/>
              <a:t>\@</a:t>
            </a:r>
            <a:r>
              <a:rPr lang="en-GB" dirty="0"/>
              <a:t>w+|</a:t>
            </a:r>
            <a:r>
              <a:rPr lang="en-GB" b="1" dirty="0"/>
              <a:t>\#</a:t>
            </a:r>
            <a:r>
              <a:rPr lang="en-GB" dirty="0"/>
              <a:t>', '', text)</a:t>
            </a:r>
          </a:p>
          <a:p>
            <a:pPr marL="0" indent="0">
              <a:buNone/>
            </a:pPr>
            <a:r>
              <a:rPr lang="en-GB" dirty="0" smtClean="0"/>
              <a:t>text </a:t>
            </a:r>
            <a:r>
              <a:rPr lang="en-GB" dirty="0"/>
              <a:t>= </a:t>
            </a:r>
            <a:r>
              <a:rPr lang="en-GB" dirty="0" err="1"/>
              <a:t>re.sub</a:t>
            </a:r>
            <a:r>
              <a:rPr lang="en-GB" dirty="0"/>
              <a:t>(r'[^\w\s]', '', text</a:t>
            </a:r>
            <a:r>
              <a:rPr lang="en-GB" dirty="0" smtClean="0"/>
              <a:t>)</a:t>
            </a:r>
            <a:endParaRPr lang="en-GB" dirty="0"/>
          </a:p>
        </p:txBody>
      </p:sp>
    </p:spTree>
    <p:extLst>
      <p:ext uri="{BB962C8B-B14F-4D97-AF65-F5344CB8AC3E}">
        <p14:creationId xmlns:p14="http://schemas.microsoft.com/office/powerpoint/2010/main" val="2056521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Data pre-processing</a:t>
            </a:r>
            <a:endParaRPr lang="en-GB" b="1" dirty="0"/>
          </a:p>
        </p:txBody>
      </p:sp>
      <p:sp>
        <p:nvSpPr>
          <p:cNvPr id="3" name="Content Placeholder 2"/>
          <p:cNvSpPr>
            <a:spLocks noGrp="1"/>
          </p:cNvSpPr>
          <p:nvPr>
            <p:ph sz="quarter" idx="13"/>
          </p:nvPr>
        </p:nvSpPr>
        <p:spPr>
          <a:xfrm>
            <a:off x="913775" y="2214694"/>
            <a:ext cx="10363826" cy="3424107"/>
          </a:xfrm>
        </p:spPr>
        <p:txBody>
          <a:bodyPr>
            <a:normAutofit fontScale="70000" lnSpcReduction="20000"/>
          </a:bodyPr>
          <a:lstStyle/>
          <a:p>
            <a:pPr marL="0" indent="0">
              <a:buNone/>
            </a:pPr>
            <a:r>
              <a:rPr lang="en-GB" dirty="0" smtClean="0"/>
              <a:t># </a:t>
            </a:r>
            <a:r>
              <a:rPr lang="en-GB" dirty="0"/>
              <a:t>Improved negation </a:t>
            </a:r>
            <a:r>
              <a:rPr lang="en-GB" dirty="0" smtClean="0"/>
              <a:t>handling</a:t>
            </a:r>
          </a:p>
          <a:p>
            <a:pPr marL="0" indent="0">
              <a:buNone/>
            </a:pPr>
            <a:r>
              <a:rPr lang="en-GB" dirty="0" smtClean="0"/>
              <a:t>text = </a:t>
            </a:r>
            <a:r>
              <a:rPr lang="en-GB" dirty="0" err="1" smtClean="0"/>
              <a:t>negation_pattern.sub</a:t>
            </a:r>
            <a:r>
              <a:rPr lang="en-GB" dirty="0" smtClean="0"/>
              <a:t>(r'\1_\2', text)</a:t>
            </a:r>
          </a:p>
          <a:p>
            <a:pPr marL="0" indent="0">
              <a:buNone/>
            </a:pPr>
            <a:r>
              <a:rPr lang="en-GB" dirty="0" smtClean="0"/>
              <a:t># </a:t>
            </a:r>
            <a:r>
              <a:rPr lang="en-GB" dirty="0"/>
              <a:t>Removing </a:t>
            </a:r>
            <a:r>
              <a:rPr lang="en-GB" dirty="0" err="1" smtClean="0"/>
              <a:t>stopwords</a:t>
            </a:r>
            <a:endParaRPr lang="en-GB" dirty="0"/>
          </a:p>
          <a:p>
            <a:pPr marL="0" indent="0">
              <a:buNone/>
            </a:pPr>
            <a:r>
              <a:rPr lang="en-GB" dirty="0" err="1" smtClean="0"/>
              <a:t>stop_words</a:t>
            </a:r>
            <a:r>
              <a:rPr lang="en-GB" dirty="0" smtClean="0"/>
              <a:t> </a:t>
            </a:r>
            <a:r>
              <a:rPr lang="en-GB" dirty="0"/>
              <a:t>= set(</a:t>
            </a:r>
            <a:r>
              <a:rPr lang="en-GB" dirty="0" err="1"/>
              <a:t>stopwords.words</a:t>
            </a:r>
            <a:r>
              <a:rPr lang="en-GB" dirty="0"/>
              <a:t>('</a:t>
            </a:r>
            <a:r>
              <a:rPr lang="en-GB" dirty="0" err="1"/>
              <a:t>english</a:t>
            </a:r>
            <a:r>
              <a:rPr lang="en-GB" dirty="0"/>
              <a:t>'))</a:t>
            </a:r>
          </a:p>
          <a:p>
            <a:pPr marL="0" indent="0">
              <a:buNone/>
            </a:pPr>
            <a:r>
              <a:rPr lang="en-GB" dirty="0" smtClean="0"/>
              <a:t>words </a:t>
            </a:r>
            <a:r>
              <a:rPr lang="en-GB" dirty="0"/>
              <a:t>= </a:t>
            </a:r>
            <a:r>
              <a:rPr lang="en-GB" dirty="0" err="1"/>
              <a:t>text.split</a:t>
            </a:r>
            <a:r>
              <a:rPr lang="en-GB" dirty="0"/>
              <a:t>()</a:t>
            </a:r>
          </a:p>
          <a:p>
            <a:pPr marL="0" indent="0">
              <a:buNone/>
            </a:pPr>
            <a:r>
              <a:rPr lang="en-GB" dirty="0" err="1" smtClean="0"/>
              <a:t>filtered_words</a:t>
            </a:r>
            <a:r>
              <a:rPr lang="en-GB" dirty="0" smtClean="0"/>
              <a:t> </a:t>
            </a:r>
            <a:r>
              <a:rPr lang="en-GB" dirty="0"/>
              <a:t>= [word for word in words if word not in </a:t>
            </a:r>
            <a:r>
              <a:rPr lang="en-GB" dirty="0" err="1"/>
              <a:t>stop_words</a:t>
            </a:r>
            <a:r>
              <a:rPr lang="en-GB" dirty="0" smtClean="0"/>
              <a:t>] </a:t>
            </a:r>
            <a:r>
              <a:rPr lang="en-GB" dirty="0"/>
              <a:t>  </a:t>
            </a:r>
          </a:p>
          <a:p>
            <a:pPr marL="0" indent="0">
              <a:buNone/>
            </a:pPr>
            <a:r>
              <a:rPr lang="en-GB" dirty="0" smtClean="0"/>
              <a:t># Lemmatization</a:t>
            </a:r>
          </a:p>
          <a:p>
            <a:pPr marL="0" indent="0">
              <a:buNone/>
            </a:pPr>
            <a:r>
              <a:rPr lang="en-GB" dirty="0" err="1" smtClean="0"/>
              <a:t>lemmatizer</a:t>
            </a:r>
            <a:r>
              <a:rPr lang="en-GB" dirty="0" smtClean="0"/>
              <a:t> </a:t>
            </a:r>
            <a:r>
              <a:rPr lang="en-GB" dirty="0"/>
              <a:t>= </a:t>
            </a:r>
            <a:r>
              <a:rPr lang="en-GB" dirty="0" err="1"/>
              <a:t>WordNetLemmatizer</a:t>
            </a:r>
            <a:r>
              <a:rPr lang="en-GB" dirty="0"/>
              <a:t>()</a:t>
            </a:r>
          </a:p>
          <a:p>
            <a:pPr marL="0" indent="0">
              <a:buNone/>
            </a:pPr>
            <a:r>
              <a:rPr lang="en-GB" dirty="0" err="1" smtClean="0"/>
              <a:t>lemmatized_words</a:t>
            </a:r>
            <a:r>
              <a:rPr lang="en-GB" dirty="0" smtClean="0"/>
              <a:t> </a:t>
            </a:r>
            <a:r>
              <a:rPr lang="en-GB" dirty="0"/>
              <a:t>= [</a:t>
            </a:r>
            <a:r>
              <a:rPr lang="en-GB" dirty="0" err="1"/>
              <a:t>lemmatizer.lemmatize</a:t>
            </a:r>
            <a:r>
              <a:rPr lang="en-GB" dirty="0"/>
              <a:t>(word) for word in </a:t>
            </a:r>
            <a:r>
              <a:rPr lang="en-GB" dirty="0" err="1"/>
              <a:t>filtered_words</a:t>
            </a:r>
            <a:r>
              <a:rPr lang="en-GB" dirty="0"/>
              <a:t>]</a:t>
            </a:r>
          </a:p>
          <a:p>
            <a:pPr marL="0" indent="0">
              <a:buNone/>
            </a:pPr>
            <a:r>
              <a:rPr lang="en-GB" dirty="0" smtClean="0"/>
              <a:t>return </a:t>
            </a:r>
            <a:r>
              <a:rPr lang="en-GB" dirty="0"/>
              <a:t>' '.join(</a:t>
            </a:r>
            <a:r>
              <a:rPr lang="en-GB" dirty="0" err="1"/>
              <a:t>lemmatized_words</a:t>
            </a:r>
            <a:r>
              <a:rPr lang="en-GB" dirty="0"/>
              <a:t>)</a:t>
            </a:r>
          </a:p>
        </p:txBody>
      </p:sp>
    </p:spTree>
    <p:extLst>
      <p:ext uri="{BB962C8B-B14F-4D97-AF65-F5344CB8AC3E}">
        <p14:creationId xmlns:p14="http://schemas.microsoft.com/office/powerpoint/2010/main" val="220711773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58</TotalTime>
  <Words>1018</Words>
  <Application>Microsoft Office PowerPoint</Application>
  <PresentationFormat>Widescreen</PresentationFormat>
  <Paragraphs>126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Tw Cen MT</vt:lpstr>
      <vt:lpstr>Wide Latin</vt:lpstr>
      <vt:lpstr>Droplet</vt:lpstr>
      <vt:lpstr>Movie review project</vt:lpstr>
      <vt:lpstr>Introduction</vt:lpstr>
      <vt:lpstr>Background Information</vt:lpstr>
      <vt:lpstr>Dataset Loading</vt:lpstr>
      <vt:lpstr>Sentiment distribution in imdb dataset</vt:lpstr>
      <vt:lpstr>Sentiment distribution in imdb dataset</vt:lpstr>
      <vt:lpstr>Data Pre-processing</vt:lpstr>
      <vt:lpstr>Data pre-processing</vt:lpstr>
      <vt:lpstr>Data pre-processing</vt:lpstr>
      <vt:lpstr>WORLD CLOUD</vt:lpstr>
      <vt:lpstr>WORLD CLOUD</vt:lpstr>
      <vt:lpstr>output</vt:lpstr>
      <vt:lpstr>Model Building</vt:lpstr>
      <vt:lpstr>Training and Evaluation</vt:lpstr>
      <vt:lpstr>Training and Evaluation</vt:lpstr>
      <vt:lpstr>Results</vt:lpstr>
      <vt:lpstr>Confusion matrix</vt:lpstr>
      <vt:lpstr>output</vt:lpstr>
      <vt:lpstr>FOR FUTURE PREDICTION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review project</dc:title>
  <dc:creator>PC</dc:creator>
  <cp:lastModifiedBy>PC</cp:lastModifiedBy>
  <cp:revision>7</cp:revision>
  <dcterms:created xsi:type="dcterms:W3CDTF">2024-01-14T16:38:31Z</dcterms:created>
  <dcterms:modified xsi:type="dcterms:W3CDTF">2024-01-14T17:37:11Z</dcterms:modified>
</cp:coreProperties>
</file>