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5" r:id="rId6"/>
    <p:sldId id="266" r:id="rId7"/>
    <p:sldId id="270" r:id="rId8"/>
    <p:sldId id="267" r:id="rId9"/>
    <p:sldId id="268" r:id="rId10"/>
    <p:sldId id="269" r:id="rId11"/>
    <p:sldId id="271" r:id="rId12"/>
    <p:sldId id="272" r:id="rId13"/>
    <p:sldId id="273" r:id="rId14"/>
    <p:sldId id="259" r:id="rId15"/>
    <p:sldId id="258" r:id="rId16"/>
    <p:sldId id="261" r:id="rId17"/>
    <p:sldId id="262" r:id="rId18"/>
    <p:sldId id="260" r:id="rId19"/>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960"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1/12/2015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1/12/2015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1/12/2015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the reset machine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The reset machine is the first RTL code that we work. There is no apparent reason why this would work like in the simulation but:</a:t>
            </a:r>
          </a:p>
          <a:p>
            <a:r>
              <a:rPr lang="en-US" sz="2000" dirty="0" smtClean="0"/>
              <a:t>Some time we have clock gates in the design that are analog and may not work in the Palladium so we can check the signals going in and out to see that they match the simulation. If we found a clock gate and fix it, it will be fixed to the rest of the design.</a:t>
            </a:r>
            <a:endParaRPr lang="en-US" sz="2000" dirty="0"/>
          </a:p>
          <a:p>
            <a:r>
              <a:rPr lang="en-US" sz="2000" dirty="0" smtClean="0"/>
              <a:t>The times in the Palladium will be different from the simulation so we have to check the design behavior and not relay on time measure. </a:t>
            </a:r>
            <a:endParaRPr lang="en-US" sz="2000" dirty="0"/>
          </a:p>
          <a:p>
            <a:r>
              <a:rPr lang="en-US" sz="2000" dirty="0" smtClean="0"/>
              <a:t>It has no software and very few controls from the TB (if any). So this will be an easy place to start using </a:t>
            </a:r>
            <a:r>
              <a:rPr lang="en-US" sz="2000" dirty="0" err="1" smtClean="0"/>
              <a:t>specman</a:t>
            </a:r>
            <a:r>
              <a:rPr lang="en-US" sz="2000" dirty="0" smtClean="0"/>
              <a:t> </a:t>
            </a:r>
            <a:r>
              <a:rPr lang="en-US" sz="2000" dirty="0" err="1" smtClean="0"/>
              <a:t>event_port</a:t>
            </a:r>
            <a:r>
              <a:rPr lang="en-US" sz="2000" dirty="0" smtClean="0"/>
              <a:t>. But they are not mandatories in this stage.</a:t>
            </a:r>
            <a:endParaRPr lang="en-US" sz="2000" dirty="0"/>
          </a:p>
          <a:p>
            <a:endParaRPr lang="en-US" sz="2000" dirty="0" smtClean="0"/>
          </a:p>
        </p:txBody>
      </p:sp>
      <p:sp>
        <p:nvSpPr>
          <p:cNvPr id="4" name="Rectangle 3"/>
          <p:cNvSpPr/>
          <p:nvPr/>
        </p:nvSpPr>
        <p:spPr>
          <a:xfrm>
            <a:off x="3733800" y="4582887"/>
            <a:ext cx="50292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05400" y="5029200"/>
            <a:ext cx="1143000" cy="8001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reset</a:t>
            </a:r>
            <a:endParaRPr lang="en-US" dirty="0">
              <a:solidFill>
                <a:schemeClr val="tx1"/>
              </a:solidFill>
            </a:endParaRPr>
          </a:p>
        </p:txBody>
      </p:sp>
      <p:sp>
        <p:nvSpPr>
          <p:cNvPr id="12" name="Rectangle 11"/>
          <p:cNvSpPr/>
          <p:nvPr/>
        </p:nvSpPr>
        <p:spPr>
          <a:xfrm>
            <a:off x="5029200" y="4807404"/>
            <a:ext cx="35052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800600" y="54483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0" y="5295900"/>
            <a:ext cx="990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810000" y="546735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57150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54864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48768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grpSp>
        <p:nvGrpSpPr>
          <p:cNvPr id="38" name="Group 37"/>
          <p:cNvGrpSpPr/>
          <p:nvPr/>
        </p:nvGrpSpPr>
        <p:grpSpPr>
          <a:xfrm>
            <a:off x="4038600" y="4724400"/>
            <a:ext cx="457200" cy="464004"/>
            <a:chOff x="533400" y="4191000"/>
            <a:chExt cx="457200" cy="464004"/>
          </a:xfrm>
        </p:grpSpPr>
        <p:sp>
          <p:nvSpPr>
            <p:cNvPr id="39" name="Oval 38"/>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4038600" y="5936796"/>
            <a:ext cx="457200" cy="464004"/>
            <a:chOff x="533400" y="4191000"/>
            <a:chExt cx="457200" cy="464004"/>
          </a:xfrm>
        </p:grpSpPr>
        <p:sp>
          <p:nvSpPr>
            <p:cNvPr id="51" name="Oval 50"/>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3767946" y="44958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55" name="TextBox 54"/>
          <p:cNvSpPr txBox="1"/>
          <p:nvPr/>
        </p:nvSpPr>
        <p:spPr>
          <a:xfrm>
            <a:off x="3809623" y="63978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sp>
        <p:nvSpPr>
          <p:cNvPr id="16" name="Rectangle 15"/>
          <p:cNvSpPr/>
          <p:nvPr/>
        </p:nvSpPr>
        <p:spPr>
          <a:xfrm>
            <a:off x="5486400" y="5543550"/>
            <a:ext cx="190500" cy="46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10577" y="6019800"/>
            <a:ext cx="909223" cy="276999"/>
          </a:xfrm>
          <a:prstGeom prst="rect">
            <a:avLst/>
          </a:prstGeom>
          <a:noFill/>
        </p:spPr>
        <p:txBody>
          <a:bodyPr wrap="none" rtlCol="0">
            <a:spAutoFit/>
          </a:bodyPr>
          <a:lstStyle/>
          <a:p>
            <a:r>
              <a:rPr lang="en-US" sz="1200" dirty="0" smtClean="0"/>
              <a:t>Clock gate</a:t>
            </a:r>
            <a:endParaRPr lang="en-US" sz="1200" dirty="0"/>
          </a:p>
        </p:txBody>
      </p:sp>
      <p:cxnSp>
        <p:nvCxnSpPr>
          <p:cNvPr id="27" name="Straight Connector 26"/>
          <p:cNvCxnSpPr/>
          <p:nvPr/>
        </p:nvCxnSpPr>
        <p:spPr>
          <a:xfrm>
            <a:off x="5638800" y="5868145"/>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793145" y="6041562"/>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5000" y="598724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05234" y="5936962"/>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48527" y="5933836"/>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34000" y="5867400"/>
            <a:ext cx="231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793145" y="6040651"/>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948527" y="5936962"/>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103909" y="6046595"/>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106891" y="5938869"/>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259291" y="5938869"/>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103909" y="6045684"/>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253327" y="5941995"/>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9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Once the clocks are running &amp; the reset works on time, we need to start working the rest of the design one data path at a time.</a:t>
            </a:r>
          </a:p>
          <a:p>
            <a:pPr marL="0" indent="0">
              <a:buNone/>
            </a:pPr>
            <a:r>
              <a:rPr lang="en-US" sz="2000" dirty="0" smtClean="0"/>
              <a:t>Every module have inputs, outputs &amp; modules in the way. </a:t>
            </a:r>
            <a:endParaRPr lang="en-US" sz="2000" dirty="0"/>
          </a:p>
          <a:p>
            <a:endParaRPr lang="en-US" sz="2000" dirty="0" smtClean="0"/>
          </a:p>
        </p:txBody>
      </p:sp>
      <p:sp>
        <p:nvSpPr>
          <p:cNvPr id="7" name="Rectangle 6"/>
          <p:cNvSpPr/>
          <p:nvPr/>
        </p:nvSpPr>
        <p:spPr>
          <a:xfrm>
            <a:off x="26670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286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86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6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86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436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3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6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36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36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17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17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9890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4845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7987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10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module(inputs)</a:t>
            </a:r>
            <a:endParaRPr lang="en-US" dirty="0"/>
          </a:p>
        </p:txBody>
      </p:sp>
      <p:sp>
        <p:nvSpPr>
          <p:cNvPr id="3" name="Content Placeholder 2"/>
          <p:cNvSpPr>
            <a:spLocks noGrp="1"/>
          </p:cNvSpPr>
          <p:nvPr>
            <p:ph idx="1"/>
          </p:nvPr>
        </p:nvSpPr>
        <p:spPr>
          <a:xfrm>
            <a:off x="533400" y="1295400"/>
            <a:ext cx="8534400" cy="381000"/>
          </a:xfrm>
        </p:spPr>
        <p:txBody>
          <a:bodyPr/>
          <a:lstStyle/>
          <a:p>
            <a:pPr marL="0" indent="0">
              <a:buNone/>
            </a:pPr>
            <a:r>
              <a:rPr lang="en-US" sz="2000" u="sng" dirty="0" smtClean="0"/>
              <a:t>We start with the inputs. </a:t>
            </a:r>
          </a:p>
        </p:txBody>
      </p:sp>
      <p:sp>
        <p:nvSpPr>
          <p:cNvPr id="7" name="Rectangle 6"/>
          <p:cNvSpPr/>
          <p:nvPr/>
        </p:nvSpPr>
        <p:spPr>
          <a:xfrm>
            <a:off x="51816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5052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5052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49530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4343400" y="28194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19600" y="4202668"/>
            <a:ext cx="813043" cy="369332"/>
          </a:xfrm>
          <a:prstGeom prst="rect">
            <a:avLst/>
          </a:prstGeom>
          <a:noFill/>
        </p:spPr>
        <p:txBody>
          <a:bodyPr wrap="none" rtlCol="0">
            <a:spAutoFit/>
          </a:bodyPr>
          <a:lstStyle/>
          <a:p>
            <a:r>
              <a:rPr lang="en-US" dirty="0" smtClean="0">
                <a:solidFill>
                  <a:srgbClr val="FF0000"/>
                </a:solidFill>
              </a:rPr>
              <a:t>Inputs</a:t>
            </a:r>
            <a:endParaRPr lang="en-US" dirty="0">
              <a:solidFill>
                <a:srgbClr val="FF0000"/>
              </a:solidFill>
            </a:endParaRPr>
          </a:p>
        </p:txBody>
      </p:sp>
      <p:sp>
        <p:nvSpPr>
          <p:cNvPr id="101" name="Content Placeholder 2"/>
          <p:cNvSpPr txBox="1">
            <a:spLocks/>
          </p:cNvSpPr>
          <p:nvPr/>
        </p:nvSpPr>
        <p:spPr bwMode="auto">
          <a:xfrm>
            <a:off x="228600" y="3048000"/>
            <a:ext cx="4267200" cy="1982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to avoid this we can add a Verilog block that will get a memory sized data from the </a:t>
            </a:r>
            <a:r>
              <a:rPr lang="en-US" sz="2000" dirty="0" err="1" smtClean="0"/>
              <a:t>Specman</a:t>
            </a:r>
            <a:r>
              <a:rPr lang="en-US" sz="2000" dirty="0" smtClean="0"/>
              <a:t>. Load the signals cycle by cycle. And generate an event for the </a:t>
            </a:r>
            <a:r>
              <a:rPr lang="en-US" sz="2000" dirty="0" err="1" smtClean="0"/>
              <a:t>Specman</a:t>
            </a:r>
            <a:r>
              <a:rPr lang="en-US" sz="2000" dirty="0" smtClean="0"/>
              <a:t>  when the memory is done to reload the memory.</a:t>
            </a:r>
          </a:p>
        </p:txBody>
      </p:sp>
      <p:sp>
        <p:nvSpPr>
          <p:cNvPr id="102" name="Content Placeholder 2"/>
          <p:cNvSpPr txBox="1">
            <a:spLocks/>
          </p:cNvSpPr>
          <p:nvPr/>
        </p:nvSpPr>
        <p:spPr bwMode="auto">
          <a:xfrm>
            <a:off x="228600" y="1676400"/>
            <a:ext cx="8534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Some times the inputs are driven by the </a:t>
            </a:r>
            <a:r>
              <a:rPr lang="en-US" sz="2000" dirty="0" err="1" smtClean="0"/>
              <a:t>Specman</a:t>
            </a:r>
            <a:r>
              <a:rPr lang="en-US" sz="2000" dirty="0" smtClean="0"/>
              <a:t>.  </a:t>
            </a:r>
          </a:p>
          <a:p>
            <a:pPr marL="0" indent="0">
              <a:buFont typeface="Arial" charset="0"/>
              <a:buNone/>
            </a:pPr>
            <a:r>
              <a:rPr lang="en-US" sz="2000" dirty="0" smtClean="0"/>
              <a:t>In simulation the </a:t>
            </a:r>
            <a:r>
              <a:rPr lang="en-US" sz="2000" dirty="0" err="1" smtClean="0"/>
              <a:t>Specman</a:t>
            </a:r>
            <a:r>
              <a:rPr lang="en-US" sz="2000" dirty="0" smtClean="0"/>
              <a:t> can drive the signals at every clock cycle. In the Palladium this will make the Palladium stop every cycle and wait for the </a:t>
            </a:r>
            <a:r>
              <a:rPr lang="en-US" sz="2000" dirty="0" err="1" smtClean="0"/>
              <a:t>Specman</a:t>
            </a:r>
            <a:r>
              <a:rPr lang="en-US" sz="2000" dirty="0" smtClean="0"/>
              <a:t> to calculate. </a:t>
            </a:r>
          </a:p>
          <a:p>
            <a:endParaRPr lang="en-US" sz="2000" dirty="0" smtClean="0"/>
          </a:p>
        </p:txBody>
      </p:sp>
      <p:sp>
        <p:nvSpPr>
          <p:cNvPr id="6" name="Rectangle 5"/>
          <p:cNvSpPr/>
          <p:nvPr/>
        </p:nvSpPr>
        <p:spPr>
          <a:xfrm>
            <a:off x="14478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886200" y="57912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886200" y="59436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886200" y="60960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6002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35052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02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350428" y="50292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35052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2172867" y="50292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Tree>
    <p:extLst>
      <p:ext uri="{BB962C8B-B14F-4D97-AF65-F5344CB8AC3E}">
        <p14:creationId xmlns:p14="http://schemas.microsoft.com/office/powerpoint/2010/main" val="6061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circle(in)">
                                      <p:cBhvr>
                                        <p:cTn id="19" dur="2000"/>
                                        <p:tgtEl>
                                          <p:spTgt spid="10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1"/>
                                        </p:tgtEl>
                                        <p:attrNameLst>
                                          <p:attrName>style.visibility</p:attrName>
                                        </p:attrNameLst>
                                      </p:cBhvr>
                                      <p:to>
                                        <p:strVal val="visible"/>
                                      </p:to>
                                    </p:set>
                                    <p:anim calcmode="lin" valueType="num">
                                      <p:cBhvr additive="base">
                                        <p:cTn id="24" dur="500" fill="hold"/>
                                        <p:tgtEl>
                                          <p:spTgt spid="101"/>
                                        </p:tgtEl>
                                        <p:attrNameLst>
                                          <p:attrName>ppt_x</p:attrName>
                                        </p:attrNameLst>
                                      </p:cBhvr>
                                      <p:tavLst>
                                        <p:tav tm="0">
                                          <p:val>
                                            <p:strVal val="0-#ppt_w/2"/>
                                          </p:val>
                                        </p:tav>
                                        <p:tav tm="100000">
                                          <p:val>
                                            <p:strVal val="#ppt_x"/>
                                          </p:val>
                                        </p:tav>
                                      </p:tavLst>
                                    </p:anim>
                                    <p:anim calcmode="lin" valueType="num">
                                      <p:cBhvr additive="base">
                                        <p:cTn id="25"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 calcmode="lin" valueType="num">
                                      <p:cBhvr additive="base">
                                        <p:cTn id="38" dur="500" fill="hold"/>
                                        <p:tgtEl>
                                          <p:spTgt spid="105"/>
                                        </p:tgtEl>
                                        <p:attrNameLst>
                                          <p:attrName>ppt_x</p:attrName>
                                        </p:attrNameLst>
                                      </p:cBhvr>
                                      <p:tavLst>
                                        <p:tav tm="0">
                                          <p:val>
                                            <p:strVal val="0-#ppt_w/2"/>
                                          </p:val>
                                        </p:tav>
                                        <p:tav tm="100000">
                                          <p:val>
                                            <p:strVal val="#ppt_x"/>
                                          </p:val>
                                        </p:tav>
                                      </p:tavLst>
                                    </p:anim>
                                    <p:anim calcmode="lin" valueType="num">
                                      <p:cBhvr additive="base">
                                        <p:cTn id="39" dur="500" fill="hold"/>
                                        <p:tgtEl>
                                          <p:spTgt spid="105"/>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106"/>
                                        </p:tgtEl>
                                        <p:attrNameLst>
                                          <p:attrName>style.visibility</p:attrName>
                                        </p:attrNameLst>
                                      </p:cBhvr>
                                      <p:to>
                                        <p:strVal val="visible"/>
                                      </p:to>
                                    </p:set>
                                    <p:anim calcmode="lin" valueType="num">
                                      <p:cBhvr additive="base">
                                        <p:cTn id="42" dur="500" fill="hold"/>
                                        <p:tgtEl>
                                          <p:spTgt spid="106"/>
                                        </p:tgtEl>
                                        <p:attrNameLst>
                                          <p:attrName>ppt_x</p:attrName>
                                        </p:attrNameLst>
                                      </p:cBhvr>
                                      <p:tavLst>
                                        <p:tav tm="0">
                                          <p:val>
                                            <p:strVal val="0-#ppt_w/2"/>
                                          </p:val>
                                        </p:tav>
                                        <p:tav tm="100000">
                                          <p:val>
                                            <p:strVal val="#ppt_x"/>
                                          </p:val>
                                        </p:tav>
                                      </p:tavLst>
                                    </p:anim>
                                    <p:anim calcmode="lin" valueType="num">
                                      <p:cBhvr additive="base">
                                        <p:cTn id="43" dur="500" fill="hold"/>
                                        <p:tgtEl>
                                          <p:spTgt spid="106"/>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 calcmode="lin" valueType="num">
                                      <p:cBhvr additive="base">
                                        <p:cTn id="46" dur="500" fill="hold"/>
                                        <p:tgtEl>
                                          <p:spTgt spid="107"/>
                                        </p:tgtEl>
                                        <p:attrNameLst>
                                          <p:attrName>ppt_x</p:attrName>
                                        </p:attrNameLst>
                                      </p:cBhvr>
                                      <p:tavLst>
                                        <p:tav tm="0">
                                          <p:val>
                                            <p:strVal val="0-#ppt_w/2"/>
                                          </p:val>
                                        </p:tav>
                                        <p:tav tm="100000">
                                          <p:val>
                                            <p:strVal val="#ppt_x"/>
                                          </p:val>
                                        </p:tav>
                                      </p:tavLst>
                                    </p:anim>
                                    <p:anim calcmode="lin" valueType="num">
                                      <p:cBhvr additive="base">
                                        <p:cTn id="47" dur="500" fill="hold"/>
                                        <p:tgtEl>
                                          <p:spTgt spid="107"/>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08"/>
                                        </p:tgtEl>
                                        <p:attrNameLst>
                                          <p:attrName>style.visibility</p:attrName>
                                        </p:attrNameLst>
                                      </p:cBhvr>
                                      <p:to>
                                        <p:strVal val="visible"/>
                                      </p:to>
                                    </p:set>
                                    <p:anim calcmode="lin" valueType="num">
                                      <p:cBhvr additive="base">
                                        <p:cTn id="50" dur="500" fill="hold"/>
                                        <p:tgtEl>
                                          <p:spTgt spid="108"/>
                                        </p:tgtEl>
                                        <p:attrNameLst>
                                          <p:attrName>ppt_x</p:attrName>
                                        </p:attrNameLst>
                                      </p:cBhvr>
                                      <p:tavLst>
                                        <p:tav tm="0">
                                          <p:val>
                                            <p:strVal val="0-#ppt_w/2"/>
                                          </p:val>
                                        </p:tav>
                                        <p:tav tm="100000">
                                          <p:val>
                                            <p:strVal val="#ppt_x"/>
                                          </p:val>
                                        </p:tav>
                                      </p:tavLst>
                                    </p:anim>
                                    <p:anim calcmode="lin" valueType="num">
                                      <p:cBhvr additive="base">
                                        <p:cTn id="51" dur="500" fill="hold"/>
                                        <p:tgtEl>
                                          <p:spTgt spid="10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09"/>
                                        </p:tgtEl>
                                        <p:attrNameLst>
                                          <p:attrName>style.visibility</p:attrName>
                                        </p:attrNameLst>
                                      </p:cBhvr>
                                      <p:to>
                                        <p:strVal val="visible"/>
                                      </p:to>
                                    </p:set>
                                    <p:anim calcmode="lin" valueType="num">
                                      <p:cBhvr additive="base">
                                        <p:cTn id="54" dur="500" fill="hold"/>
                                        <p:tgtEl>
                                          <p:spTgt spid="109"/>
                                        </p:tgtEl>
                                        <p:attrNameLst>
                                          <p:attrName>ppt_x</p:attrName>
                                        </p:attrNameLst>
                                      </p:cBhvr>
                                      <p:tavLst>
                                        <p:tav tm="0">
                                          <p:val>
                                            <p:strVal val="0-#ppt_w/2"/>
                                          </p:val>
                                        </p:tav>
                                        <p:tav tm="100000">
                                          <p:val>
                                            <p:strVal val="#ppt_x"/>
                                          </p:val>
                                        </p:tav>
                                      </p:tavLst>
                                    </p:anim>
                                    <p:anim calcmode="lin" valueType="num">
                                      <p:cBhvr additive="base">
                                        <p:cTn id="55" dur="500" fill="hold"/>
                                        <p:tgtEl>
                                          <p:spTgt spid="10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10"/>
                                        </p:tgtEl>
                                        <p:attrNameLst>
                                          <p:attrName>style.visibility</p:attrName>
                                        </p:attrNameLst>
                                      </p:cBhvr>
                                      <p:to>
                                        <p:strVal val="visible"/>
                                      </p:to>
                                    </p:set>
                                    <p:anim calcmode="lin" valueType="num">
                                      <p:cBhvr additive="base">
                                        <p:cTn id="62" dur="500" fill="hold"/>
                                        <p:tgtEl>
                                          <p:spTgt spid="110"/>
                                        </p:tgtEl>
                                        <p:attrNameLst>
                                          <p:attrName>ppt_x</p:attrName>
                                        </p:attrNameLst>
                                      </p:cBhvr>
                                      <p:tavLst>
                                        <p:tav tm="0">
                                          <p:val>
                                            <p:strVal val="0-#ppt_w/2"/>
                                          </p:val>
                                        </p:tav>
                                        <p:tav tm="100000">
                                          <p:val>
                                            <p:strVal val="#ppt_x"/>
                                          </p:val>
                                        </p:tav>
                                      </p:tavLst>
                                    </p:anim>
                                    <p:anim calcmode="lin" valueType="num">
                                      <p:cBhvr additive="base">
                                        <p:cTn id="63" dur="500" fill="hold"/>
                                        <p:tgtEl>
                                          <p:spTgt spid="110"/>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111"/>
                                        </p:tgtEl>
                                        <p:attrNameLst>
                                          <p:attrName>style.visibility</p:attrName>
                                        </p:attrNameLst>
                                      </p:cBhvr>
                                      <p:to>
                                        <p:strVal val="visible"/>
                                      </p:to>
                                    </p:set>
                                    <p:anim calcmode="lin" valueType="num">
                                      <p:cBhvr additive="base">
                                        <p:cTn id="66" dur="500" fill="hold"/>
                                        <p:tgtEl>
                                          <p:spTgt spid="111"/>
                                        </p:tgtEl>
                                        <p:attrNameLst>
                                          <p:attrName>ppt_x</p:attrName>
                                        </p:attrNameLst>
                                      </p:cBhvr>
                                      <p:tavLst>
                                        <p:tav tm="0">
                                          <p:val>
                                            <p:strVal val="0-#ppt_w/2"/>
                                          </p:val>
                                        </p:tav>
                                        <p:tav tm="100000">
                                          <p:val>
                                            <p:strVal val="#ppt_x"/>
                                          </p:val>
                                        </p:tav>
                                      </p:tavLst>
                                    </p:anim>
                                    <p:anim calcmode="lin" valueType="num">
                                      <p:cBhvr additive="base">
                                        <p:cTn id="67" dur="500" fill="hold"/>
                                        <p:tgtEl>
                                          <p:spTgt spid="111"/>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112"/>
                                        </p:tgtEl>
                                        <p:attrNameLst>
                                          <p:attrName>style.visibility</p:attrName>
                                        </p:attrNameLst>
                                      </p:cBhvr>
                                      <p:to>
                                        <p:strVal val="visible"/>
                                      </p:to>
                                    </p:set>
                                    <p:anim calcmode="lin" valueType="num">
                                      <p:cBhvr additive="base">
                                        <p:cTn id="70" dur="500" fill="hold"/>
                                        <p:tgtEl>
                                          <p:spTgt spid="112"/>
                                        </p:tgtEl>
                                        <p:attrNameLst>
                                          <p:attrName>ppt_x</p:attrName>
                                        </p:attrNameLst>
                                      </p:cBhvr>
                                      <p:tavLst>
                                        <p:tav tm="0">
                                          <p:val>
                                            <p:strVal val="0-#ppt_w/2"/>
                                          </p:val>
                                        </p:tav>
                                        <p:tav tm="100000">
                                          <p:val>
                                            <p:strVal val="#ppt_x"/>
                                          </p:val>
                                        </p:tav>
                                      </p:tavLst>
                                    </p:anim>
                                    <p:anim calcmode="lin" valueType="num">
                                      <p:cBhvr additive="base">
                                        <p:cTn id="7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1" grpId="0"/>
      <p:bldP spid="102" grpId="0"/>
      <p:bldP spid="6" grpId="0" animBg="1"/>
      <p:bldP spid="8" grpId="0" animBg="1"/>
      <p:bldP spid="108" grpId="0" animBg="1"/>
      <p:bldP spid="109" grpId="0" animBg="1"/>
      <p:bldP spid="12" grpId="0"/>
      <p:bldP spid="110" grpId="0"/>
      <p:bldP spid="111" grpId="0" animBg="1"/>
      <p:bldP spid="1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a:t>
            </a:r>
            <a:r>
              <a:rPr lang="en-US" dirty="0" smtClean="0"/>
              <a:t>module(outputs)</a:t>
            </a:r>
            <a:endParaRPr lang="en-US" dirty="0"/>
          </a:p>
        </p:txBody>
      </p:sp>
      <p:sp>
        <p:nvSpPr>
          <p:cNvPr id="3" name="Content Placeholder 2"/>
          <p:cNvSpPr>
            <a:spLocks noGrp="1"/>
          </p:cNvSpPr>
          <p:nvPr>
            <p:ph idx="1"/>
          </p:nvPr>
        </p:nvSpPr>
        <p:spPr>
          <a:xfrm>
            <a:off x="533400" y="1219200"/>
            <a:ext cx="8229600" cy="1752600"/>
          </a:xfrm>
        </p:spPr>
        <p:txBody>
          <a:bodyPr/>
          <a:lstStyle/>
          <a:p>
            <a:pPr marL="0" indent="0">
              <a:buNone/>
            </a:pPr>
            <a:r>
              <a:rPr lang="en-US" sz="2000" u="sng" dirty="0" smtClean="0"/>
              <a:t>Now for the outputs:</a:t>
            </a:r>
            <a:endParaRPr lang="en-US" sz="2000" u="sng" dirty="0" smtClean="0"/>
          </a:p>
          <a:p>
            <a:pPr marL="0" indent="0">
              <a:buNone/>
            </a:pPr>
            <a:r>
              <a:rPr lang="en-US" sz="2000" dirty="0" smtClean="0"/>
              <a:t>We need to check if the outputs are what we expected it to be. </a:t>
            </a:r>
          </a:p>
          <a:p>
            <a:pPr marL="0" indent="0">
              <a:buNone/>
            </a:pPr>
            <a:r>
              <a:rPr lang="en-US" sz="2000" dirty="0" smtClean="0"/>
              <a:t>If the outputs are not probably one of it’s drivers has a behavioral that needs to be replaced or override. </a:t>
            </a:r>
          </a:p>
          <a:p>
            <a:pPr marL="0" indent="0">
              <a:buNone/>
            </a:pPr>
            <a:r>
              <a:rPr lang="en-US" sz="1800" dirty="0" smtClean="0"/>
              <a:t>(or its one of the modules we emptied in the compilation stage).</a:t>
            </a:r>
            <a:endParaRPr lang="en-US" sz="1800" dirty="0" smtClean="0"/>
          </a:p>
        </p:txBody>
      </p:sp>
      <p:sp>
        <p:nvSpPr>
          <p:cNvPr id="7" name="Rectangle 6"/>
          <p:cNvSpPr/>
          <p:nvPr/>
        </p:nvSpPr>
        <p:spPr>
          <a:xfrm>
            <a:off x="38100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429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29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29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29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866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866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05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505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05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315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315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315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1320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6275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9417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100"/>
          <p:cNvSpPr/>
          <p:nvPr/>
        </p:nvSpPr>
        <p:spPr>
          <a:xfrm>
            <a:off x="6781800" y="27432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110760" y="4202668"/>
            <a:ext cx="941283" cy="369332"/>
          </a:xfrm>
          <a:prstGeom prst="rect">
            <a:avLst/>
          </a:prstGeom>
          <a:noFill/>
        </p:spPr>
        <p:txBody>
          <a:bodyPr wrap="none" rtlCol="0">
            <a:spAutoFit/>
          </a:bodyPr>
          <a:lstStyle/>
          <a:p>
            <a:r>
              <a:rPr lang="en-US" dirty="0" smtClean="0">
                <a:solidFill>
                  <a:srgbClr val="FF0000"/>
                </a:solidFill>
              </a:rPr>
              <a:t>outputs</a:t>
            </a:r>
            <a:endParaRPr lang="en-US" dirty="0">
              <a:solidFill>
                <a:srgbClr val="FF0000"/>
              </a:solidFill>
            </a:endParaRPr>
          </a:p>
        </p:txBody>
      </p:sp>
    </p:spTree>
    <p:extLst>
      <p:ext uri="{BB962C8B-B14F-4D97-AF65-F5344CB8AC3E}">
        <p14:creationId xmlns:p14="http://schemas.microsoft.com/office/powerpoint/2010/main" val="2440357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anim calcmode="lin" valueType="num">
                                      <p:cBhvr>
                                        <p:cTn id="8" dur="1000" fill="hold"/>
                                        <p:tgtEl>
                                          <p:spTgt spid="101"/>
                                        </p:tgtEl>
                                        <p:attrNameLst>
                                          <p:attrName>ppt_x</p:attrName>
                                        </p:attrNameLst>
                                      </p:cBhvr>
                                      <p:tavLst>
                                        <p:tav tm="0">
                                          <p:val>
                                            <p:strVal val="#ppt_x"/>
                                          </p:val>
                                        </p:tav>
                                        <p:tav tm="100000">
                                          <p:val>
                                            <p:strVal val="#ppt_x"/>
                                          </p:val>
                                        </p:tav>
                                      </p:tavLst>
                                    </p:anim>
                                    <p:anim calcmode="lin" valueType="num">
                                      <p:cBhvr>
                                        <p:cTn id="9" dur="1000" fill="hold"/>
                                        <p:tgtEl>
                                          <p:spTgt spid="1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anim calcmode="lin" valueType="num">
                                      <p:cBhvr>
                                        <p:cTn id="13" dur="1000" fill="hold"/>
                                        <p:tgtEl>
                                          <p:spTgt spid="102"/>
                                        </p:tgtEl>
                                        <p:attrNameLst>
                                          <p:attrName>ppt_x</p:attrName>
                                        </p:attrNameLst>
                                      </p:cBhvr>
                                      <p:tavLst>
                                        <p:tav tm="0">
                                          <p:val>
                                            <p:strVal val="#ppt_x"/>
                                          </p:val>
                                        </p:tav>
                                        <p:tav tm="100000">
                                          <p:val>
                                            <p:strVal val="#ppt_x"/>
                                          </p:val>
                                        </p:tav>
                                      </p:tavLst>
                                    </p:anim>
                                    <p:anim calcmode="lin" valueType="num">
                                      <p:cBhvr>
                                        <p:cTn id="14"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dirty="0" smtClean="0"/>
              <a:t>Appendix A </a:t>
            </a:r>
            <a:r>
              <a:rPr lang="en-US" dirty="0" err="1" smtClean="0"/>
              <a:t>Make_Saenv.csh</a:t>
            </a:r>
            <a:endParaRPr lang="en-US" dirty="0" smtClean="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dirty="0"/>
              <a:t>Appendix A </a:t>
            </a:r>
            <a:r>
              <a:rPr lang="en-US" sz="3200" dirty="0" err="1"/>
              <a:t>Make_SA_model.csh</a:t>
            </a:r>
            <a:r>
              <a:rPr lang="en-US" sz="3200" dirty="0"/>
              <a:t> </a:t>
            </a:r>
            <a:r>
              <a:rPr lang="en-US" sz="3200" dirty="0" smtClean="0"/>
              <a:t/>
            </a:r>
            <a:br>
              <a:rPr lang="en-US" sz="3200" dirty="0" smtClean="0"/>
            </a:br>
            <a:r>
              <a:rPr lang="en-US" sz="2400" dirty="0" smtClean="0"/>
              <a:t>(load files - </a:t>
            </a:r>
            <a:r>
              <a:rPr lang="en-US" sz="2400" dirty="0" err="1" smtClean="0"/>
              <a:t>vlan</a:t>
            </a:r>
            <a:r>
              <a:rPr lang="en-US" sz="2400" dirty="0" smtClean="0"/>
              <a:t>)</a:t>
            </a:r>
            <a:endParaRPr lang="en-US" sz="3200" dirty="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t>Appendix A </a:t>
            </a:r>
            <a:r>
              <a:rPr lang="en-US" dirty="0" err="1"/>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p:txBody>
          <a:bodyPr/>
          <a:lstStyle/>
          <a:p>
            <a:pPr eaLnBrk="1" hangingPunct="1"/>
            <a:r>
              <a:rPr lang="en-US" smtClean="0"/>
              <a:t>What is the Palladium emulator?</a:t>
            </a:r>
            <a:endParaRPr lang="he-IL" smtClean="0"/>
          </a:p>
        </p:txBody>
      </p:sp>
      <p:sp>
        <p:nvSpPr>
          <p:cNvPr id="14338" name="מציין מיקום תוכן 2"/>
          <p:cNvSpPr>
            <a:spLocks noGrp="1"/>
          </p:cNvSpPr>
          <p:nvPr>
            <p:ph idx="1"/>
          </p:nvPr>
        </p:nvSpPr>
        <p:spPr/>
        <p:txBody>
          <a:bodyPr/>
          <a:lstStyle/>
          <a:p>
            <a:pPr eaLnBrk="1" hangingPunct="1"/>
            <a:r>
              <a:rPr lang="en-US" smtClean="0"/>
              <a:t>The Palladium emulator is a unique machine, that can run a logic design much faster than the simulation, and still keeps all the signals &amp; logic elements visible.</a:t>
            </a:r>
          </a:p>
          <a:p>
            <a:pPr eaLnBrk="1" hangingPunct="1"/>
            <a:r>
              <a:rPr lang="en-US" smtClean="0"/>
              <a:t>We use Palladium in two ways:</a:t>
            </a:r>
          </a:p>
          <a:p>
            <a:pPr lvl="1" eaLnBrk="1" hangingPunct="1"/>
            <a:r>
              <a:rPr lang="en-US" smtClean="0"/>
              <a:t>The Palladium runs fast enough to be connected to lab equipment (Emulation).</a:t>
            </a:r>
          </a:p>
          <a:p>
            <a:pPr lvl="1" eaLnBrk="1" hangingPunct="1"/>
            <a:r>
              <a:rPr lang="en-US" smtClean="0"/>
              <a:t>To speed up the simulation process and with the simulation environment (Simulation Acceleration).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dirty="0" smtClean="0"/>
              <a:t>Adding </a:t>
            </a:r>
            <a:r>
              <a:rPr lang="en-US" sz="4000" dirty="0" err="1" smtClean="0"/>
              <a:t>Specman</a:t>
            </a:r>
            <a:r>
              <a:rPr lang="en-US" sz="4000" dirty="0" smtClean="0"/>
              <a:t> to get </a:t>
            </a:r>
            <a:br>
              <a:rPr lang="en-US" sz="4000" dirty="0" smtClean="0"/>
            </a:br>
            <a:r>
              <a:rPr lang="en-US" sz="4000" dirty="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dirty="0" smtClean="0"/>
              <a:t>The </a:t>
            </a:r>
            <a:r>
              <a:rPr lang="en-US" sz="2000" dirty="0" err="1" smtClean="0"/>
              <a:t>Specman</a:t>
            </a:r>
            <a:r>
              <a:rPr lang="en-US" sz="2000" dirty="0" smtClean="0"/>
              <a:t> environment will need to get some changes to run on the Palladium. But the top level must stay the same so the test running on the Palladium will be identical to the tests running on the ‘official’ simulation.</a:t>
            </a:r>
          </a:p>
          <a:p>
            <a:pPr eaLnBrk="1" hangingPunct="1"/>
            <a:r>
              <a:rPr lang="en-US" sz="2000" dirty="0" smtClean="0"/>
              <a:t>The main changes need to by done on the </a:t>
            </a:r>
            <a:r>
              <a:rPr lang="en-US" sz="2000" dirty="0" err="1" smtClean="0"/>
              <a:t>Specman</a:t>
            </a:r>
            <a:r>
              <a:rPr lang="en-US" sz="2000" dirty="0" smtClean="0"/>
              <a:t> </a:t>
            </a:r>
            <a:r>
              <a:rPr lang="en-US" sz="2000" dirty="0" err="1" smtClean="0"/>
              <a:t>environmen</a:t>
            </a:r>
            <a:r>
              <a:rPr lang="en-US" sz="2000" dirty="0" smtClean="0"/>
              <a:t> are:</a:t>
            </a:r>
          </a:p>
          <a:p>
            <a:pPr lvl="1" eaLnBrk="1" hangingPunct="1"/>
            <a:r>
              <a:rPr lang="en-US" sz="1800" b="1" u="sng" dirty="0" smtClean="0"/>
              <a:t>Events:</a:t>
            </a:r>
            <a:r>
              <a:rPr lang="en-US" sz="1800" dirty="0" smtClean="0"/>
              <a:t> </a:t>
            </a:r>
            <a:r>
              <a:rPr lang="en-US" sz="1800" dirty="0" err="1" smtClean="0"/>
              <a:t>Specman</a:t>
            </a:r>
            <a:r>
              <a:rPr lang="en-US" sz="1800" dirty="0" smtClean="0"/>
              <a:t> environment are working from an event to event. In regular </a:t>
            </a:r>
            <a:r>
              <a:rPr lang="en-US" sz="1800" dirty="0" err="1" smtClean="0"/>
              <a:t>Specman</a:t>
            </a:r>
            <a:r>
              <a:rPr lang="en-US" sz="1800" dirty="0" smtClean="0"/>
              <a:t> environment we can use as much events as we like and as often as we like. So we some time us event even on the clock signal. In 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r>
              <a:rPr lang="en-US" sz="1800" b="1" u="sng" dirty="0" smtClean="0"/>
              <a:t>Signals:</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compilation </a:t>
            </a:r>
            <a:endParaRPr lang="en-US" dirty="0"/>
          </a:p>
        </p:txBody>
      </p:sp>
      <p:sp>
        <p:nvSpPr>
          <p:cNvPr id="3" name="Content Placeholder 2"/>
          <p:cNvSpPr>
            <a:spLocks noGrp="1"/>
          </p:cNvSpPr>
          <p:nvPr>
            <p:ph idx="1"/>
          </p:nvPr>
        </p:nvSpPr>
        <p:spPr>
          <a:xfrm>
            <a:off x="533400" y="1295400"/>
            <a:ext cx="8229600" cy="4800600"/>
          </a:xfrm>
        </p:spPr>
        <p:txBody>
          <a:bodyPr/>
          <a:lstStyle/>
          <a:p>
            <a:pPr marL="0" indent="0">
              <a:buNone/>
            </a:pPr>
            <a:r>
              <a:rPr lang="en-US" sz="2400" dirty="0" smtClean="0"/>
              <a:t>The first stage is compiling the Verilog code into the Palladium emulator. This is not as easy as it sounds because:</a:t>
            </a:r>
          </a:p>
          <a:p>
            <a:r>
              <a:rPr lang="en-US" sz="2000" dirty="0" smtClean="0"/>
              <a:t>This is the first time the Verilog code is being transfer to an elements net-list. </a:t>
            </a:r>
          </a:p>
          <a:p>
            <a:pPr lvl="1"/>
            <a:r>
              <a:rPr lang="en-US" sz="1600" dirty="0" smtClean="0"/>
              <a:t>Modules written not according to the methodology - the synthesis can’t find logic elements to translate it.</a:t>
            </a:r>
          </a:p>
          <a:p>
            <a:pPr lvl="1"/>
            <a:r>
              <a:rPr lang="en-US" sz="1600" dirty="0" smtClean="0"/>
              <a:t>Code with simulations instructions (assertions, #, $time, $display </a:t>
            </a:r>
            <a:r>
              <a:rPr lang="en-US" sz="1600" dirty="0" err="1" smtClean="0"/>
              <a:t>et’c</a:t>
            </a:r>
            <a:r>
              <a:rPr lang="en-US" sz="1600" dirty="0" smtClean="0"/>
              <a:t>)</a:t>
            </a:r>
          </a:p>
          <a:p>
            <a:r>
              <a:rPr lang="en-US" sz="2000" dirty="0" smtClean="0"/>
              <a:t>Some of the modules are behavioral modules of analog blocks.</a:t>
            </a:r>
          </a:p>
          <a:p>
            <a:pPr lvl="1"/>
            <a:r>
              <a:rPr lang="en-US" sz="1600" dirty="0" smtClean="0"/>
              <a:t>Need to be replace with synthesizable code or empty and generate the outputs from the simulation part of the Palladium design. (memory's, PLL, </a:t>
            </a:r>
            <a:r>
              <a:rPr lang="en-US" sz="1600" dirty="0" err="1" smtClean="0"/>
              <a:t>Serdes</a:t>
            </a:r>
            <a:r>
              <a:rPr lang="en-US" sz="1600" dirty="0" smtClean="0"/>
              <a:t>, </a:t>
            </a:r>
            <a:r>
              <a:rPr lang="en-US" sz="1600" dirty="0" err="1" smtClean="0"/>
              <a:t>etc</a:t>
            </a:r>
            <a:r>
              <a:rPr lang="en-US" sz="1600" dirty="0" smtClean="0"/>
              <a:t>’).</a:t>
            </a:r>
          </a:p>
          <a:p>
            <a:r>
              <a:rPr lang="en-US" sz="2000" dirty="0" smtClean="0"/>
              <a:t>Test Bench; we need a complete new Test Bench.</a:t>
            </a:r>
            <a:r>
              <a:rPr lang="en-US" sz="1600" dirty="0" smtClean="0"/>
              <a:t> </a:t>
            </a:r>
          </a:p>
          <a:p>
            <a:pPr lvl="1"/>
            <a:r>
              <a:rPr lang="en-US" sz="1600" dirty="0" smtClean="0"/>
              <a:t>Connecting &amp; controlling internal signals from the TB.</a:t>
            </a:r>
          </a:p>
          <a:p>
            <a:pPr lvl="1"/>
            <a:r>
              <a:rPr lang="en-US" sz="1600" dirty="0" smtClean="0"/>
              <a:t>Defining external modules to support the design (FLASH memory, DDR, </a:t>
            </a:r>
            <a:r>
              <a:rPr lang="en-US" sz="1600" dirty="0" err="1" smtClean="0"/>
              <a:t>etc</a:t>
            </a:r>
            <a:r>
              <a:rPr lang="en-US" sz="1600" dirty="0" smtClean="0"/>
              <a:t>’)</a:t>
            </a:r>
          </a:p>
          <a:p>
            <a:pPr lvl="1"/>
            <a:r>
              <a:rPr lang="en-US" sz="1600" dirty="0" smtClean="0"/>
              <a:t>Making connections to the outside world.</a:t>
            </a:r>
          </a:p>
          <a:p>
            <a:pPr lvl="1"/>
            <a:endParaRPr lang="en-US" sz="1600" dirty="0" smtClean="0"/>
          </a:p>
        </p:txBody>
      </p:sp>
    </p:spTree>
    <p:extLst>
      <p:ext uri="{BB962C8B-B14F-4D97-AF65-F5344CB8AC3E}">
        <p14:creationId xmlns:p14="http://schemas.microsoft.com/office/powerpoint/2010/main" val="143874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err="1" smtClean="0"/>
              <a:t>Specman</a:t>
            </a:r>
            <a:r>
              <a:rPr lang="en-US" dirty="0" smtClean="0"/>
              <a:t>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If the in the code part there was a chance of things work on compilation. The </a:t>
            </a:r>
            <a:r>
              <a:rPr lang="en-US" sz="2400" dirty="0" err="1" smtClean="0"/>
              <a:t>Specman</a:t>
            </a:r>
            <a:r>
              <a:rPr lang="en-US" sz="2400" dirty="0" smtClean="0"/>
              <a:t> part will probably compile faster but will work much slower. </a:t>
            </a:r>
          </a:p>
          <a:p>
            <a:pPr marL="0" indent="0">
              <a:buNone/>
            </a:pPr>
            <a:endParaRPr lang="en-US" sz="2800" dirty="0"/>
          </a:p>
          <a:p>
            <a:pPr marL="0" indent="0">
              <a:buNone/>
            </a:pPr>
            <a:r>
              <a:rPr lang="en-US" sz="2800" dirty="0" smtClean="0"/>
              <a:t>At </a:t>
            </a:r>
            <a:r>
              <a:rPr lang="en-US" sz="2800" dirty="0"/>
              <a:t>this stage we don’t stop for this our main objective now is to get </a:t>
            </a:r>
            <a:r>
              <a:rPr lang="en-US" sz="2800" b="1" dirty="0">
                <a:solidFill>
                  <a:srgbClr val="FF0000"/>
                </a:solidFill>
              </a:rPr>
              <a:t>ALL</a:t>
            </a:r>
            <a:r>
              <a:rPr lang="en-US" sz="2800" dirty="0"/>
              <a:t> the design in to ‘feel’ the size. So each module we have problems with will be empty, marked and we’ll deal with it later when we start working the design.</a:t>
            </a:r>
          </a:p>
          <a:p>
            <a:pPr marL="0" indent="0">
              <a:buNone/>
            </a:pPr>
            <a:endParaRPr lang="en-US" sz="2800" dirty="0" smtClean="0"/>
          </a:p>
        </p:txBody>
      </p:sp>
    </p:spTree>
    <p:extLst>
      <p:ext uri="{BB962C8B-B14F-4D97-AF65-F5344CB8AC3E}">
        <p14:creationId xmlns:p14="http://schemas.microsoft.com/office/powerpoint/2010/main" val="192402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Automate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After we compiled the first time we need to automate the compilation process. </a:t>
            </a:r>
          </a:p>
          <a:p>
            <a:pPr marL="0" indent="0">
              <a:buNone/>
            </a:pPr>
            <a:r>
              <a:rPr lang="en-US" sz="2400" dirty="0" smtClean="0"/>
              <a:t>We’ll make a script to go over all the stages of the compilation. </a:t>
            </a:r>
          </a:p>
          <a:p>
            <a:pPr marL="0" indent="0">
              <a:buNone/>
            </a:pPr>
            <a:r>
              <a:rPr lang="en-US" sz="2400" dirty="0" smtClean="0"/>
              <a:t>This script will:</a:t>
            </a:r>
          </a:p>
          <a:p>
            <a:pPr marL="514350" indent="-514350">
              <a:buFont typeface="+mj-lt"/>
              <a:buAutoNum type="arabicPeriod"/>
            </a:pPr>
            <a:r>
              <a:rPr lang="en-US" sz="2000" dirty="0" smtClean="0"/>
              <a:t>Build a compilation directory and connect it to the Palladium environment.</a:t>
            </a:r>
          </a:p>
          <a:p>
            <a:pPr marL="514350" indent="-514350">
              <a:buFont typeface="+mj-lt"/>
              <a:buAutoNum type="arabicPeriod"/>
            </a:pPr>
            <a:r>
              <a:rPr lang="en-US" sz="2000" dirty="0" smtClean="0"/>
              <a:t>Bring all the files of the design, </a:t>
            </a:r>
            <a:r>
              <a:rPr lang="en-US" sz="2000" dirty="0" err="1" smtClean="0"/>
              <a:t>verilog</a:t>
            </a:r>
            <a:r>
              <a:rPr lang="en-US" sz="2000" dirty="0" smtClean="0"/>
              <a:t> TB &amp; </a:t>
            </a:r>
            <a:r>
              <a:rPr lang="en-US" sz="2000" dirty="0" err="1" smtClean="0"/>
              <a:t>Specman</a:t>
            </a:r>
            <a:r>
              <a:rPr lang="en-US" sz="2000" dirty="0" smtClean="0"/>
              <a:t> files (</a:t>
            </a:r>
            <a:r>
              <a:rPr lang="en-US" sz="2000" dirty="0" err="1" smtClean="0"/>
              <a:t>vlan</a:t>
            </a:r>
            <a:r>
              <a:rPr lang="en-US" sz="2000" dirty="0" smtClean="0"/>
              <a:t> or </a:t>
            </a:r>
            <a:r>
              <a:rPr lang="en-US" sz="2000" dirty="0" err="1" smtClean="0"/>
              <a:t>vavlog&amp;vhdlog</a:t>
            </a:r>
            <a:r>
              <a:rPr lang="en-US" sz="2000" dirty="0" smtClean="0"/>
              <a:t>) .</a:t>
            </a:r>
          </a:p>
          <a:p>
            <a:pPr marL="514350" indent="-514350">
              <a:buFont typeface="+mj-lt"/>
              <a:buAutoNum type="arabicPeriod"/>
            </a:pPr>
            <a:r>
              <a:rPr lang="en-US" sz="2000" dirty="0" smtClean="0"/>
              <a:t>Synthesizing the design.</a:t>
            </a:r>
          </a:p>
          <a:p>
            <a:pPr marL="514350" indent="-514350">
              <a:buFont typeface="+mj-lt"/>
              <a:buAutoNum type="arabicPeriod"/>
            </a:pPr>
            <a:r>
              <a:rPr lang="en-US" sz="2000" dirty="0" smtClean="0"/>
              <a:t>Compile the design.</a:t>
            </a:r>
          </a:p>
          <a:p>
            <a:pPr marL="514350" indent="-514350">
              <a:buFont typeface="+mj-lt"/>
              <a:buAutoNum type="arabicPeriod"/>
            </a:pPr>
            <a:r>
              <a:rPr lang="en-US" sz="2000" dirty="0" smtClean="0"/>
              <a:t>Add the top level design (top level file &amp; </a:t>
            </a:r>
            <a:r>
              <a:rPr lang="en-US" sz="2000" dirty="0" err="1" smtClean="0"/>
              <a:t>Specman</a:t>
            </a:r>
            <a:r>
              <a:rPr lang="en-US" sz="2000" dirty="0" smtClean="0"/>
              <a:t>)</a:t>
            </a:r>
          </a:p>
          <a:p>
            <a:pPr marL="514350" indent="-514350">
              <a:buFont typeface="+mj-lt"/>
              <a:buAutoNum type="arabicPeriod"/>
            </a:pPr>
            <a:r>
              <a:rPr lang="en-US" sz="2000" dirty="0" smtClean="0"/>
              <a:t>Build a run directory to run the design.</a:t>
            </a:r>
          </a:p>
          <a:p>
            <a:pPr marL="0" indent="0">
              <a:buNone/>
            </a:pPr>
            <a:r>
              <a:rPr lang="en-US" sz="2000" dirty="0" smtClean="0"/>
              <a:t>See Appendix A for an example.</a:t>
            </a:r>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84663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compiled design </a:t>
            </a:r>
            <a:endParaRPr lang="en-US" dirty="0"/>
          </a:p>
        </p:txBody>
      </p:sp>
      <p:sp>
        <p:nvSpPr>
          <p:cNvPr id="3" name="Content Placeholder 2"/>
          <p:cNvSpPr>
            <a:spLocks noGrp="1"/>
          </p:cNvSpPr>
          <p:nvPr>
            <p:ph idx="1"/>
          </p:nvPr>
        </p:nvSpPr>
        <p:spPr>
          <a:xfrm>
            <a:off x="533400" y="1676400"/>
            <a:ext cx="8229600" cy="4953000"/>
          </a:xfrm>
        </p:spPr>
        <p:txBody>
          <a:bodyPr/>
          <a:lstStyle/>
          <a:p>
            <a:pPr marL="0" indent="0">
              <a:buNone/>
            </a:pPr>
            <a:r>
              <a:rPr lang="en-US" sz="2800" dirty="0" smtClean="0"/>
              <a:t>Now we have two ‘clouds’ that still doesn’t work. We have to find data paths and follow them to see that the design is functional. </a:t>
            </a:r>
          </a:p>
        </p:txBody>
      </p:sp>
      <p:sp>
        <p:nvSpPr>
          <p:cNvPr id="4" name="Rectangle 3"/>
          <p:cNvSpPr/>
          <p:nvPr/>
        </p:nvSpPr>
        <p:spPr>
          <a:xfrm>
            <a:off x="3429000" y="5105400"/>
            <a:ext cx="2438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57600"/>
            <a:ext cx="4876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3505200" y="5105400"/>
            <a:ext cx="2286000" cy="11430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8" name="Cloud 7"/>
          <p:cNvSpPr/>
          <p:nvPr/>
        </p:nvSpPr>
        <p:spPr>
          <a:xfrm>
            <a:off x="2362200" y="3962400"/>
            <a:ext cx="838200" cy="213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3505200" y="3886200"/>
            <a:ext cx="2209800"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6019800" y="3962400"/>
            <a:ext cx="838200"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TextBox 10"/>
          <p:cNvSpPr txBox="1"/>
          <p:nvPr/>
        </p:nvSpPr>
        <p:spPr>
          <a:xfrm>
            <a:off x="4038109" y="3288268"/>
            <a:ext cx="838691" cy="369332"/>
          </a:xfrm>
          <a:prstGeom prst="rect">
            <a:avLst/>
          </a:prstGeom>
          <a:noFill/>
        </p:spPr>
        <p:txBody>
          <a:bodyPr wrap="none" rtlCol="0">
            <a:spAutoFit/>
          </a:bodyPr>
          <a:lstStyle/>
          <a:p>
            <a:r>
              <a:rPr lang="en-US" dirty="0" err="1" smtClean="0"/>
              <a:t>SYS.e</a:t>
            </a:r>
            <a:endParaRPr lang="en-US" dirty="0"/>
          </a:p>
        </p:txBody>
      </p:sp>
    </p:spTree>
    <p:extLst>
      <p:ext uri="{BB962C8B-B14F-4D97-AF65-F5344CB8AC3E}">
        <p14:creationId xmlns:p14="http://schemas.microsoft.com/office/powerpoint/2010/main" val="146103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clocks in the design </a:t>
            </a:r>
            <a:endParaRPr lang="en-US" dirty="0"/>
          </a:p>
        </p:txBody>
      </p:sp>
      <p:sp>
        <p:nvSpPr>
          <p:cNvPr id="3" name="Content Placeholder 2"/>
          <p:cNvSpPr>
            <a:spLocks noGrp="1"/>
          </p:cNvSpPr>
          <p:nvPr>
            <p:ph idx="1"/>
          </p:nvPr>
        </p:nvSpPr>
        <p:spPr>
          <a:xfrm>
            <a:off x="533400" y="1524000"/>
            <a:ext cx="8229600" cy="4953000"/>
          </a:xfrm>
        </p:spPr>
        <p:txBody>
          <a:bodyPr/>
          <a:lstStyle/>
          <a:p>
            <a:pPr marL="0" indent="0">
              <a:buNone/>
            </a:pPr>
            <a:r>
              <a:rPr lang="en-US" sz="2800" dirty="0" smtClean="0"/>
              <a:t>All clocks in the Palladium emulator are generated by the Palladium system in the Test Bench. </a:t>
            </a:r>
          </a:p>
          <a:p>
            <a:r>
              <a:rPr lang="en-US" sz="2000" dirty="0" smtClean="0"/>
              <a:t>The external (slow) clocks will be generated in the TB and connected to external chips pins.</a:t>
            </a:r>
          </a:p>
          <a:p>
            <a:r>
              <a:rPr lang="en-US" sz="2000" dirty="0"/>
              <a:t>The internal (fast) clocks will also be generated in the TB but they will be connected to the PLL outputs inside the design.</a:t>
            </a:r>
          </a:p>
          <a:p>
            <a:endParaRPr lang="en-US" sz="2000" dirty="0" smtClean="0"/>
          </a:p>
        </p:txBody>
      </p:sp>
      <p:sp>
        <p:nvSpPr>
          <p:cNvPr id="4" name="Rectangle 3"/>
          <p:cNvSpPr/>
          <p:nvPr/>
        </p:nvSpPr>
        <p:spPr>
          <a:xfrm>
            <a:off x="3733800" y="4430487"/>
            <a:ext cx="40386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81600" y="47244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12" name="Rectangle 11"/>
          <p:cNvSpPr/>
          <p:nvPr/>
        </p:nvSpPr>
        <p:spPr>
          <a:xfrm>
            <a:off x="5029200" y="4655004"/>
            <a:ext cx="25908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4038600" y="4869996"/>
            <a:ext cx="457200" cy="464004"/>
            <a:chOff x="533400" y="4191000"/>
            <a:chExt cx="457200" cy="464004"/>
          </a:xfrm>
        </p:grpSpPr>
        <p:sp>
          <p:nvSpPr>
            <p:cNvPr id="30" name="Oval 29"/>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Connector 34"/>
          <p:cNvCxnSpPr/>
          <p:nvPr/>
        </p:nvCxnSpPr>
        <p:spPr>
          <a:xfrm>
            <a:off x="4648200" y="52959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81600" y="5185002"/>
            <a:ext cx="571500" cy="52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PLL</a:t>
            </a:r>
            <a:endParaRPr lang="en-US" dirty="0">
              <a:solidFill>
                <a:schemeClr val="tx1"/>
              </a:solidFill>
            </a:endParaRPr>
          </a:p>
        </p:txBody>
      </p:sp>
      <p:cxnSp>
        <p:nvCxnSpPr>
          <p:cNvPr id="40" name="Straight Connector 39"/>
          <p:cNvCxnSpPr/>
          <p:nvPr/>
        </p:nvCxnSpPr>
        <p:spPr>
          <a:xfrm>
            <a:off x="5638800" y="5562600"/>
            <a:ext cx="2667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038600" y="5555796"/>
            <a:ext cx="457200" cy="464004"/>
            <a:chOff x="533400" y="4191000"/>
            <a:chExt cx="457200" cy="464004"/>
          </a:xfrm>
        </p:grpSpPr>
        <p:sp>
          <p:nvSpPr>
            <p:cNvPr id="43" name="Oval 42"/>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47" name="TextBox 46"/>
          <p:cNvSpPr txBox="1"/>
          <p:nvPr/>
        </p:nvSpPr>
        <p:spPr>
          <a:xfrm>
            <a:off x="3809623" y="59406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cxnSp>
        <p:nvCxnSpPr>
          <p:cNvPr id="50" name="Curved Connector 49"/>
          <p:cNvCxnSpPr>
            <a:stCxn id="43" idx="6"/>
          </p:cNvCxnSpPr>
          <p:nvPr/>
        </p:nvCxnSpPr>
        <p:spPr>
          <a:xfrm flipV="1">
            <a:off x="4495800" y="5555796"/>
            <a:ext cx="1143000" cy="232002"/>
          </a:xfrm>
          <a:prstGeom prst="curvedConnector3">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8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2289</TotalTime>
  <Words>1673</Words>
  <Application>Microsoft Office PowerPoint</Application>
  <PresentationFormat>On-screen Show (4:3)</PresentationFormat>
  <Paragraphs>179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Transfer ASIC design to Palladium emulator</vt:lpstr>
      <vt:lpstr>What is the Palladium emulator?</vt:lpstr>
      <vt:lpstr>Before loading a new design in the Palladium</vt:lpstr>
      <vt:lpstr>Adding Specman to get  Simulation Acceleration  </vt:lpstr>
      <vt:lpstr>The palladium compile stages compilation </vt:lpstr>
      <vt:lpstr>The palladium compile stages Specman Compilation </vt:lpstr>
      <vt:lpstr>The palladium compile stages Automate Compilation </vt:lpstr>
      <vt:lpstr>The palladium compile stages the compiled design </vt:lpstr>
      <vt:lpstr>The palladium compile stages the clocks in the design </vt:lpstr>
      <vt:lpstr>The palladium compile stages the reset machine</vt:lpstr>
      <vt:lpstr>The palladium compile stages working a module</vt:lpstr>
      <vt:lpstr>The palladium compile stages working a module(inputs)</vt:lpstr>
      <vt:lpstr>The palladium compile stages working a module(outputs)</vt:lpstr>
      <vt:lpstr>Appendix A Make_Saenv.csh</vt:lpstr>
      <vt:lpstr>Appendix A Make_SA_model.csh  (load files - vlan)</vt:lpstr>
      <vt:lpstr>Appendix A Make_SA_model.csh (cont) (synthesis &amp; module compilation – IXCOM)</vt:lpstr>
      <vt:lpstr>Appendix A Make_SA_model.csh (cont)  (adding external files – irun)</vt:lpstr>
      <vt:lpstr>Appendix A 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76</cp:revision>
  <dcterms:created xsi:type="dcterms:W3CDTF">2014-12-31T07:35:25Z</dcterms:created>
  <dcterms:modified xsi:type="dcterms:W3CDTF">2015-01-12T08:49:38Z</dcterms:modified>
</cp:coreProperties>
</file>