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257" r:id="rId4"/>
    <p:sldId id="259" r:id="rId5"/>
    <p:sldId id="288" r:id="rId6"/>
    <p:sldId id="284" r:id="rId7"/>
    <p:sldId id="261" r:id="rId8"/>
    <p:sldId id="270" r:id="rId9"/>
    <p:sldId id="285" r:id="rId10"/>
    <p:sldId id="274" r:id="rId11"/>
    <p:sldId id="276" r:id="rId12"/>
    <p:sldId id="278" r:id="rId13"/>
    <p:sldId id="277" r:id="rId14"/>
    <p:sldId id="282" r:id="rId15"/>
    <p:sldId id="286" r:id="rId16"/>
    <p:sldId id="283" r:id="rId1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E9D539-ECDA-4241-8F71-D220AD4B9419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FF53111-2F72-4A37-A93C-A2BE8E968BA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3583ED-4683-4CB4-806E-E4EFED8EC992}" type="slidenum">
              <a:rPr lang="he-IL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93F2B3-C5EF-45B5-9E65-1BE9828D93F8}" type="slidenum">
              <a:rPr lang="he-IL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8C967B-B2E5-436F-B026-76C05AFCF482}" type="slidenum">
              <a:rPr lang="he-IL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00489E-51D8-4406-A595-F5792C12C728}" type="slidenum">
              <a:rPr lang="he-IL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FF658-6A55-47E7-9189-97238589D1EF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C16C3-E2F5-4E95-9C3A-36C7638268D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CB530-8948-4771-A7FB-D29D1C4F565E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9484E-4B7C-4C51-91E2-A2D05937313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30276-35FF-4EBE-9251-1D2A19EC27F6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B607B-142D-4DF0-A892-30121821617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1D16E-5DAF-4B5F-B98F-50B7DB6BC411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A1FF3-94C5-4979-A7D4-F5A8B31A63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0C32-4920-4ABE-B834-7567513C0831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81523-C4F7-4256-BE43-8BEB5CE069D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3BEAB-0F85-4DE3-B40F-D32E41C59366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D9C2-2FD3-42ED-B666-A72D73166E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AA323-9962-470A-83D1-DA8D74638E93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862E9-4166-463F-A832-8C2E9EE834B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F3FAB-23B1-4D29-9178-4ED8AE21F4DD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0F2F3-6627-4D57-B2DA-EFA663D969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A6770-3CAC-468A-A03C-1697EF4F4E62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AD3F5-E3B0-497D-B890-DF4D45E9F9B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135A0-CFC1-4CDD-8A43-FBD94CFB197A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EB1F-5E6A-47FF-8026-6749507F89D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7E795-4B4B-4C88-BDAD-9FA2F2ADA28E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CFE79-7D1E-4C30-8D3B-566C089FD29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6CE1CE-9100-4380-906D-42938BFB008D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B3F904-D03D-4763-AD63-9F8F58F0B8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services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To get a cleaner chip in shorter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36"/>
          <p:cNvGrpSpPr>
            <a:grpSpLocks/>
          </p:cNvGrpSpPr>
          <p:nvPr/>
        </p:nvGrpSpPr>
        <p:grpSpPr bwMode="auto">
          <a:xfrm>
            <a:off x="-20638" y="3848100"/>
            <a:ext cx="3494088" cy="2808288"/>
            <a:chOff x="-19965" y="2437589"/>
            <a:chExt cx="3494097" cy="2808311"/>
          </a:xfrm>
        </p:grpSpPr>
        <p:grpSp>
          <p:nvGrpSpPr>
            <p:cNvPr id="24646" name="Group 82"/>
            <p:cNvGrpSpPr>
              <a:grpSpLocks/>
            </p:cNvGrpSpPr>
            <p:nvPr/>
          </p:nvGrpSpPr>
          <p:grpSpPr bwMode="auto">
            <a:xfrm>
              <a:off x="-19965" y="2437589"/>
              <a:ext cx="3494097" cy="2808311"/>
              <a:chOff x="2888923" y="2449320"/>
              <a:chExt cx="3494097" cy="2808311"/>
            </a:xfrm>
          </p:grpSpPr>
          <p:grpSp>
            <p:nvGrpSpPr>
              <p:cNvPr id="24649" name="Group 83"/>
              <p:cNvGrpSpPr>
                <a:grpSpLocks/>
              </p:cNvGrpSpPr>
              <p:nvPr/>
            </p:nvGrpSpPr>
            <p:grpSpPr bwMode="auto">
              <a:xfrm>
                <a:off x="2888923" y="2449320"/>
                <a:ext cx="3494097" cy="2808311"/>
                <a:chOff x="0" y="1052736"/>
                <a:chExt cx="8964488" cy="5616624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05898" y="1052736"/>
                  <a:ext cx="8858590" cy="561662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0" name="Right Arrow 89"/>
                <p:cNvSpPr/>
                <p:nvPr/>
              </p:nvSpPr>
              <p:spPr>
                <a:xfrm rot="10800000">
                  <a:off x="4806043" y="4688143"/>
                  <a:ext cx="2191228" cy="10445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1" name="Right Arrow 90"/>
                <p:cNvSpPr/>
                <p:nvPr/>
              </p:nvSpPr>
              <p:spPr>
                <a:xfrm rot="10800000">
                  <a:off x="0" y="4688143"/>
                  <a:ext cx="1889835" cy="10445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893907" y="4192839"/>
                  <a:ext cx="2912136" cy="238127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rgbClr val="FF0000"/>
                      </a:solidFill>
                      <a:latin typeface="Aharoni" pitchFamily="2" charset="-79"/>
                      <a:cs typeface="Aharoni" pitchFamily="2" charset="-79"/>
                    </a:rPr>
                    <a:t>DUT2.v</a:t>
                  </a:r>
                </a:p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997271" y="3846760"/>
                  <a:ext cx="1474395" cy="2606698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6797697" y="1271814"/>
                  <a:ext cx="1877615" cy="1971691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5074855" y="2278296"/>
                  <a:ext cx="1287041" cy="184786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MON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68387" y="2278296"/>
                  <a:ext cx="1311479" cy="184786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rot="16200000">
                  <a:off x="2676323" y="1865425"/>
                  <a:ext cx="1428762" cy="208940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8" name="Right Arrow 97"/>
                <p:cNvSpPr/>
                <p:nvPr/>
              </p:nvSpPr>
              <p:spPr>
                <a:xfrm rot="16200000">
                  <a:off x="3207996" y="1539024"/>
                  <a:ext cx="292102" cy="1046741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 rot="16200000">
                  <a:off x="732010" y="4257613"/>
                  <a:ext cx="784233" cy="52133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0" name="Right Arrow 99"/>
                <p:cNvSpPr/>
                <p:nvPr/>
              </p:nvSpPr>
              <p:spPr>
                <a:xfrm rot="16200000">
                  <a:off x="5328295" y="4249226"/>
                  <a:ext cx="784233" cy="52540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1" name="Right Arrow 100"/>
                <p:cNvSpPr/>
                <p:nvPr/>
              </p:nvSpPr>
              <p:spPr>
                <a:xfrm rot="10800000">
                  <a:off x="4435406" y="2633900"/>
                  <a:ext cx="639449" cy="520704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2" name="Right Arrow 101"/>
                <p:cNvSpPr/>
                <p:nvPr/>
              </p:nvSpPr>
              <p:spPr>
                <a:xfrm rot="5400000">
                  <a:off x="7429665" y="3281291"/>
                  <a:ext cx="609605" cy="521333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3" name="Right Arrow 102"/>
                <p:cNvSpPr/>
                <p:nvPr/>
              </p:nvSpPr>
              <p:spPr>
                <a:xfrm>
                  <a:off x="1775794" y="2592625"/>
                  <a:ext cx="570208" cy="520704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997271" y="2195746"/>
                  <a:ext cx="1474395" cy="91758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589980" y="1195613"/>
                  <a:ext cx="2231958" cy="5378496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71486" y="3071625"/>
                <a:ext cx="500064" cy="92552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</a:rPr>
                  <a:t>MON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803326" y="3017650"/>
                <a:ext cx="814389" cy="71755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</a:rPr>
                  <a:t>SB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13093" y="2612834"/>
                <a:ext cx="412751" cy="538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cs typeface="+mn-cs"/>
                  </a:rPr>
                  <a:t>SEQ</a:t>
                </a:r>
              </a:p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651181" y="3974920"/>
                <a:ext cx="536576" cy="538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cs typeface="+mn-cs"/>
                  </a:rPr>
                  <a:t>Driver</a:t>
                </a:r>
              </a:p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2548618" y="2558240"/>
              <a:ext cx="501651" cy="26447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2548618" y="2521728"/>
              <a:ext cx="547688" cy="267654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4613" y="39688"/>
            <a:ext cx="90360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Random testing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51175" y="3859213"/>
            <a:ext cx="3332163" cy="2808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4818063" y="5676900"/>
            <a:ext cx="82550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08275" y="5676900"/>
            <a:ext cx="1014413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2688" y="5429250"/>
            <a:ext cx="1095375" cy="119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DUT1.v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43563" y="5256213"/>
            <a:ext cx="554037" cy="13033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7363" y="3968750"/>
            <a:ext cx="708025" cy="987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9663" y="4471988"/>
            <a:ext cx="484187" cy="92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MON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6113" y="4471988"/>
            <a:ext cx="493712" cy="92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929062" y="4394201"/>
            <a:ext cx="714375" cy="787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4198938" y="4167188"/>
            <a:ext cx="146050" cy="3937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6200000">
            <a:off x="3236118" y="5495132"/>
            <a:ext cx="392113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4966494" y="5490369"/>
            <a:ext cx="392112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4679950" y="4649788"/>
            <a:ext cx="239713" cy="260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5768182" y="5006181"/>
            <a:ext cx="304800" cy="1952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3563" y="4430713"/>
            <a:ext cx="554037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89575" y="3932238"/>
            <a:ext cx="839788" cy="26892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186113" y="4481513"/>
            <a:ext cx="484187" cy="92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MON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892550" y="4427538"/>
            <a:ext cx="787400" cy="717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5638" y="4022725"/>
            <a:ext cx="398462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SEQ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75313" y="5384800"/>
            <a:ext cx="519112" cy="539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Driver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cxnSp>
        <p:nvCxnSpPr>
          <p:cNvPr id="132" name="Straight Connector 131"/>
          <p:cNvCxnSpPr>
            <a:endCxn id="10" idx="2"/>
          </p:cNvCxnSpPr>
          <p:nvPr/>
        </p:nvCxnSpPr>
        <p:spPr>
          <a:xfrm>
            <a:off x="5489575" y="3932238"/>
            <a:ext cx="430213" cy="26273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5494338" y="3956050"/>
            <a:ext cx="393700" cy="2663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1" name="Group 105"/>
          <p:cNvGrpSpPr>
            <a:grpSpLocks/>
          </p:cNvGrpSpPr>
          <p:nvPr/>
        </p:nvGrpSpPr>
        <p:grpSpPr bwMode="auto">
          <a:xfrm>
            <a:off x="5675313" y="3852863"/>
            <a:ext cx="3468687" cy="2808287"/>
            <a:chOff x="2642124" y="2449320"/>
            <a:chExt cx="3740896" cy="2808311"/>
          </a:xfrm>
        </p:grpSpPr>
        <p:grpSp>
          <p:nvGrpSpPr>
            <p:cNvPr id="24624" name="Group 106"/>
            <p:cNvGrpSpPr>
              <a:grpSpLocks/>
            </p:cNvGrpSpPr>
            <p:nvPr/>
          </p:nvGrpSpPr>
          <p:grpSpPr bwMode="auto">
            <a:xfrm>
              <a:off x="2642124" y="2449320"/>
              <a:ext cx="3740896" cy="2808311"/>
              <a:chOff x="-633190" y="1052736"/>
              <a:chExt cx="9597678" cy="5616624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09146" y="1052736"/>
                <a:ext cx="8855342" cy="56166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3" name="Right Arrow 112"/>
              <p:cNvSpPr/>
              <p:nvPr/>
            </p:nvSpPr>
            <p:spPr>
              <a:xfrm rot="10800000">
                <a:off x="4804763" y="4688142"/>
                <a:ext cx="2196265" cy="10445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4" name="Right Arrow 113"/>
              <p:cNvSpPr/>
              <p:nvPr/>
            </p:nvSpPr>
            <p:spPr>
              <a:xfrm rot="10800000">
                <a:off x="-633190" y="4688142"/>
                <a:ext cx="2525704" cy="10445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892514" y="4192838"/>
                <a:ext cx="2912249" cy="2381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haroni" pitchFamily="2" charset="-79"/>
                    <a:cs typeface="Aharoni" pitchFamily="2" charset="-79"/>
                  </a:rPr>
                  <a:t>DUT0.v</a:t>
                </a:r>
              </a:p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001028" y="3846761"/>
                <a:ext cx="1471496" cy="260669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798972" y="1271812"/>
                <a:ext cx="1875609" cy="19716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077100" y="2278297"/>
                <a:ext cx="1282619" cy="18478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</a:rPr>
                  <a:t>MON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69334" y="2278297"/>
                <a:ext cx="1308974" cy="18478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 rot="16200000">
                <a:off x="2675985" y="1864706"/>
                <a:ext cx="1428763" cy="209084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1" name="Right Arrow 120"/>
              <p:cNvSpPr/>
              <p:nvPr/>
            </p:nvSpPr>
            <p:spPr>
              <a:xfrm rot="16200000">
                <a:off x="3209176" y="1539683"/>
                <a:ext cx="292103" cy="104542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6200000">
                <a:off x="729510" y="4256924"/>
                <a:ext cx="784231" cy="5227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3" name="Right Arrow 122"/>
              <p:cNvSpPr/>
              <p:nvPr/>
            </p:nvSpPr>
            <p:spPr>
              <a:xfrm rot="16200000">
                <a:off x="5328491" y="4250572"/>
                <a:ext cx="784231" cy="52271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4" name="Right Arrow 123"/>
              <p:cNvSpPr/>
              <p:nvPr/>
            </p:nvSpPr>
            <p:spPr>
              <a:xfrm rot="10800000">
                <a:off x="4435790" y="2633900"/>
                <a:ext cx="641309" cy="520705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5400000">
                <a:off x="7429779" y="3282798"/>
                <a:ext cx="609605" cy="518319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6" name="Right Arrow 125"/>
              <p:cNvSpPr/>
              <p:nvPr/>
            </p:nvSpPr>
            <p:spPr>
              <a:xfrm>
                <a:off x="1773917" y="2592624"/>
                <a:ext cx="571029" cy="520705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001028" y="2195746"/>
                <a:ext cx="1471496" cy="9175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588130" y="1195611"/>
                <a:ext cx="2231406" cy="5378498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3071856" y="3071625"/>
              <a:ext cx="499928" cy="9255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MON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02915" y="3017650"/>
              <a:ext cx="814950" cy="7175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SB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713597" y="2612833"/>
              <a:ext cx="410899" cy="5381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SEQ</a:t>
              </a:r>
            </a:p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50249" y="3974920"/>
              <a:ext cx="537593" cy="5381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Driver</a:t>
              </a:r>
            </a:p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24602" name="Group 146"/>
          <p:cNvGrpSpPr>
            <a:grpSpLocks/>
          </p:cNvGrpSpPr>
          <p:nvPr/>
        </p:nvGrpSpPr>
        <p:grpSpPr bwMode="auto">
          <a:xfrm>
            <a:off x="6456363" y="2587625"/>
            <a:ext cx="1879600" cy="1103313"/>
            <a:chOff x="7690504" y="1196752"/>
            <a:chExt cx="1429765" cy="2091852"/>
          </a:xfrm>
        </p:grpSpPr>
        <p:sp>
          <p:nvSpPr>
            <p:cNvPr id="148" name="Rectangle 147"/>
            <p:cNvSpPr/>
            <p:nvPr/>
          </p:nvSpPr>
          <p:spPr>
            <a:xfrm>
              <a:off x="7690504" y="1196752"/>
              <a:ext cx="1429765" cy="2091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690504" y="1413462"/>
              <a:ext cx="1426142" cy="16945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VIRTUAL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SEQUENCE DRIVER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51" name="Right Arrow 150"/>
          <p:cNvSpPr/>
          <p:nvPr/>
        </p:nvSpPr>
        <p:spPr>
          <a:xfrm rot="1699075">
            <a:off x="8259763" y="3576638"/>
            <a:ext cx="492125" cy="3032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83450" y="3836988"/>
            <a:ext cx="10191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inputs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750" y="3784600"/>
            <a:ext cx="10175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outputs</a:t>
            </a:r>
          </a:p>
        </p:txBody>
      </p:sp>
      <p:sp>
        <p:nvSpPr>
          <p:cNvPr id="130" name="Content Placeholder 2"/>
          <p:cNvSpPr>
            <a:spLocks noGrp="1"/>
          </p:cNvSpPr>
          <p:nvPr>
            <p:ph idx="1"/>
          </p:nvPr>
        </p:nvSpPr>
        <p:spPr>
          <a:xfrm>
            <a:off x="930275" y="762000"/>
            <a:ext cx="7170738" cy="1154113"/>
          </a:xfrm>
        </p:spPr>
        <p:txBody>
          <a:bodyPr rtlCol="0">
            <a:normAutofit fontScale="70000" lnSpcReduction="2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At this stage we have a pretty big system and we let it go.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 system can now run scenarios on its own (Random).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At this point most of our test should PASS and we declare :</a:t>
            </a:r>
          </a:p>
        </p:txBody>
      </p:sp>
      <p:sp>
        <p:nvSpPr>
          <p:cNvPr id="131" name="Right Arrow 130"/>
          <p:cNvSpPr/>
          <p:nvPr/>
        </p:nvSpPr>
        <p:spPr>
          <a:xfrm rot="16200000">
            <a:off x="4091782" y="2807493"/>
            <a:ext cx="146050" cy="39211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5" name="Right Arrow 134"/>
          <p:cNvSpPr/>
          <p:nvPr/>
        </p:nvSpPr>
        <p:spPr>
          <a:xfrm rot="20090511">
            <a:off x="546100" y="3863975"/>
            <a:ext cx="2324100" cy="1857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386138" y="3859213"/>
            <a:ext cx="1114425" cy="4206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9" name="Right Arrow 138"/>
          <p:cNvSpPr/>
          <p:nvPr/>
        </p:nvSpPr>
        <p:spPr>
          <a:xfrm rot="5400000">
            <a:off x="3301206" y="4756945"/>
            <a:ext cx="1095375" cy="18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386138" y="3898900"/>
            <a:ext cx="111442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Configure driver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711700" y="3865563"/>
            <a:ext cx="777875" cy="498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833938" y="4010025"/>
            <a:ext cx="266700" cy="230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5102225" y="3913188"/>
            <a:ext cx="411163" cy="70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Cnf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SEQ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0" name="Right Arrow 149"/>
          <p:cNvSpPr/>
          <p:nvPr/>
        </p:nvSpPr>
        <p:spPr>
          <a:xfrm rot="10800000">
            <a:off x="4492625" y="3998913"/>
            <a:ext cx="217488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678238" y="4629150"/>
            <a:ext cx="214312" cy="261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" name="Right Arrow 151"/>
          <p:cNvSpPr/>
          <p:nvPr/>
        </p:nvSpPr>
        <p:spPr>
          <a:xfrm rot="9250480">
            <a:off x="5130800" y="3394075"/>
            <a:ext cx="1474788" cy="3032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741613" y="3057525"/>
            <a:ext cx="2901950" cy="717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Top level score board </a:t>
            </a:r>
          </a:p>
        </p:txBody>
      </p:sp>
      <p:sp>
        <p:nvSpPr>
          <p:cNvPr id="134" name="Right Arrow 133"/>
          <p:cNvSpPr/>
          <p:nvPr/>
        </p:nvSpPr>
        <p:spPr>
          <a:xfrm rot="12140867">
            <a:off x="5545138" y="3878263"/>
            <a:ext cx="2328862" cy="2492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165100" y="2433638"/>
            <a:ext cx="3686175" cy="99536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keep building it to get cleaner and more readable results 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1844675"/>
            <a:ext cx="2049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RTL Freeze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5" grpId="0" animBg="1"/>
      <p:bldP spid="141" grpId="0" animBg="1"/>
      <p:bldP spid="134" grpId="0" animBg="1"/>
      <p:bldP spid="140" grpId="0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89"/>
          <p:cNvSpPr/>
          <p:nvPr/>
        </p:nvSpPr>
        <p:spPr>
          <a:xfrm rot="10800000">
            <a:off x="1852613" y="5665788"/>
            <a:ext cx="855662" cy="522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10800000">
            <a:off x="-20638" y="5665788"/>
            <a:ext cx="1427163" cy="522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17550" y="5418138"/>
            <a:ext cx="1135063" cy="1190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DUT2.v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818063" y="5676900"/>
            <a:ext cx="82550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08275" y="5676900"/>
            <a:ext cx="1014413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2688" y="5429250"/>
            <a:ext cx="1095375" cy="119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DUT1.v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3" name="Right Arrow 112"/>
          <p:cNvSpPr/>
          <p:nvPr/>
        </p:nvSpPr>
        <p:spPr>
          <a:xfrm rot="10800000">
            <a:off x="7640638" y="5670550"/>
            <a:ext cx="79375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0800000">
            <a:off x="5675313" y="5670550"/>
            <a:ext cx="912812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589713" y="5421313"/>
            <a:ext cx="1050925" cy="1192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DUT0.v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3450" y="3836988"/>
            <a:ext cx="10191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inputs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750" y="3784600"/>
            <a:ext cx="10175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outputs</a:t>
            </a:r>
          </a:p>
        </p:txBody>
      </p:sp>
      <p:sp>
        <p:nvSpPr>
          <p:cNvPr id="26636" name="Title 1"/>
          <p:cNvSpPr>
            <a:spLocks noGrp="1"/>
          </p:cNvSpPr>
          <p:nvPr>
            <p:ph type="title"/>
          </p:nvPr>
        </p:nvSpPr>
        <p:spPr>
          <a:xfrm>
            <a:off x="74613" y="39688"/>
            <a:ext cx="90360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Synthesize &amp; Gate level verification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229600" cy="2446337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After the code is checked (for some stability) we do synthesis. This turn the code lines into electronic gates &amp; flip-flops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Some of the inner signals will be lost in the process. </a:t>
            </a:r>
          </a:p>
        </p:txBody>
      </p: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406525" y="4957763"/>
            <a:ext cx="6234113" cy="1773237"/>
            <a:chOff x="1049921" y="3273244"/>
            <a:chExt cx="6234208" cy="1772567"/>
          </a:xfrm>
        </p:grpSpPr>
        <p:sp>
          <p:nvSpPr>
            <p:cNvPr id="80" name="Rectangle 79"/>
            <p:cNvSpPr/>
            <p:nvPr/>
          </p:nvSpPr>
          <p:spPr>
            <a:xfrm>
              <a:off x="1049921" y="3273244"/>
              <a:ext cx="6234208" cy="17725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32599" y="3573168"/>
              <a:ext cx="674697" cy="10806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2" name="Flowchart: Delay 81"/>
            <p:cNvSpPr/>
            <p:nvPr/>
          </p:nvSpPr>
          <p:spPr>
            <a:xfrm rot="10800000">
              <a:off x="4331334" y="4104780"/>
              <a:ext cx="306392" cy="306271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643" name="TextBox 82"/>
            <p:cNvSpPr txBox="1">
              <a:spLocks noChangeArrowheads="1"/>
            </p:cNvSpPr>
            <p:nvPr/>
          </p:nvSpPr>
          <p:spPr bwMode="auto">
            <a:xfrm>
              <a:off x="2436760" y="3608659"/>
              <a:ext cx="3113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C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44" name="TextBox 83"/>
            <p:cNvSpPr txBox="1">
              <a:spLocks noChangeArrowheads="1"/>
            </p:cNvSpPr>
            <p:nvPr/>
          </p:nvSpPr>
          <p:spPr bwMode="auto">
            <a:xfrm>
              <a:off x="2022023" y="3608659"/>
              <a:ext cx="3225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C000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0415" y="4112714"/>
              <a:ext cx="449270" cy="307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rPr>
                <a:t>CLK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58013" y="4345989"/>
              <a:ext cx="373069" cy="307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rPr>
                <a:t>rst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566428" y="3566820"/>
              <a:ext cx="674697" cy="10806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48" name="TextBox 87"/>
            <p:cNvSpPr txBox="1">
              <a:spLocks noChangeArrowheads="1"/>
            </p:cNvSpPr>
            <p:nvPr/>
          </p:nvSpPr>
          <p:spPr bwMode="auto">
            <a:xfrm>
              <a:off x="5969320" y="3602950"/>
              <a:ext cx="3113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C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49" name="TextBox 88"/>
            <p:cNvSpPr txBox="1">
              <a:spLocks noChangeArrowheads="1"/>
            </p:cNvSpPr>
            <p:nvPr/>
          </p:nvSpPr>
          <p:spPr bwMode="auto">
            <a:xfrm>
              <a:off x="5554583" y="3602950"/>
              <a:ext cx="3225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C000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842657" y="4107953"/>
              <a:ext cx="449269" cy="307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rPr>
                <a:t>CLK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90255" y="4339641"/>
              <a:ext cx="373068" cy="307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rPr>
                <a:t>rst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2343754" y="4653847"/>
              <a:ext cx="0" cy="2872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5902983" y="4644326"/>
              <a:ext cx="0" cy="2872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343754" y="4937902"/>
              <a:ext cx="4892750" cy="3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2707296" y="4266644"/>
              <a:ext cx="360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6252238" y="4261882"/>
              <a:ext cx="3587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067665" y="4266644"/>
              <a:ext cx="0" cy="530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11019" y="4257122"/>
              <a:ext cx="0" cy="531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067665" y="4782386"/>
              <a:ext cx="4168839" cy="3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1673819" y="3771531"/>
              <a:ext cx="3587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2707296" y="3784226"/>
              <a:ext cx="360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252238" y="3771531"/>
              <a:ext cx="3587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owchart: Delay 105"/>
            <p:cNvSpPr/>
            <p:nvPr/>
          </p:nvSpPr>
          <p:spPr>
            <a:xfrm rot="10800000">
              <a:off x="4331334" y="3455737"/>
              <a:ext cx="306392" cy="306272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7" name="Elbow Connector 106"/>
            <p:cNvCxnSpPr>
              <a:stCxn id="82" idx="3"/>
            </p:cNvCxnSpPr>
            <p:nvPr/>
          </p:nvCxnSpPr>
          <p:spPr>
            <a:xfrm rot="10800000">
              <a:off x="3635998" y="4077802"/>
              <a:ext cx="695336" cy="1793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rot="10800000" flipV="1">
              <a:off x="3635998" y="3603319"/>
              <a:ext cx="695336" cy="18090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Stored Data 108"/>
            <p:cNvSpPr/>
            <p:nvPr/>
          </p:nvSpPr>
          <p:spPr>
            <a:xfrm>
              <a:off x="3401045" y="3603319"/>
              <a:ext cx="306392" cy="653803"/>
            </a:xfrm>
            <a:prstGeom prst="flowChartOnlineStorag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0" name="Elbow Connector 109"/>
            <p:cNvCxnSpPr/>
            <p:nvPr/>
          </p:nvCxnSpPr>
          <p:spPr>
            <a:xfrm>
              <a:off x="3059727" y="3784226"/>
              <a:ext cx="341318" cy="16345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4644076" y="4339641"/>
              <a:ext cx="360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4637726" y="3501758"/>
              <a:ext cx="360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 rot="10800000">
              <a:off x="4644076" y="3698533"/>
              <a:ext cx="922352" cy="9045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/>
            <p:nvPr/>
          </p:nvCxnSpPr>
          <p:spPr>
            <a:xfrm rot="10800000" flipV="1">
              <a:off x="4644076" y="3788986"/>
              <a:ext cx="876313" cy="377682"/>
            </a:xfrm>
            <a:prstGeom prst="bentConnector3">
              <a:avLst>
                <a:gd name="adj1" fmla="val 478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Arrow 47"/>
          <p:cNvSpPr/>
          <p:nvPr/>
        </p:nvSpPr>
        <p:spPr>
          <a:xfrm rot="5400000">
            <a:off x="3301206" y="4756945"/>
            <a:ext cx="1095375" cy="18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2" grpId="0" animBg="1"/>
      <p:bldP spid="6" grpId="0" animBg="1"/>
      <p:bldP spid="7" grpId="0" animBg="1"/>
      <p:bldP spid="4" grpId="0" animBg="1"/>
      <p:bldP spid="114" grpId="0" animBg="1"/>
      <p:bldP spid="1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136"/>
          <p:cNvGrpSpPr>
            <a:grpSpLocks/>
          </p:cNvGrpSpPr>
          <p:nvPr/>
        </p:nvGrpSpPr>
        <p:grpSpPr bwMode="auto">
          <a:xfrm>
            <a:off x="-20638" y="3848100"/>
            <a:ext cx="3494088" cy="2808288"/>
            <a:chOff x="-19966" y="2437589"/>
            <a:chExt cx="3494098" cy="2808311"/>
          </a:xfrm>
        </p:grpSpPr>
        <p:grpSp>
          <p:nvGrpSpPr>
            <p:cNvPr id="27763" name="Group 82"/>
            <p:cNvGrpSpPr>
              <a:grpSpLocks/>
            </p:cNvGrpSpPr>
            <p:nvPr/>
          </p:nvGrpSpPr>
          <p:grpSpPr bwMode="auto">
            <a:xfrm>
              <a:off x="-19966" y="2437589"/>
              <a:ext cx="3494098" cy="2808311"/>
              <a:chOff x="2888922" y="2449320"/>
              <a:chExt cx="3494098" cy="2808311"/>
            </a:xfrm>
          </p:grpSpPr>
          <p:grpSp>
            <p:nvGrpSpPr>
              <p:cNvPr id="27766" name="Group 83"/>
              <p:cNvGrpSpPr>
                <a:grpSpLocks/>
              </p:cNvGrpSpPr>
              <p:nvPr/>
            </p:nvGrpSpPr>
            <p:grpSpPr bwMode="auto">
              <a:xfrm>
                <a:off x="2888922" y="2449320"/>
                <a:ext cx="3494098" cy="2808311"/>
                <a:chOff x="-3" y="1052736"/>
                <a:chExt cx="8964491" cy="5616624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05895" y="1052736"/>
                  <a:ext cx="8858593" cy="561662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0" name="Right Arrow 89"/>
                <p:cNvSpPr/>
                <p:nvPr/>
              </p:nvSpPr>
              <p:spPr>
                <a:xfrm rot="10800000">
                  <a:off x="4806041" y="4688143"/>
                  <a:ext cx="2191229" cy="10445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1" name="Right Arrow 90"/>
                <p:cNvSpPr/>
                <p:nvPr/>
              </p:nvSpPr>
              <p:spPr>
                <a:xfrm rot="10800000">
                  <a:off x="-3" y="4688143"/>
                  <a:ext cx="3661553" cy="10445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997271" y="3846760"/>
                  <a:ext cx="1474396" cy="2606698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6797696" y="1271814"/>
                  <a:ext cx="1877616" cy="1971691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5074854" y="2278296"/>
                  <a:ext cx="1287042" cy="184786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MON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68384" y="2278296"/>
                  <a:ext cx="1311479" cy="1847866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rot="16200000">
                  <a:off x="2676321" y="1865424"/>
                  <a:ext cx="1428762" cy="20894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8" name="Right Arrow 97"/>
                <p:cNvSpPr/>
                <p:nvPr/>
              </p:nvSpPr>
              <p:spPr>
                <a:xfrm rot="16200000">
                  <a:off x="3207995" y="1539024"/>
                  <a:ext cx="292102" cy="1046741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 rot="16200000">
                  <a:off x="732007" y="4257613"/>
                  <a:ext cx="784233" cy="52133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0" name="Right Arrow 99"/>
                <p:cNvSpPr/>
                <p:nvPr/>
              </p:nvSpPr>
              <p:spPr>
                <a:xfrm rot="16200000">
                  <a:off x="5328294" y="4249226"/>
                  <a:ext cx="784233" cy="52540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1" name="Right Arrow 100"/>
                <p:cNvSpPr/>
                <p:nvPr/>
              </p:nvSpPr>
              <p:spPr>
                <a:xfrm rot="10800000">
                  <a:off x="4435405" y="2633900"/>
                  <a:ext cx="639449" cy="520704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2" name="Right Arrow 101"/>
                <p:cNvSpPr/>
                <p:nvPr/>
              </p:nvSpPr>
              <p:spPr>
                <a:xfrm rot="5400000">
                  <a:off x="7429665" y="3281291"/>
                  <a:ext cx="609605" cy="521333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3" name="Right Arrow 102"/>
                <p:cNvSpPr/>
                <p:nvPr/>
              </p:nvSpPr>
              <p:spPr>
                <a:xfrm>
                  <a:off x="1775791" y="2592625"/>
                  <a:ext cx="570208" cy="520704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997271" y="2195746"/>
                  <a:ext cx="1474396" cy="91758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589979" y="1195613"/>
                  <a:ext cx="2231958" cy="5378496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rt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71486" y="3071625"/>
                <a:ext cx="500064" cy="92552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</a:rPr>
                  <a:t>MON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803326" y="3017650"/>
                <a:ext cx="814389" cy="71755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</a:rPr>
                  <a:t>SB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13093" y="2612834"/>
                <a:ext cx="412751" cy="538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cs typeface="+mn-cs"/>
                  </a:rPr>
                  <a:t>SEQ</a:t>
                </a:r>
              </a:p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651181" y="3974920"/>
                <a:ext cx="536577" cy="538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cs typeface="+mn-cs"/>
                  </a:rPr>
                  <a:t>Driver</a:t>
                </a:r>
              </a:p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2548617" y="2558240"/>
              <a:ext cx="501651" cy="26447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2548617" y="2521728"/>
              <a:ext cx="547689" cy="267654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4613" y="39688"/>
            <a:ext cx="90360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Gate level testing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51175" y="3859213"/>
            <a:ext cx="3332163" cy="2808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4818063" y="5676900"/>
            <a:ext cx="82550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08275" y="5676900"/>
            <a:ext cx="1014413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2688" y="5429250"/>
            <a:ext cx="1095375" cy="119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DUT1.v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43563" y="5256213"/>
            <a:ext cx="554037" cy="13033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7363" y="3968750"/>
            <a:ext cx="708025" cy="987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9663" y="4471988"/>
            <a:ext cx="484187" cy="92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MON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6113" y="4471988"/>
            <a:ext cx="493712" cy="92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929062" y="4394201"/>
            <a:ext cx="714375" cy="787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4198938" y="4167188"/>
            <a:ext cx="146050" cy="3937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6200000">
            <a:off x="3236118" y="5495132"/>
            <a:ext cx="392113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4966494" y="5490369"/>
            <a:ext cx="392112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4679950" y="4649788"/>
            <a:ext cx="239713" cy="260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5768182" y="5006181"/>
            <a:ext cx="304800" cy="1952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3563" y="4430713"/>
            <a:ext cx="554037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89575" y="3932238"/>
            <a:ext cx="839788" cy="26892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186113" y="4481513"/>
            <a:ext cx="484187" cy="92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MON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892550" y="4427538"/>
            <a:ext cx="787400" cy="717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5638" y="4022725"/>
            <a:ext cx="398462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SEQ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75313" y="5384800"/>
            <a:ext cx="519112" cy="539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Driver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cxnSp>
        <p:nvCxnSpPr>
          <p:cNvPr id="132" name="Straight Connector 131"/>
          <p:cNvCxnSpPr>
            <a:endCxn id="10" idx="2"/>
          </p:cNvCxnSpPr>
          <p:nvPr/>
        </p:nvCxnSpPr>
        <p:spPr>
          <a:xfrm>
            <a:off x="5489575" y="3932238"/>
            <a:ext cx="430213" cy="26273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5494338" y="3956050"/>
            <a:ext cx="393700" cy="2663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73" name="Group 105"/>
          <p:cNvGrpSpPr>
            <a:grpSpLocks/>
          </p:cNvGrpSpPr>
          <p:nvPr/>
        </p:nvGrpSpPr>
        <p:grpSpPr bwMode="auto">
          <a:xfrm>
            <a:off x="5675313" y="3852863"/>
            <a:ext cx="3468687" cy="2808287"/>
            <a:chOff x="2642124" y="2449320"/>
            <a:chExt cx="3740896" cy="2808311"/>
          </a:xfrm>
        </p:grpSpPr>
        <p:grpSp>
          <p:nvGrpSpPr>
            <p:cNvPr id="27741" name="Group 106"/>
            <p:cNvGrpSpPr>
              <a:grpSpLocks/>
            </p:cNvGrpSpPr>
            <p:nvPr/>
          </p:nvGrpSpPr>
          <p:grpSpPr bwMode="auto">
            <a:xfrm>
              <a:off x="2642124" y="2449320"/>
              <a:ext cx="3740896" cy="2808311"/>
              <a:chOff x="-633190" y="1052736"/>
              <a:chExt cx="9597678" cy="5616624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09146" y="1052736"/>
                <a:ext cx="8855342" cy="56166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3" name="Right Arrow 112"/>
              <p:cNvSpPr/>
              <p:nvPr/>
            </p:nvSpPr>
            <p:spPr>
              <a:xfrm rot="10800000">
                <a:off x="4804763" y="4688142"/>
                <a:ext cx="2196265" cy="10445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4" name="Right Arrow 113"/>
              <p:cNvSpPr/>
              <p:nvPr/>
            </p:nvSpPr>
            <p:spPr>
              <a:xfrm rot="10800000">
                <a:off x="-633190" y="4688142"/>
                <a:ext cx="2525704" cy="10445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892514" y="4192838"/>
                <a:ext cx="2912249" cy="2381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haroni" pitchFamily="2" charset="-79"/>
                    <a:cs typeface="Aharoni" pitchFamily="2" charset="-79"/>
                  </a:rPr>
                  <a:t>DUT0.v</a:t>
                </a:r>
              </a:p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001028" y="3846761"/>
                <a:ext cx="1471496" cy="260669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798972" y="1271812"/>
                <a:ext cx="1875609" cy="19716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077100" y="2278297"/>
                <a:ext cx="1282619" cy="18478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</a:rPr>
                  <a:t>MON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69334" y="2278297"/>
                <a:ext cx="1308974" cy="18478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 rot="16200000">
                <a:off x="2675985" y="1864706"/>
                <a:ext cx="1428763" cy="209084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1" name="Right Arrow 120"/>
              <p:cNvSpPr/>
              <p:nvPr/>
            </p:nvSpPr>
            <p:spPr>
              <a:xfrm rot="16200000">
                <a:off x="3209176" y="1539683"/>
                <a:ext cx="292103" cy="104542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16200000">
                <a:off x="729510" y="4256924"/>
                <a:ext cx="784231" cy="5227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3" name="Right Arrow 122"/>
              <p:cNvSpPr/>
              <p:nvPr/>
            </p:nvSpPr>
            <p:spPr>
              <a:xfrm rot="16200000">
                <a:off x="5328491" y="4250572"/>
                <a:ext cx="784231" cy="52271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4" name="Right Arrow 123"/>
              <p:cNvSpPr/>
              <p:nvPr/>
            </p:nvSpPr>
            <p:spPr>
              <a:xfrm rot="10800000">
                <a:off x="4435790" y="2633900"/>
                <a:ext cx="641309" cy="520705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5400000">
                <a:off x="7429779" y="3282798"/>
                <a:ext cx="609605" cy="518319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6" name="Right Arrow 125"/>
              <p:cNvSpPr/>
              <p:nvPr/>
            </p:nvSpPr>
            <p:spPr>
              <a:xfrm>
                <a:off x="1773917" y="2592624"/>
                <a:ext cx="571029" cy="520705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001028" y="2195746"/>
                <a:ext cx="1471496" cy="9175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588130" y="1195611"/>
                <a:ext cx="2231406" cy="5378498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3071856" y="3071625"/>
              <a:ext cx="499928" cy="9255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MON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02915" y="3017650"/>
              <a:ext cx="814950" cy="7175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SB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713597" y="2612833"/>
              <a:ext cx="410899" cy="5381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SEQ</a:t>
              </a:r>
            </a:p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50249" y="3974920"/>
              <a:ext cx="537593" cy="5381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Driver</a:t>
              </a:r>
            </a:p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27674" name="Group 146"/>
          <p:cNvGrpSpPr>
            <a:grpSpLocks/>
          </p:cNvGrpSpPr>
          <p:nvPr/>
        </p:nvGrpSpPr>
        <p:grpSpPr bwMode="auto">
          <a:xfrm>
            <a:off x="6456363" y="2587625"/>
            <a:ext cx="1879600" cy="1103313"/>
            <a:chOff x="7690504" y="1196752"/>
            <a:chExt cx="1429765" cy="2091852"/>
          </a:xfrm>
        </p:grpSpPr>
        <p:sp>
          <p:nvSpPr>
            <p:cNvPr id="148" name="Rectangle 147"/>
            <p:cNvSpPr/>
            <p:nvPr/>
          </p:nvSpPr>
          <p:spPr>
            <a:xfrm>
              <a:off x="7690504" y="1196752"/>
              <a:ext cx="1429765" cy="2091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690504" y="1413462"/>
              <a:ext cx="1426142" cy="16945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VIRTUAL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SEQUENCE DRIVER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51" name="Right Arrow 150"/>
          <p:cNvSpPr/>
          <p:nvPr/>
        </p:nvSpPr>
        <p:spPr>
          <a:xfrm rot="1699075">
            <a:off x="8259763" y="3576638"/>
            <a:ext cx="492125" cy="3032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83450" y="3836988"/>
            <a:ext cx="10191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inputs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750" y="3784600"/>
            <a:ext cx="10175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outputs</a:t>
            </a:r>
          </a:p>
        </p:txBody>
      </p:sp>
      <p:sp>
        <p:nvSpPr>
          <p:cNvPr id="27678" name="Content Placeholder 2"/>
          <p:cNvSpPr>
            <a:spLocks noGrp="1"/>
          </p:cNvSpPr>
          <p:nvPr>
            <p:ph idx="1"/>
          </p:nvPr>
        </p:nvSpPr>
        <p:spPr>
          <a:xfrm>
            <a:off x="401638" y="833438"/>
            <a:ext cx="8229600" cy="23701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en-US" smtClean="0"/>
              <a:t>When we lost some of the inner signals we can’t use the monitors &amp; score boards. </a:t>
            </a:r>
          </a:p>
          <a:p>
            <a:pPr marL="0" indent="0" algn="just" eaLnBrk="1" hangingPunct="1">
              <a:lnSpc>
                <a:spcPct val="90000"/>
              </a:lnSpc>
            </a:pPr>
            <a:r>
              <a:rPr lang="en-US" smtClean="0"/>
              <a:t>But we now knew that those tests had passed in logic so if they fail now it is an electrical problem.</a:t>
            </a:r>
          </a:p>
        </p:txBody>
      </p:sp>
      <p:sp>
        <p:nvSpPr>
          <p:cNvPr id="131" name="Right Arrow 130"/>
          <p:cNvSpPr/>
          <p:nvPr/>
        </p:nvSpPr>
        <p:spPr>
          <a:xfrm rot="16200000">
            <a:off x="4091782" y="2807493"/>
            <a:ext cx="146050" cy="39211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5" name="Right Arrow 134"/>
          <p:cNvSpPr/>
          <p:nvPr/>
        </p:nvSpPr>
        <p:spPr>
          <a:xfrm rot="20090511">
            <a:off x="546100" y="3863975"/>
            <a:ext cx="2324100" cy="1857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7681" name="Group 137"/>
          <p:cNvGrpSpPr>
            <a:grpSpLocks/>
          </p:cNvGrpSpPr>
          <p:nvPr/>
        </p:nvGrpSpPr>
        <p:grpSpPr bwMode="auto">
          <a:xfrm>
            <a:off x="1406525" y="5256213"/>
            <a:ext cx="6234113" cy="1406525"/>
            <a:chOff x="1049921" y="3273244"/>
            <a:chExt cx="6234208" cy="1772567"/>
          </a:xfrm>
        </p:grpSpPr>
        <p:sp>
          <p:nvSpPr>
            <p:cNvPr id="139" name="Rectangle 138"/>
            <p:cNvSpPr/>
            <p:nvPr/>
          </p:nvSpPr>
          <p:spPr>
            <a:xfrm>
              <a:off x="1049921" y="3273244"/>
              <a:ext cx="6234208" cy="17725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32599" y="3573340"/>
              <a:ext cx="674697" cy="108034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4" name="Flowchart: Delay 143"/>
            <p:cNvSpPr/>
            <p:nvPr/>
          </p:nvSpPr>
          <p:spPr>
            <a:xfrm rot="10800000">
              <a:off x="4331334" y="4105510"/>
              <a:ext cx="306392" cy="306097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710" name="TextBox 144"/>
            <p:cNvSpPr txBox="1">
              <a:spLocks noChangeArrowheads="1"/>
            </p:cNvSpPr>
            <p:nvPr/>
          </p:nvSpPr>
          <p:spPr bwMode="auto">
            <a:xfrm>
              <a:off x="2436760" y="3608659"/>
              <a:ext cx="3113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C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7711" name="TextBox 145"/>
            <p:cNvSpPr txBox="1">
              <a:spLocks noChangeArrowheads="1"/>
            </p:cNvSpPr>
            <p:nvPr/>
          </p:nvSpPr>
          <p:spPr bwMode="auto">
            <a:xfrm>
              <a:off x="2022023" y="3608659"/>
              <a:ext cx="3225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C000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0415" y="4113513"/>
              <a:ext cx="449270" cy="3080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rPr>
                <a:t>CLK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158013" y="4345587"/>
              <a:ext cx="373069" cy="3080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rPr>
                <a:t>rst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566428" y="3567337"/>
              <a:ext cx="674697" cy="108034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715" name="TextBox 153"/>
            <p:cNvSpPr txBox="1">
              <a:spLocks noChangeArrowheads="1"/>
            </p:cNvSpPr>
            <p:nvPr/>
          </p:nvSpPr>
          <p:spPr bwMode="auto">
            <a:xfrm>
              <a:off x="5969320" y="3602950"/>
              <a:ext cx="3113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C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7716" name="TextBox 154"/>
            <p:cNvSpPr txBox="1">
              <a:spLocks noChangeArrowheads="1"/>
            </p:cNvSpPr>
            <p:nvPr/>
          </p:nvSpPr>
          <p:spPr bwMode="auto">
            <a:xfrm>
              <a:off x="5554583" y="3602950"/>
              <a:ext cx="3225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C000"/>
                  </a:solidFill>
                  <a:latin typeface="Calibri" pitchFamily="34" charset="0"/>
                </a:rPr>
                <a:t>Q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842657" y="4107510"/>
              <a:ext cx="449269" cy="3080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rPr>
                <a:t>CLK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690255" y="4339584"/>
              <a:ext cx="373068" cy="3080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rPr>
                <a:t>rst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 flipV="1">
              <a:off x="2343754" y="4653686"/>
              <a:ext cx="0" cy="288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902983" y="4643682"/>
              <a:ext cx="0" cy="288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343754" y="4937776"/>
              <a:ext cx="489275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2707296" y="4267561"/>
              <a:ext cx="360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6252238" y="4261560"/>
              <a:ext cx="3587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067665" y="4267561"/>
              <a:ext cx="0" cy="530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611019" y="4257559"/>
              <a:ext cx="0" cy="530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3067665" y="4781727"/>
              <a:ext cx="4168839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>
              <a:off x="1673819" y="3771403"/>
              <a:ext cx="3587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H="1">
              <a:off x="2707296" y="3783407"/>
              <a:ext cx="360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H="1">
              <a:off x="6252238" y="3771403"/>
              <a:ext cx="3587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Flowchart: Delay 168"/>
            <p:cNvSpPr/>
            <p:nvPr/>
          </p:nvSpPr>
          <p:spPr>
            <a:xfrm rot="10800000">
              <a:off x="4331334" y="3455302"/>
              <a:ext cx="306392" cy="306099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70" name="Elbow Connector 169"/>
            <p:cNvCxnSpPr>
              <a:stCxn id="144" idx="3"/>
            </p:cNvCxnSpPr>
            <p:nvPr/>
          </p:nvCxnSpPr>
          <p:spPr>
            <a:xfrm rot="10800000">
              <a:off x="3635998" y="4077501"/>
              <a:ext cx="695336" cy="18005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/>
            <p:cNvCxnSpPr/>
            <p:nvPr/>
          </p:nvCxnSpPr>
          <p:spPr>
            <a:xfrm rot="10800000" flipV="1">
              <a:off x="3635998" y="3603349"/>
              <a:ext cx="695336" cy="18005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owchart: Stored Data 171"/>
            <p:cNvSpPr/>
            <p:nvPr/>
          </p:nvSpPr>
          <p:spPr>
            <a:xfrm>
              <a:off x="3401045" y="3603349"/>
              <a:ext cx="306392" cy="654210"/>
            </a:xfrm>
            <a:prstGeom prst="flowChartOnlineStorag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73" name="Elbow Connector 172"/>
            <p:cNvCxnSpPr/>
            <p:nvPr/>
          </p:nvCxnSpPr>
          <p:spPr>
            <a:xfrm>
              <a:off x="3059727" y="3783407"/>
              <a:ext cx="341318" cy="16405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4644076" y="4339584"/>
              <a:ext cx="360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4637726" y="3501317"/>
              <a:ext cx="3603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/>
            <p:nvPr/>
          </p:nvCxnSpPr>
          <p:spPr>
            <a:xfrm rot="10800000">
              <a:off x="4644076" y="3699380"/>
              <a:ext cx="922352" cy="900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/>
            <p:nvPr/>
          </p:nvCxnSpPr>
          <p:spPr>
            <a:xfrm rot="10800000" flipV="1">
              <a:off x="4644076" y="3789409"/>
              <a:ext cx="876313" cy="378120"/>
            </a:xfrm>
            <a:prstGeom prst="bentConnector3">
              <a:avLst>
                <a:gd name="adj1" fmla="val 478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/>
          <p:cNvCxnSpPr/>
          <p:nvPr/>
        </p:nvCxnSpPr>
        <p:spPr>
          <a:xfrm>
            <a:off x="1089025" y="4384675"/>
            <a:ext cx="419100" cy="804863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1076325" y="4418013"/>
            <a:ext cx="431800" cy="77152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008188" y="4394200"/>
            <a:ext cx="419100" cy="804863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1993900" y="4427538"/>
            <a:ext cx="433388" cy="77152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197225" y="4402138"/>
            <a:ext cx="419100" cy="804862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3184525" y="4437063"/>
            <a:ext cx="431800" cy="769937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070350" y="4376738"/>
            <a:ext cx="417513" cy="804862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4056063" y="4410075"/>
            <a:ext cx="431800" cy="77152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933950" y="4427538"/>
            <a:ext cx="417513" cy="804862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4919663" y="4462463"/>
            <a:ext cx="431800" cy="769937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072188" y="4394200"/>
            <a:ext cx="419100" cy="804863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6057900" y="4427538"/>
            <a:ext cx="433388" cy="77152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865938" y="4384675"/>
            <a:ext cx="417512" cy="804863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6851650" y="4418013"/>
            <a:ext cx="431800" cy="77152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386138" y="3859213"/>
            <a:ext cx="1114425" cy="4206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2" name="Right Arrow 191"/>
          <p:cNvSpPr/>
          <p:nvPr/>
        </p:nvSpPr>
        <p:spPr>
          <a:xfrm rot="5400000">
            <a:off x="3301206" y="4756945"/>
            <a:ext cx="1095375" cy="18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3386138" y="3898900"/>
            <a:ext cx="111442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Configure driver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711700" y="3865563"/>
            <a:ext cx="777875" cy="498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833938" y="4010025"/>
            <a:ext cx="266700" cy="230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5102225" y="3913188"/>
            <a:ext cx="411163" cy="70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Cnf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SEQ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97" name="Right Arrow 196"/>
          <p:cNvSpPr/>
          <p:nvPr/>
        </p:nvSpPr>
        <p:spPr>
          <a:xfrm rot="10800000">
            <a:off x="4492625" y="3998913"/>
            <a:ext cx="217488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8" name="Right Arrow 197"/>
          <p:cNvSpPr/>
          <p:nvPr/>
        </p:nvSpPr>
        <p:spPr>
          <a:xfrm rot="9250480">
            <a:off x="5130800" y="3394075"/>
            <a:ext cx="1474788" cy="3032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678238" y="4629150"/>
            <a:ext cx="214312" cy="261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741613" y="3057525"/>
            <a:ext cx="2901950" cy="717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Top level score board </a:t>
            </a:r>
          </a:p>
        </p:txBody>
      </p:sp>
      <p:sp>
        <p:nvSpPr>
          <p:cNvPr id="134" name="Right Arrow 133"/>
          <p:cNvSpPr/>
          <p:nvPr/>
        </p:nvSpPr>
        <p:spPr>
          <a:xfrm rot="12140867">
            <a:off x="5545138" y="3878263"/>
            <a:ext cx="2328862" cy="2492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74613" y="39688"/>
            <a:ext cx="90360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Gate level with timing 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323850" y="942975"/>
            <a:ext cx="5472113" cy="1012825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 till now we looked at the signals as rising &amp; falling in 0 time. In the real would they don’t. </a:t>
            </a:r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7196138" y="892175"/>
            <a:ext cx="720725" cy="5048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16863" y="892175"/>
            <a:ext cx="0" cy="50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flipV="1">
            <a:off x="7916863" y="882650"/>
            <a:ext cx="720725" cy="5048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637588" y="882650"/>
            <a:ext cx="0" cy="50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7099300" y="1539875"/>
            <a:ext cx="914400" cy="51435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7723188" y="1539875"/>
            <a:ext cx="985837" cy="514350"/>
          </a:xfrm>
          <a:prstGeom prst="bentConnector3">
            <a:avLst>
              <a:gd name="adj1" fmla="val 5675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flipV="1">
            <a:off x="7099300" y="2228850"/>
            <a:ext cx="914400" cy="51435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56500" y="1135063"/>
            <a:ext cx="0" cy="159861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277225" y="1135063"/>
            <a:ext cx="0" cy="159861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7772400" y="2233613"/>
            <a:ext cx="987425" cy="51435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99300" y="1400175"/>
            <a:ext cx="1887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92950" y="2057400"/>
            <a:ext cx="1893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7092950" y="811213"/>
            <a:ext cx="0" cy="1931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2" name="TextBox 72"/>
          <p:cNvSpPr txBox="1">
            <a:spLocks noChangeArrowheads="1"/>
          </p:cNvSpPr>
          <p:nvPr/>
        </p:nvSpPr>
        <p:spPr bwMode="auto">
          <a:xfrm>
            <a:off x="6470650" y="974725"/>
            <a:ext cx="604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alibri" pitchFamily="34" charset="0"/>
              </a:rPr>
              <a:t>clock</a:t>
            </a:r>
          </a:p>
        </p:txBody>
      </p:sp>
      <p:sp>
        <p:nvSpPr>
          <p:cNvPr id="29713" name="TextBox 74"/>
          <p:cNvSpPr txBox="1">
            <a:spLocks noChangeArrowheads="1"/>
          </p:cNvSpPr>
          <p:nvPr/>
        </p:nvSpPr>
        <p:spPr bwMode="auto">
          <a:xfrm>
            <a:off x="6470650" y="1635125"/>
            <a:ext cx="622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alibri" pitchFamily="34" charset="0"/>
              </a:rPr>
              <a:t>input</a:t>
            </a:r>
          </a:p>
        </p:txBody>
      </p:sp>
      <p:sp>
        <p:nvSpPr>
          <p:cNvPr id="29714" name="TextBox 75"/>
          <p:cNvSpPr txBox="1">
            <a:spLocks noChangeArrowheads="1"/>
          </p:cNvSpPr>
          <p:nvPr/>
        </p:nvSpPr>
        <p:spPr bwMode="auto">
          <a:xfrm>
            <a:off x="6329363" y="2317750"/>
            <a:ext cx="754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alibri" pitchFamily="34" charset="0"/>
              </a:rPr>
              <a:t>output</a:t>
            </a: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7180263" y="3005138"/>
            <a:ext cx="720725" cy="5048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00988" y="3005138"/>
            <a:ext cx="0" cy="50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900988" y="2995613"/>
            <a:ext cx="720725" cy="5048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621713" y="2995613"/>
            <a:ext cx="0" cy="50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flipV="1">
            <a:off x="7180263" y="3654425"/>
            <a:ext cx="615950" cy="514350"/>
          </a:xfrm>
          <a:prstGeom prst="bentConnector3">
            <a:avLst>
              <a:gd name="adj1" fmla="val 1905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>
            <a:off x="7580313" y="3654425"/>
            <a:ext cx="985837" cy="514350"/>
          </a:xfrm>
          <a:prstGeom prst="bentConnector3">
            <a:avLst>
              <a:gd name="adj1" fmla="val 2199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flipV="1">
            <a:off x="7099300" y="4341813"/>
            <a:ext cx="1289050" cy="50482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540625" y="3248025"/>
            <a:ext cx="0" cy="159861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261350" y="3248025"/>
            <a:ext cx="0" cy="159861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>
            <a:off x="8212138" y="4341813"/>
            <a:ext cx="852487" cy="509587"/>
          </a:xfrm>
          <a:prstGeom prst="bentConnector3">
            <a:avLst>
              <a:gd name="adj1" fmla="val 232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075488" y="4856163"/>
            <a:ext cx="1893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083425" y="3514725"/>
            <a:ext cx="1885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075488" y="4170363"/>
            <a:ext cx="1893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7075488" y="2924175"/>
            <a:ext cx="0" cy="1931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9" name="TextBox 140"/>
          <p:cNvSpPr txBox="1">
            <a:spLocks noChangeArrowheads="1"/>
          </p:cNvSpPr>
          <p:nvPr/>
        </p:nvSpPr>
        <p:spPr bwMode="auto">
          <a:xfrm>
            <a:off x="6453188" y="3089275"/>
            <a:ext cx="606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alibri" pitchFamily="34" charset="0"/>
              </a:rPr>
              <a:t>clock</a:t>
            </a:r>
          </a:p>
        </p:txBody>
      </p:sp>
      <p:sp>
        <p:nvSpPr>
          <p:cNvPr id="29730" name="TextBox 141"/>
          <p:cNvSpPr txBox="1">
            <a:spLocks noChangeArrowheads="1"/>
          </p:cNvSpPr>
          <p:nvPr/>
        </p:nvSpPr>
        <p:spPr bwMode="auto">
          <a:xfrm>
            <a:off x="6453188" y="3748088"/>
            <a:ext cx="6223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alibri" pitchFamily="34" charset="0"/>
              </a:rPr>
              <a:t>input</a:t>
            </a:r>
          </a:p>
        </p:txBody>
      </p:sp>
      <p:sp>
        <p:nvSpPr>
          <p:cNvPr id="29731" name="TextBox 142"/>
          <p:cNvSpPr txBox="1">
            <a:spLocks noChangeArrowheads="1"/>
          </p:cNvSpPr>
          <p:nvPr/>
        </p:nvSpPr>
        <p:spPr bwMode="auto">
          <a:xfrm>
            <a:off x="6313488" y="4430713"/>
            <a:ext cx="754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alibri" pitchFamily="34" charset="0"/>
              </a:rPr>
              <a:t>output</a:t>
            </a: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7270750" y="3654425"/>
            <a:ext cx="88900" cy="514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667625" y="4343400"/>
            <a:ext cx="90488" cy="512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743825" y="3654425"/>
            <a:ext cx="104775" cy="520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388350" y="4319588"/>
            <a:ext cx="103188" cy="520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ontent Placeholder 2"/>
          <p:cNvSpPr txBox="1">
            <a:spLocks/>
          </p:cNvSpPr>
          <p:nvPr/>
        </p:nvSpPr>
        <p:spPr>
          <a:xfrm>
            <a:off x="476250" y="3270250"/>
            <a:ext cx="5472113" cy="7286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dirty="0" smtClean="0"/>
              <a:t>In real life it takes the gates &amp; flip-flops to change their values. </a:t>
            </a:r>
          </a:p>
        </p:txBody>
      </p:sp>
      <p:cxnSp>
        <p:nvCxnSpPr>
          <p:cNvPr id="149" name="Straight Connector 148"/>
          <p:cNvCxnSpPr/>
          <p:nvPr/>
        </p:nvCxnSpPr>
        <p:spPr>
          <a:xfrm>
            <a:off x="7096125" y="2747963"/>
            <a:ext cx="1893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38" name="Group 10"/>
          <p:cNvGrpSpPr>
            <a:grpSpLocks/>
          </p:cNvGrpSpPr>
          <p:nvPr/>
        </p:nvGrpSpPr>
        <p:grpSpPr bwMode="auto">
          <a:xfrm>
            <a:off x="-20638" y="4957763"/>
            <a:ext cx="8455026" cy="1773237"/>
            <a:chOff x="-19965" y="4957733"/>
            <a:chExt cx="8453693" cy="1772567"/>
          </a:xfrm>
        </p:grpSpPr>
        <p:sp>
          <p:nvSpPr>
            <p:cNvPr id="43" name="Right Arrow 42"/>
            <p:cNvSpPr/>
            <p:nvPr/>
          </p:nvSpPr>
          <p:spPr>
            <a:xfrm rot="10800000">
              <a:off x="1852991" y="5665490"/>
              <a:ext cx="855527" cy="522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ight Arrow 43"/>
            <p:cNvSpPr/>
            <p:nvPr/>
          </p:nvSpPr>
          <p:spPr>
            <a:xfrm rot="10800000">
              <a:off x="-19965" y="5665490"/>
              <a:ext cx="1426938" cy="522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ight Arrow 45"/>
            <p:cNvSpPr/>
            <p:nvPr/>
          </p:nvSpPr>
          <p:spPr>
            <a:xfrm rot="10800000">
              <a:off x="4817973" y="5678186"/>
              <a:ext cx="825370" cy="522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 rot="10800000">
              <a:off x="2708518" y="5678186"/>
              <a:ext cx="1012665" cy="522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22771" y="5429042"/>
              <a:ext cx="1095202" cy="11917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DUT1.v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9" name="Right Arrow 48"/>
            <p:cNvSpPr/>
            <p:nvPr/>
          </p:nvSpPr>
          <p:spPr>
            <a:xfrm rot="10800000">
              <a:off x="7641690" y="5670251"/>
              <a:ext cx="792038" cy="5220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 rot="10800000">
              <a:off x="5676675" y="5670251"/>
              <a:ext cx="911081" cy="5220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9746" name="Group 51"/>
            <p:cNvGrpSpPr>
              <a:grpSpLocks/>
            </p:cNvGrpSpPr>
            <p:nvPr/>
          </p:nvGrpSpPr>
          <p:grpSpPr bwMode="auto">
            <a:xfrm>
              <a:off x="1407223" y="4957733"/>
              <a:ext cx="6234208" cy="1772567"/>
              <a:chOff x="1049921" y="3273244"/>
              <a:chExt cx="6234208" cy="177256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049671" y="3273244"/>
                <a:ext cx="6234717" cy="177256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033766" y="3573168"/>
                <a:ext cx="674582" cy="108068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Flowchart: Delay 60"/>
              <p:cNvSpPr/>
              <p:nvPr/>
            </p:nvSpPr>
            <p:spPr>
              <a:xfrm rot="10800000">
                <a:off x="4330517" y="4104780"/>
                <a:ext cx="306339" cy="306271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750" name="TextBox 65"/>
              <p:cNvSpPr txBox="1">
                <a:spLocks noChangeArrowheads="1"/>
              </p:cNvSpPr>
              <p:nvPr/>
            </p:nvSpPr>
            <p:spPr bwMode="auto">
              <a:xfrm>
                <a:off x="2436760" y="3608659"/>
                <a:ext cx="3113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  <p:sp>
            <p:nvSpPr>
              <p:cNvPr id="29751" name="TextBox 69"/>
              <p:cNvSpPr txBox="1">
                <a:spLocks noChangeArrowheads="1"/>
              </p:cNvSpPr>
              <p:nvPr/>
            </p:nvSpPr>
            <p:spPr bwMode="auto">
              <a:xfrm>
                <a:off x="2022023" y="3608659"/>
                <a:ext cx="3225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FFC000"/>
                    </a:solidFill>
                    <a:latin typeface="Calibri" pitchFamily="34" charset="0"/>
                  </a:rPr>
                  <a:t>Q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09947" y="4112714"/>
                <a:ext cx="450779" cy="3078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+mn-lt"/>
                    <a:cs typeface="+mn-cs"/>
                  </a:rPr>
                  <a:t>CLK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57571" y="4345989"/>
                <a:ext cx="373004" cy="3078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+mn-lt"/>
                    <a:cs typeface="+mn-cs"/>
                  </a:rPr>
                  <a:t>rst</a:t>
                </a:r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565397" y="3566820"/>
                <a:ext cx="674581" cy="108068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755" name="TextBox 76"/>
              <p:cNvSpPr txBox="1">
                <a:spLocks noChangeArrowheads="1"/>
              </p:cNvSpPr>
              <p:nvPr/>
            </p:nvSpPr>
            <p:spPr bwMode="auto">
              <a:xfrm>
                <a:off x="5969320" y="3602950"/>
                <a:ext cx="3113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  <p:sp>
            <p:nvSpPr>
              <p:cNvPr id="29756" name="TextBox 77"/>
              <p:cNvSpPr txBox="1">
                <a:spLocks noChangeArrowheads="1"/>
              </p:cNvSpPr>
              <p:nvPr/>
            </p:nvSpPr>
            <p:spPr bwMode="auto">
              <a:xfrm>
                <a:off x="5554583" y="3602950"/>
                <a:ext cx="3225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FFC000"/>
                    </a:solidFill>
                    <a:latin typeface="Calibri" pitchFamily="34" charset="0"/>
                  </a:rPr>
                  <a:t>Q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843165" y="4107953"/>
                <a:ext cx="449192" cy="3078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+mn-lt"/>
                    <a:cs typeface="+mn-cs"/>
                  </a:rPr>
                  <a:t>CLK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690789" y="4339641"/>
                <a:ext cx="373004" cy="3078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+mn-lt"/>
                    <a:cs typeface="+mn-cs"/>
                  </a:rPr>
                  <a:t>rst</a:t>
                </a:r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V="1">
                <a:off x="2344867" y="4653847"/>
                <a:ext cx="0" cy="287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5903481" y="4644326"/>
                <a:ext cx="0" cy="287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2344867" y="4937902"/>
                <a:ext cx="4891904" cy="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2708348" y="4266644"/>
                <a:ext cx="3603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6252676" y="4261882"/>
                <a:ext cx="3587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068653" y="4266644"/>
                <a:ext cx="0" cy="5300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611394" y="4257122"/>
                <a:ext cx="0" cy="531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3068653" y="4782386"/>
                <a:ext cx="4168118" cy="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1673461" y="3771531"/>
                <a:ext cx="3603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2708348" y="3784226"/>
                <a:ext cx="3603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6252676" y="3771531"/>
                <a:ext cx="3587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lowchart: Delay 91"/>
              <p:cNvSpPr/>
              <p:nvPr/>
            </p:nvSpPr>
            <p:spPr>
              <a:xfrm rot="10800000">
                <a:off x="4330517" y="3455737"/>
                <a:ext cx="306339" cy="306272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93" name="Elbow Connector 92"/>
              <p:cNvCxnSpPr>
                <a:stCxn id="61" idx="3"/>
              </p:cNvCxnSpPr>
              <p:nvPr/>
            </p:nvCxnSpPr>
            <p:spPr>
              <a:xfrm rot="10800000">
                <a:off x="3635301" y="4077802"/>
                <a:ext cx="695215" cy="17932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93"/>
              <p:cNvCxnSpPr/>
              <p:nvPr/>
            </p:nvCxnSpPr>
            <p:spPr>
              <a:xfrm rot="10800000" flipV="1">
                <a:off x="3635301" y="3603319"/>
                <a:ext cx="695215" cy="18090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lowchart: Stored Data 94"/>
              <p:cNvSpPr/>
              <p:nvPr/>
            </p:nvSpPr>
            <p:spPr>
              <a:xfrm>
                <a:off x="3401975" y="3603319"/>
                <a:ext cx="306340" cy="653803"/>
              </a:xfrm>
              <a:prstGeom prst="flowChartOnlineStorag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96" name="Elbow Connector 95"/>
              <p:cNvCxnSpPr/>
              <p:nvPr/>
            </p:nvCxnSpPr>
            <p:spPr>
              <a:xfrm>
                <a:off x="3059129" y="3784226"/>
                <a:ext cx="342846" cy="16345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4644792" y="4339641"/>
                <a:ext cx="3587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4638443" y="3501758"/>
                <a:ext cx="3603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Elbow Connector 98"/>
              <p:cNvCxnSpPr/>
              <p:nvPr/>
            </p:nvCxnSpPr>
            <p:spPr>
              <a:xfrm rot="10800000">
                <a:off x="4644792" y="3698533"/>
                <a:ext cx="920605" cy="9045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lbow Connector 99"/>
              <p:cNvCxnSpPr/>
              <p:nvPr/>
            </p:nvCxnSpPr>
            <p:spPr>
              <a:xfrm rot="10800000" flipV="1">
                <a:off x="4644792" y="3788986"/>
                <a:ext cx="876162" cy="377682"/>
              </a:xfrm>
              <a:prstGeom prst="bentConnector3">
                <a:avLst>
                  <a:gd name="adj1" fmla="val 4782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74613" y="39688"/>
            <a:ext cx="90360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Gate level with timing </a:t>
            </a:r>
          </a:p>
        </p:txBody>
      </p:sp>
      <p:sp>
        <p:nvSpPr>
          <p:cNvPr id="30722" name="Content Placeholder 2"/>
          <p:cNvSpPr txBox="1">
            <a:spLocks/>
          </p:cNvSpPr>
          <p:nvPr/>
        </p:nvSpPr>
        <p:spPr bwMode="auto">
          <a:xfrm>
            <a:off x="179388" y="1512888"/>
            <a:ext cx="6223000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rtl="0">
              <a:spcBef>
                <a:spcPct val="2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We define the flip-flop’s ‘clock to Q’ &amp; ‘delay time’ for the logic.</a:t>
            </a:r>
          </a:p>
          <a:p>
            <a:pPr algn="just" rtl="0">
              <a:spcBef>
                <a:spcPct val="2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We define ‘setup time’ &amp; ‘hold time’ that inputs must stand in .</a:t>
            </a:r>
          </a:p>
          <a:p>
            <a:pPr algn="just" rtl="0">
              <a:spcBef>
                <a:spcPct val="20000"/>
              </a:spcBef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7073900" y="1611313"/>
            <a:ext cx="720725" cy="50323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94625" y="1611313"/>
            <a:ext cx="0" cy="503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7794625" y="1601788"/>
            <a:ext cx="720725" cy="50323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15350" y="1601788"/>
            <a:ext cx="0" cy="503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6977063" y="2259013"/>
            <a:ext cx="712787" cy="515937"/>
          </a:xfrm>
          <a:prstGeom prst="bentConnector3">
            <a:avLst>
              <a:gd name="adj1" fmla="val 272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7473950" y="2259013"/>
            <a:ext cx="985838" cy="514350"/>
          </a:xfrm>
          <a:prstGeom prst="bentConnector3">
            <a:avLst>
              <a:gd name="adj1" fmla="val 3744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7037388" y="2946400"/>
            <a:ext cx="1068387" cy="506413"/>
          </a:xfrm>
          <a:prstGeom prst="bentConnector3">
            <a:avLst>
              <a:gd name="adj1" fmla="val 7497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34263" y="1854200"/>
            <a:ext cx="0" cy="159861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54988" y="1854200"/>
            <a:ext cx="0" cy="159861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8105775" y="2946400"/>
            <a:ext cx="852488" cy="509588"/>
          </a:xfrm>
          <a:prstGeom prst="bentConnector3">
            <a:avLst>
              <a:gd name="adj1" fmla="val 4665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70713" y="3462338"/>
            <a:ext cx="1893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77063" y="2119313"/>
            <a:ext cx="18875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70713" y="2774950"/>
            <a:ext cx="1893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970713" y="1530350"/>
            <a:ext cx="0" cy="1931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7" name="TextBox 20"/>
          <p:cNvSpPr txBox="1">
            <a:spLocks noChangeArrowheads="1"/>
          </p:cNvSpPr>
          <p:nvPr/>
        </p:nvSpPr>
        <p:spPr bwMode="auto">
          <a:xfrm>
            <a:off x="6348413" y="1693863"/>
            <a:ext cx="604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alibri" pitchFamily="34" charset="0"/>
              </a:rPr>
              <a:t>clock</a:t>
            </a:r>
          </a:p>
        </p:txBody>
      </p:sp>
      <p:sp>
        <p:nvSpPr>
          <p:cNvPr id="30738" name="TextBox 21"/>
          <p:cNvSpPr txBox="1">
            <a:spLocks noChangeArrowheads="1"/>
          </p:cNvSpPr>
          <p:nvPr/>
        </p:nvSpPr>
        <p:spPr bwMode="auto">
          <a:xfrm>
            <a:off x="6348413" y="2352675"/>
            <a:ext cx="622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alibri" pitchFamily="34" charset="0"/>
              </a:rPr>
              <a:t>input</a:t>
            </a:r>
          </a:p>
        </p:txBody>
      </p:sp>
      <p:sp>
        <p:nvSpPr>
          <p:cNvPr id="30739" name="TextBox 22"/>
          <p:cNvSpPr txBox="1">
            <a:spLocks noChangeArrowheads="1"/>
          </p:cNvSpPr>
          <p:nvPr/>
        </p:nvSpPr>
        <p:spPr bwMode="auto">
          <a:xfrm>
            <a:off x="6207125" y="3035300"/>
            <a:ext cx="754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latin typeface="Calibri" pitchFamily="34" charset="0"/>
              </a:rPr>
              <a:t>output</a:t>
            </a:r>
          </a:p>
        </p:txBody>
      </p:sp>
      <p:sp>
        <p:nvSpPr>
          <p:cNvPr id="30740" name="TextBox 23"/>
          <p:cNvSpPr txBox="1">
            <a:spLocks noChangeArrowheads="1"/>
          </p:cNvSpPr>
          <p:nvPr/>
        </p:nvSpPr>
        <p:spPr bwMode="auto">
          <a:xfrm>
            <a:off x="6432550" y="1149350"/>
            <a:ext cx="1208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Setup time</a:t>
            </a:r>
          </a:p>
        </p:txBody>
      </p:sp>
      <p:sp>
        <p:nvSpPr>
          <p:cNvPr id="30741" name="TextBox 24"/>
          <p:cNvSpPr txBox="1">
            <a:spLocks noChangeArrowheads="1"/>
          </p:cNvSpPr>
          <p:nvPr/>
        </p:nvSpPr>
        <p:spPr bwMode="auto">
          <a:xfrm>
            <a:off x="7669213" y="1176338"/>
            <a:ext cx="1160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Hold  time</a:t>
            </a:r>
          </a:p>
        </p:txBody>
      </p:sp>
      <p:cxnSp>
        <p:nvCxnSpPr>
          <p:cNvPr id="26" name="Straight Arrow Connector 25"/>
          <p:cNvCxnSpPr>
            <a:stCxn id="30740" idx="2"/>
          </p:cNvCxnSpPr>
          <p:nvPr/>
        </p:nvCxnSpPr>
        <p:spPr>
          <a:xfrm>
            <a:off x="7037388" y="1519238"/>
            <a:ext cx="296862" cy="663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640638" y="1520825"/>
            <a:ext cx="290512" cy="665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TextBox 27"/>
          <p:cNvSpPr txBox="1">
            <a:spLocks noChangeArrowheads="1"/>
          </p:cNvSpPr>
          <p:nvPr/>
        </p:nvSpPr>
        <p:spPr bwMode="auto">
          <a:xfrm>
            <a:off x="7038975" y="3709988"/>
            <a:ext cx="1404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Clock to Q &amp; </a:t>
            </a:r>
          </a:p>
          <a:p>
            <a:pPr algn="l" rtl="0"/>
            <a:r>
              <a:rPr lang="en-US">
                <a:latin typeface="Calibri" pitchFamily="34" charset="0"/>
              </a:rPr>
              <a:t>delay time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19975" y="3309938"/>
            <a:ext cx="320675" cy="400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46" name="Group 29"/>
          <p:cNvGrpSpPr>
            <a:grpSpLocks/>
          </p:cNvGrpSpPr>
          <p:nvPr/>
        </p:nvGrpSpPr>
        <p:grpSpPr bwMode="auto">
          <a:xfrm>
            <a:off x="150813" y="4868863"/>
            <a:ext cx="8453437" cy="1773237"/>
            <a:chOff x="-19965" y="4957733"/>
            <a:chExt cx="8453693" cy="1772567"/>
          </a:xfrm>
        </p:grpSpPr>
        <p:sp>
          <p:nvSpPr>
            <p:cNvPr id="31" name="Right Arrow 30"/>
            <p:cNvSpPr/>
            <p:nvPr/>
          </p:nvSpPr>
          <p:spPr>
            <a:xfrm rot="10800000">
              <a:off x="1853342" y="5665490"/>
              <a:ext cx="854101" cy="522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 rot="10800000">
              <a:off x="-19965" y="5665490"/>
              <a:ext cx="1427205" cy="522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 rot="10800000">
              <a:off x="4818882" y="5678186"/>
              <a:ext cx="823937" cy="522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 rot="10800000">
              <a:off x="2707443" y="5678186"/>
              <a:ext cx="1014443" cy="522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3473" y="5429042"/>
              <a:ext cx="1095408" cy="11917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DUT1.v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 rot="10800000">
              <a:off x="7641542" y="5670251"/>
              <a:ext cx="792186" cy="5220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 rot="10800000">
              <a:off x="5676157" y="5670251"/>
              <a:ext cx="912840" cy="5220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0755" name="Group 37"/>
            <p:cNvGrpSpPr>
              <a:grpSpLocks/>
            </p:cNvGrpSpPr>
            <p:nvPr/>
          </p:nvGrpSpPr>
          <p:grpSpPr bwMode="auto">
            <a:xfrm>
              <a:off x="1407223" y="4957733"/>
              <a:ext cx="6234208" cy="1772567"/>
              <a:chOff x="1049921" y="3273244"/>
              <a:chExt cx="6234208" cy="177256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049938" y="3273244"/>
                <a:ext cx="6234302" cy="177256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32631" y="3573168"/>
                <a:ext cx="674707" cy="108068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Flowchart: Delay 40"/>
              <p:cNvSpPr/>
              <p:nvPr/>
            </p:nvSpPr>
            <p:spPr>
              <a:xfrm rot="10800000">
                <a:off x="4331400" y="4104780"/>
                <a:ext cx="306396" cy="306271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759" name="TextBox 41"/>
              <p:cNvSpPr txBox="1">
                <a:spLocks noChangeArrowheads="1"/>
              </p:cNvSpPr>
              <p:nvPr/>
            </p:nvSpPr>
            <p:spPr bwMode="auto">
              <a:xfrm>
                <a:off x="2436760" y="3608659"/>
                <a:ext cx="3113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  <p:sp>
            <p:nvSpPr>
              <p:cNvPr id="30760" name="TextBox 42"/>
              <p:cNvSpPr txBox="1">
                <a:spLocks noChangeArrowheads="1"/>
              </p:cNvSpPr>
              <p:nvPr/>
            </p:nvSpPr>
            <p:spPr bwMode="auto">
              <a:xfrm>
                <a:off x="2022023" y="3608659"/>
                <a:ext cx="3225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FFC000"/>
                    </a:solidFill>
                    <a:latin typeface="Calibri" pitchFamily="34" charset="0"/>
                  </a:rPr>
                  <a:t>Q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10451" y="4112714"/>
                <a:ext cx="449277" cy="3078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+mn-lt"/>
                    <a:cs typeface="+mn-cs"/>
                  </a:rPr>
                  <a:t>CLK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158047" y="4345989"/>
                <a:ext cx="373074" cy="3078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+mn-lt"/>
                    <a:cs typeface="+mn-cs"/>
                  </a:rPr>
                  <a:t>rst</a:t>
                </a:r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6513" y="3566820"/>
                <a:ext cx="674707" cy="108068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764" name="TextBox 46"/>
              <p:cNvSpPr txBox="1">
                <a:spLocks noChangeArrowheads="1"/>
              </p:cNvSpPr>
              <p:nvPr/>
            </p:nvSpPr>
            <p:spPr bwMode="auto">
              <a:xfrm>
                <a:off x="5969320" y="3602950"/>
                <a:ext cx="3113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  <p:sp>
            <p:nvSpPr>
              <p:cNvPr id="30765" name="TextBox 47"/>
              <p:cNvSpPr txBox="1">
                <a:spLocks noChangeArrowheads="1"/>
              </p:cNvSpPr>
              <p:nvPr/>
            </p:nvSpPr>
            <p:spPr bwMode="auto">
              <a:xfrm>
                <a:off x="5554583" y="3602950"/>
                <a:ext cx="3225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1600">
                    <a:solidFill>
                      <a:srgbClr val="FFC000"/>
                    </a:solidFill>
                    <a:latin typeface="Calibri" pitchFamily="34" charset="0"/>
                  </a:rPr>
                  <a:t>Q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842746" y="4107953"/>
                <a:ext cx="449276" cy="3078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+mn-lt"/>
                    <a:cs typeface="+mn-cs"/>
                  </a:rPr>
                  <a:t>CLK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90342" y="4339641"/>
                <a:ext cx="373073" cy="3078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+mn-lt"/>
                    <a:cs typeface="+mn-cs"/>
                  </a:rPr>
                  <a:t>rst</a:t>
                </a:r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+mn-lt"/>
                  <a:cs typeface="+mn-cs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2343790" y="4653847"/>
                <a:ext cx="0" cy="287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903073" y="4644326"/>
                <a:ext cx="0" cy="287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2343790" y="4937902"/>
                <a:ext cx="4892823" cy="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2707338" y="4266644"/>
                <a:ext cx="3603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>
                <a:off x="6252334" y="4261882"/>
                <a:ext cx="3587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067712" y="4266644"/>
                <a:ext cx="0" cy="5300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611120" y="4257122"/>
                <a:ext cx="0" cy="531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067712" y="4782386"/>
                <a:ext cx="4168901" cy="3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1673845" y="3771531"/>
                <a:ext cx="3587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2707338" y="3784226"/>
                <a:ext cx="3603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6252334" y="3771531"/>
                <a:ext cx="3587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lowchart: Delay 61"/>
              <p:cNvSpPr/>
              <p:nvPr/>
            </p:nvSpPr>
            <p:spPr>
              <a:xfrm rot="10800000">
                <a:off x="4331400" y="3455737"/>
                <a:ext cx="306396" cy="306272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3" name="Elbow Connector 62"/>
              <p:cNvCxnSpPr>
                <a:stCxn id="41" idx="3"/>
              </p:cNvCxnSpPr>
              <p:nvPr/>
            </p:nvCxnSpPr>
            <p:spPr>
              <a:xfrm rot="10800000">
                <a:off x="3636054" y="4077802"/>
                <a:ext cx="695346" cy="17932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10800000" flipV="1">
                <a:off x="3636054" y="3603319"/>
                <a:ext cx="695346" cy="18090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lowchart: Stored Data 64"/>
              <p:cNvSpPr/>
              <p:nvPr/>
            </p:nvSpPr>
            <p:spPr>
              <a:xfrm>
                <a:off x="3401097" y="3603319"/>
                <a:ext cx="306396" cy="653803"/>
              </a:xfrm>
              <a:prstGeom prst="flowChartOnlineStorag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6" name="Elbow Connector 65"/>
              <p:cNvCxnSpPr/>
              <p:nvPr/>
            </p:nvCxnSpPr>
            <p:spPr>
              <a:xfrm>
                <a:off x="3059774" y="3784226"/>
                <a:ext cx="341323" cy="16345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4644147" y="4339641"/>
                <a:ext cx="3603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4637797" y="3501758"/>
                <a:ext cx="3603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/>
              <p:nvPr/>
            </p:nvCxnSpPr>
            <p:spPr>
              <a:xfrm rot="10800000">
                <a:off x="4644147" y="3698533"/>
                <a:ext cx="922366" cy="9045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 flipV="1">
                <a:off x="4644147" y="3788986"/>
                <a:ext cx="876327" cy="377682"/>
              </a:xfrm>
              <a:prstGeom prst="bentConnector3">
                <a:avLst>
                  <a:gd name="adj1" fmla="val 4782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923213" y="3309938"/>
            <a:ext cx="320675" cy="400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82"/>
          <p:cNvGrpSpPr>
            <a:grpSpLocks/>
          </p:cNvGrpSpPr>
          <p:nvPr/>
        </p:nvGrpSpPr>
        <p:grpSpPr bwMode="auto">
          <a:xfrm>
            <a:off x="-20638" y="3848100"/>
            <a:ext cx="3494088" cy="2808288"/>
            <a:chOff x="2888922" y="2449320"/>
            <a:chExt cx="3494098" cy="2808311"/>
          </a:xfrm>
        </p:grpSpPr>
        <p:grpSp>
          <p:nvGrpSpPr>
            <p:cNvPr id="31821" name="Group 83"/>
            <p:cNvGrpSpPr>
              <a:grpSpLocks/>
            </p:cNvGrpSpPr>
            <p:nvPr/>
          </p:nvGrpSpPr>
          <p:grpSpPr bwMode="auto">
            <a:xfrm>
              <a:off x="2888922" y="2449320"/>
              <a:ext cx="3494098" cy="2808311"/>
              <a:chOff x="-3" y="1052736"/>
              <a:chExt cx="8964491" cy="5616624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05895" y="1052736"/>
                <a:ext cx="8858593" cy="56166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" name="Right Arrow 89"/>
              <p:cNvSpPr/>
              <p:nvPr/>
            </p:nvSpPr>
            <p:spPr>
              <a:xfrm rot="10800000">
                <a:off x="4806041" y="4688143"/>
                <a:ext cx="2191229" cy="104458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" name="Right Arrow 90"/>
              <p:cNvSpPr/>
              <p:nvPr/>
            </p:nvSpPr>
            <p:spPr>
              <a:xfrm rot="10800000">
                <a:off x="-3" y="4688143"/>
                <a:ext cx="3661553" cy="104458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997271" y="3846760"/>
                <a:ext cx="1474396" cy="260669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68384" y="2278296"/>
                <a:ext cx="1311479" cy="18478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9" name="Right Arrow 98"/>
              <p:cNvSpPr/>
              <p:nvPr/>
            </p:nvSpPr>
            <p:spPr>
              <a:xfrm rot="16200000">
                <a:off x="732007" y="4257613"/>
                <a:ext cx="784233" cy="5213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0" name="Right Arrow 99"/>
              <p:cNvSpPr/>
              <p:nvPr/>
            </p:nvSpPr>
            <p:spPr>
              <a:xfrm rot="16200000">
                <a:off x="5328294" y="4249226"/>
                <a:ext cx="784233" cy="5254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3071486" y="3071625"/>
              <a:ext cx="500064" cy="9255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MON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51181" y="3974920"/>
              <a:ext cx="536577" cy="5381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Driver</a:t>
              </a:r>
            </a:p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4613" y="39688"/>
            <a:ext cx="90360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Gate level with timing testing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51175" y="3859213"/>
            <a:ext cx="3332163" cy="2808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4818063" y="5676900"/>
            <a:ext cx="82550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08275" y="5676900"/>
            <a:ext cx="1014413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2688" y="5429250"/>
            <a:ext cx="1095375" cy="119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DUT1.v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43563" y="5256213"/>
            <a:ext cx="554037" cy="13033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6200000">
            <a:off x="3236118" y="5495132"/>
            <a:ext cx="392113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4966494" y="5490369"/>
            <a:ext cx="392112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675313" y="5384800"/>
            <a:ext cx="519112" cy="539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Driver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grpSp>
        <p:nvGrpSpPr>
          <p:cNvPr id="31755" name="Group 106"/>
          <p:cNvGrpSpPr>
            <a:grpSpLocks/>
          </p:cNvGrpSpPr>
          <p:nvPr/>
        </p:nvGrpSpPr>
        <p:grpSpPr bwMode="auto">
          <a:xfrm>
            <a:off x="5675313" y="3852863"/>
            <a:ext cx="3468687" cy="2808287"/>
            <a:chOff x="-633190" y="1052736"/>
            <a:chExt cx="9597678" cy="5616624"/>
          </a:xfrm>
        </p:grpSpPr>
        <p:sp>
          <p:nvSpPr>
            <p:cNvPr id="112" name="Rectangle 111"/>
            <p:cNvSpPr/>
            <p:nvPr/>
          </p:nvSpPr>
          <p:spPr>
            <a:xfrm>
              <a:off x="109146" y="1052736"/>
              <a:ext cx="8855342" cy="56166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3" name="Right Arrow 112"/>
            <p:cNvSpPr/>
            <p:nvPr/>
          </p:nvSpPr>
          <p:spPr>
            <a:xfrm rot="10800000">
              <a:off x="4804763" y="4688142"/>
              <a:ext cx="2196265" cy="10445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4" name="Right Arrow 113"/>
            <p:cNvSpPr/>
            <p:nvPr/>
          </p:nvSpPr>
          <p:spPr>
            <a:xfrm rot="10800000">
              <a:off x="-633190" y="4688142"/>
              <a:ext cx="2525704" cy="10445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2514" y="4192838"/>
              <a:ext cx="2912249" cy="23812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DUT0.v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001028" y="3846761"/>
              <a:ext cx="1471496" cy="260669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98972" y="1271812"/>
              <a:ext cx="1875609" cy="1971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077100" y="2278297"/>
              <a:ext cx="1282619" cy="18478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MON</a:t>
              </a:r>
            </a:p>
          </p:txBody>
        </p:sp>
        <p:sp>
          <p:nvSpPr>
            <p:cNvPr id="122" name="Right Arrow 121"/>
            <p:cNvSpPr/>
            <p:nvPr/>
          </p:nvSpPr>
          <p:spPr>
            <a:xfrm rot="16200000">
              <a:off x="729510" y="4256924"/>
              <a:ext cx="784231" cy="522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" name="Right Arrow 122"/>
            <p:cNvSpPr/>
            <p:nvPr/>
          </p:nvSpPr>
          <p:spPr>
            <a:xfrm rot="16200000">
              <a:off x="5328491" y="4250572"/>
              <a:ext cx="784231" cy="5227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5" name="Right Arrow 124"/>
            <p:cNvSpPr/>
            <p:nvPr/>
          </p:nvSpPr>
          <p:spPr>
            <a:xfrm rot="5400000">
              <a:off x="7429779" y="3282798"/>
              <a:ext cx="609605" cy="51831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001028" y="2195746"/>
              <a:ext cx="1471496" cy="9175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588130" y="1195611"/>
              <a:ext cx="2231406" cy="537849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523288" y="4014788"/>
            <a:ext cx="381000" cy="5381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SEQ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464550" y="5378450"/>
            <a:ext cx="498475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Driver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grpSp>
        <p:nvGrpSpPr>
          <p:cNvPr id="31758" name="Group 146"/>
          <p:cNvGrpSpPr>
            <a:grpSpLocks/>
          </p:cNvGrpSpPr>
          <p:nvPr/>
        </p:nvGrpSpPr>
        <p:grpSpPr bwMode="auto">
          <a:xfrm>
            <a:off x="6456363" y="2587625"/>
            <a:ext cx="1879600" cy="1103313"/>
            <a:chOff x="7690504" y="1196752"/>
            <a:chExt cx="1429765" cy="2091852"/>
          </a:xfrm>
        </p:grpSpPr>
        <p:sp>
          <p:nvSpPr>
            <p:cNvPr id="148" name="Rectangle 147"/>
            <p:cNvSpPr/>
            <p:nvPr/>
          </p:nvSpPr>
          <p:spPr>
            <a:xfrm>
              <a:off x="7690504" y="1196752"/>
              <a:ext cx="1429765" cy="2091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690504" y="1413462"/>
              <a:ext cx="1426142" cy="16945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VIRTUAL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SEQUENCE DRIVER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51" name="Right Arrow 150"/>
          <p:cNvSpPr/>
          <p:nvPr/>
        </p:nvSpPr>
        <p:spPr>
          <a:xfrm rot="1699075">
            <a:off x="8259763" y="3576638"/>
            <a:ext cx="492125" cy="3032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83450" y="3836988"/>
            <a:ext cx="10191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inputs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750" y="3784600"/>
            <a:ext cx="10175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outputs</a:t>
            </a:r>
          </a:p>
        </p:txBody>
      </p:sp>
      <p:sp>
        <p:nvSpPr>
          <p:cNvPr id="31762" name="Content Placeholder 2"/>
          <p:cNvSpPr>
            <a:spLocks noGrp="1"/>
          </p:cNvSpPr>
          <p:nvPr>
            <p:ph idx="1"/>
          </p:nvPr>
        </p:nvSpPr>
        <p:spPr>
          <a:xfrm>
            <a:off x="401638" y="977900"/>
            <a:ext cx="8229600" cy="144303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 smtClean="0"/>
              <a:t>We run all the tests again. All the test that passed without timing HAVE to pass with timing.</a:t>
            </a:r>
          </a:p>
          <a:p>
            <a:pPr marL="0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500" smtClean="0"/>
              <a:t>This is the last check before production, any bug found </a:t>
            </a:r>
            <a:r>
              <a:rPr lang="en-US" sz="2500" b="1" u="sng" smtClean="0"/>
              <a:t>later</a:t>
            </a:r>
            <a:r>
              <a:rPr lang="en-US" sz="2500" smtClean="0"/>
              <a:t> will force us to re-spin.</a:t>
            </a:r>
          </a:p>
        </p:txBody>
      </p:sp>
      <p:sp>
        <p:nvSpPr>
          <p:cNvPr id="131" name="Right Arrow 130"/>
          <p:cNvSpPr/>
          <p:nvPr/>
        </p:nvSpPr>
        <p:spPr>
          <a:xfrm rot="16200000">
            <a:off x="4091782" y="2807493"/>
            <a:ext cx="146050" cy="39211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5" name="Right Arrow 134"/>
          <p:cNvSpPr/>
          <p:nvPr/>
        </p:nvSpPr>
        <p:spPr>
          <a:xfrm rot="20090511">
            <a:off x="546100" y="3863975"/>
            <a:ext cx="2324100" cy="1857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406525" y="5256213"/>
            <a:ext cx="6234113" cy="1406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2390775" y="5494338"/>
            <a:ext cx="674688" cy="8572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4" name="Flowchart: Delay 143"/>
          <p:cNvSpPr/>
          <p:nvPr/>
        </p:nvSpPr>
        <p:spPr>
          <a:xfrm rot="10800000">
            <a:off x="4687888" y="5916613"/>
            <a:ext cx="306387" cy="242887"/>
          </a:xfrm>
          <a:prstGeom prst="flowChartDelay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68" name="TextBox 144"/>
          <p:cNvSpPr txBox="1">
            <a:spLocks noChangeArrowheads="1"/>
          </p:cNvSpPr>
          <p:nvPr/>
        </p:nvSpPr>
        <p:spPr bwMode="auto">
          <a:xfrm>
            <a:off x="2794000" y="5522913"/>
            <a:ext cx="31115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31769" name="TextBox 145"/>
          <p:cNvSpPr txBox="1">
            <a:spLocks noChangeArrowheads="1"/>
          </p:cNvSpPr>
          <p:nvPr/>
        </p:nvSpPr>
        <p:spPr bwMode="auto">
          <a:xfrm>
            <a:off x="2379663" y="5522913"/>
            <a:ext cx="322262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solidFill>
                  <a:srgbClr val="FFC000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668588" y="5922963"/>
            <a:ext cx="449262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CLK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514600" y="6107113"/>
            <a:ext cx="374650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rst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922963" y="5489575"/>
            <a:ext cx="674687" cy="8572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773" name="TextBox 153"/>
          <p:cNvSpPr txBox="1">
            <a:spLocks noChangeArrowheads="1"/>
          </p:cNvSpPr>
          <p:nvPr/>
        </p:nvSpPr>
        <p:spPr bwMode="auto">
          <a:xfrm>
            <a:off x="6326188" y="5518150"/>
            <a:ext cx="3111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31774" name="TextBox 154"/>
          <p:cNvSpPr txBox="1">
            <a:spLocks noChangeArrowheads="1"/>
          </p:cNvSpPr>
          <p:nvPr/>
        </p:nvSpPr>
        <p:spPr bwMode="auto">
          <a:xfrm>
            <a:off x="5911850" y="5518150"/>
            <a:ext cx="32226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>
                <a:solidFill>
                  <a:srgbClr val="FFC000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200775" y="5918200"/>
            <a:ext cx="449263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CLK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048375" y="6102350"/>
            <a:ext cx="373063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rst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 flipV="1">
            <a:off x="2701925" y="635158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6261100" y="63436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701925" y="6577013"/>
            <a:ext cx="4891088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3065463" y="6045200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6608763" y="6040438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425825" y="6045200"/>
            <a:ext cx="0" cy="42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69125" y="6037263"/>
            <a:ext cx="0" cy="42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425825" y="6453188"/>
            <a:ext cx="416877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2030413" y="5651500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3065463" y="5661025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6608763" y="5651500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Delay 168"/>
          <p:cNvSpPr/>
          <p:nvPr/>
        </p:nvSpPr>
        <p:spPr>
          <a:xfrm rot="10800000">
            <a:off x="4687888" y="5400675"/>
            <a:ext cx="306387" cy="242888"/>
          </a:xfrm>
          <a:prstGeom prst="flowChartDelay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0" name="Elbow Connector 169"/>
          <p:cNvCxnSpPr>
            <a:stCxn id="144" idx="3"/>
          </p:cNvCxnSpPr>
          <p:nvPr/>
        </p:nvCxnSpPr>
        <p:spPr>
          <a:xfrm rot="10800000">
            <a:off x="3992563" y="5894388"/>
            <a:ext cx="695325" cy="1428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0800000" flipV="1">
            <a:off x="3992563" y="5518150"/>
            <a:ext cx="695325" cy="1428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Stored Data 171"/>
          <p:cNvSpPr/>
          <p:nvPr/>
        </p:nvSpPr>
        <p:spPr>
          <a:xfrm>
            <a:off x="3759200" y="5518150"/>
            <a:ext cx="306388" cy="519113"/>
          </a:xfrm>
          <a:prstGeom prst="flowChartOnlineStorag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3" name="Elbow Connector 172"/>
          <p:cNvCxnSpPr/>
          <p:nvPr/>
        </p:nvCxnSpPr>
        <p:spPr>
          <a:xfrm>
            <a:off x="3417888" y="5661025"/>
            <a:ext cx="341312" cy="1301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5000625" y="6102350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5863" y="5437188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/>
          <p:nvPr/>
        </p:nvCxnSpPr>
        <p:spPr>
          <a:xfrm rot="10800000">
            <a:off x="5000625" y="5594350"/>
            <a:ext cx="922338" cy="714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rot="10800000" flipV="1">
            <a:off x="5000625" y="5665788"/>
            <a:ext cx="877888" cy="300037"/>
          </a:xfrm>
          <a:prstGeom prst="bentConnector3">
            <a:avLst>
              <a:gd name="adj1" fmla="val 478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386138" y="3859213"/>
            <a:ext cx="1114425" cy="4206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2" name="Right Arrow 191"/>
          <p:cNvSpPr/>
          <p:nvPr/>
        </p:nvSpPr>
        <p:spPr>
          <a:xfrm rot="5400000">
            <a:off x="3301206" y="4756945"/>
            <a:ext cx="1095375" cy="18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3386138" y="3898900"/>
            <a:ext cx="111442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Configure driver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711700" y="3865563"/>
            <a:ext cx="777875" cy="498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833938" y="4010025"/>
            <a:ext cx="266700" cy="230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5102225" y="3913188"/>
            <a:ext cx="411163" cy="70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Cnf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SEQ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97" name="Right Arrow 196"/>
          <p:cNvSpPr/>
          <p:nvPr/>
        </p:nvSpPr>
        <p:spPr>
          <a:xfrm rot="10800000">
            <a:off x="4492625" y="3998913"/>
            <a:ext cx="217488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8" name="Right Arrow 197"/>
          <p:cNvSpPr/>
          <p:nvPr/>
        </p:nvSpPr>
        <p:spPr>
          <a:xfrm rot="9250480">
            <a:off x="5130800" y="3394075"/>
            <a:ext cx="1474788" cy="3032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741613" y="3057525"/>
            <a:ext cx="2901950" cy="717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Top level score board </a:t>
            </a:r>
          </a:p>
        </p:txBody>
      </p:sp>
      <p:sp>
        <p:nvSpPr>
          <p:cNvPr id="134" name="Right Arrow 133"/>
          <p:cNvSpPr/>
          <p:nvPr/>
        </p:nvSpPr>
        <p:spPr>
          <a:xfrm rot="12140867">
            <a:off x="5545138" y="3878263"/>
            <a:ext cx="2328862" cy="2492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And … 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6000" smtClean="0">
                <a:solidFill>
                  <a:srgbClr val="92D050"/>
                </a:solidFill>
              </a:rPr>
              <a:t>Tape out </a:t>
            </a:r>
          </a:p>
          <a:p>
            <a:pPr marL="0" indent="0" algn="ctr" eaLnBrk="1" hangingPunct="1">
              <a:buFont typeface="Arial" charset="0"/>
              <a:buNone/>
            </a:pPr>
            <a:endParaRPr lang="en-US" sz="2000" smtClean="0">
              <a:solidFill>
                <a:srgbClr val="92D050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endParaRPr lang="en-US" sz="2000" smtClean="0">
              <a:solidFill>
                <a:srgbClr val="92D050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smtClean="0">
                <a:solidFill>
                  <a:srgbClr val="FF0000"/>
                </a:solidFill>
              </a:rPr>
              <a:t>We send the design to production and hope for the best </a:t>
            </a:r>
            <a:r>
              <a:rPr lang="en-US" sz="200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9036050" cy="868363"/>
          </a:xfrm>
        </p:spPr>
        <p:txBody>
          <a:bodyPr/>
          <a:lstStyle/>
          <a:p>
            <a:pPr eaLnBrk="1" hangingPunct="1"/>
            <a:r>
              <a:rPr lang="en-US" sz="3200" smtClean="0"/>
              <a:t>Application Specific Integrated Circuit - ASIC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349250" y="836613"/>
            <a:ext cx="8229600" cy="1871662"/>
          </a:xfrm>
        </p:spPr>
        <p:txBody>
          <a:bodyPr/>
          <a:lstStyle/>
          <a:p>
            <a:pPr marL="0" indent="0" eaLnBrk="1" hangingPunct="1"/>
            <a:r>
              <a:rPr lang="en-US" sz="2000" smtClean="0"/>
              <a:t>ASIC today are very complex electronic parts that perform complex tasks.</a:t>
            </a:r>
          </a:p>
          <a:p>
            <a:pPr marL="0" indent="0" eaLnBrk="1" hangingPunct="1"/>
            <a:r>
              <a:rPr lang="en-US" sz="2000" smtClean="0"/>
              <a:t>Manufacturing an ASIC chip is a major time and money consuming task. So it has to be faultless on first attempt.</a:t>
            </a:r>
          </a:p>
          <a:p>
            <a:pPr marL="0" indent="0" eaLnBrk="1" hangingPunct="1"/>
            <a:r>
              <a:rPr lang="en-US" sz="2000" smtClean="0"/>
              <a:t>Respin cost a lot of money and delay time to market. </a:t>
            </a:r>
          </a:p>
        </p:txBody>
      </p:sp>
      <p:pic>
        <p:nvPicPr>
          <p:cNvPr id="15363" name="Picture 21" descr="Actel_Pro-Asic2_DevBo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852738"/>
            <a:ext cx="38163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22" descr="asic_layo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2878138"/>
            <a:ext cx="38877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Stages in making a product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mtClean="0"/>
              <a:t>Characterization (with or without a client)</a:t>
            </a:r>
          </a:p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mtClean="0"/>
              <a:t>Architectural </a:t>
            </a:r>
          </a:p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mtClean="0"/>
              <a:t>Design + basic functional testing.</a:t>
            </a:r>
          </a:p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mtClean="0"/>
              <a:t>Producing first version (prototype).</a:t>
            </a:r>
          </a:p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mtClean="0"/>
              <a:t>Testing and corrections (using test plan).</a:t>
            </a:r>
          </a:p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mtClean="0"/>
              <a:t>Making beta version (to use with client).</a:t>
            </a:r>
          </a:p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mtClean="0"/>
              <a:t>Field testing &amp; final fixes (with client).</a:t>
            </a:r>
          </a:p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mtClean="0"/>
              <a:t>Final version.</a:t>
            </a:r>
          </a:p>
          <a:p>
            <a:pPr marL="514350" indent="-51435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endParaRPr lang="en-US" smtClean="0"/>
          </a:p>
          <a:p>
            <a:pPr marL="514350" indent="-514350" eaLnBrk="1" hangingPunct="1">
              <a:lnSpc>
                <a:spcPct val="90000"/>
              </a:lnSpc>
              <a:buFont typeface="Arial" charset="0"/>
              <a:buNone/>
            </a:pPr>
            <a:endParaRPr lang="en-US" smtClean="0"/>
          </a:p>
          <a:p>
            <a:pPr marL="514350" indent="-514350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447675" y="4079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>
                <a:latin typeface="Calibri" pitchFamily="34" charset="0"/>
              </a:rPr>
              <a:t>Changes for chip design</a:t>
            </a:r>
          </a:p>
        </p:txBody>
      </p:sp>
      <p:sp>
        <p:nvSpPr>
          <p:cNvPr id="17410" name="Content Placeholder 2"/>
          <p:cNvSpPr txBox="1">
            <a:spLocks/>
          </p:cNvSpPr>
          <p:nvPr/>
        </p:nvSpPr>
        <p:spPr bwMode="auto">
          <a:xfrm>
            <a:off x="468313" y="18446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3200">
                <a:latin typeface="Calibri" pitchFamily="34" charset="0"/>
              </a:rPr>
              <a:t>Characterization (with or without a client)</a:t>
            </a: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3200">
                <a:latin typeface="Calibri" pitchFamily="34" charset="0"/>
              </a:rPr>
              <a:t>Architectural </a:t>
            </a: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3200">
                <a:latin typeface="Calibri" pitchFamily="34" charset="0"/>
              </a:rPr>
              <a:t>Design + module testing.</a:t>
            </a: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3200">
                <a:latin typeface="Calibri" pitchFamily="34" charset="0"/>
              </a:rPr>
              <a:t>Full chip integration &amp; verification.</a:t>
            </a: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3200">
                <a:latin typeface="Calibri" pitchFamily="34" charset="0"/>
              </a:rPr>
              <a:t>Random testing.</a:t>
            </a: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3200">
                <a:latin typeface="Calibri" pitchFamily="34" charset="0"/>
              </a:rPr>
              <a:t>RTL freeze -&gt; Synthesize </a:t>
            </a: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3200">
                <a:latin typeface="Calibri" pitchFamily="34" charset="0"/>
              </a:rPr>
              <a:t>Gate level (without/with timing)</a:t>
            </a: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3200">
                <a:latin typeface="Calibri" pitchFamily="34" charset="0"/>
              </a:rPr>
              <a:t>Final version (tapeout).</a:t>
            </a: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Calibri" pitchFamily="34" charset="0"/>
              <a:buAutoNum type="arabicPeriod"/>
            </a:pPr>
            <a:endParaRPr lang="en-US" sz="3200">
              <a:latin typeface="Calibri" pitchFamily="34" charset="0"/>
            </a:endParaRP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3200">
              <a:latin typeface="Calibri" pitchFamily="34" charset="0"/>
            </a:endParaRPr>
          </a:p>
          <a:p>
            <a:pPr marL="514350" indent="-514350" algn="l" rtl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89"/>
          <p:cNvSpPr/>
          <p:nvPr/>
        </p:nvSpPr>
        <p:spPr>
          <a:xfrm rot="10800000">
            <a:off x="1852613" y="5665788"/>
            <a:ext cx="855662" cy="522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10800000">
            <a:off x="-20638" y="5665788"/>
            <a:ext cx="738188" cy="522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17550" y="5418138"/>
            <a:ext cx="1135063" cy="1190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DUT2.v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818063" y="5676900"/>
            <a:ext cx="82550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08275" y="5676900"/>
            <a:ext cx="1014413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08400" y="5445125"/>
            <a:ext cx="1095375" cy="119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DUT1.v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3" name="Right Arrow 112"/>
          <p:cNvSpPr/>
          <p:nvPr/>
        </p:nvSpPr>
        <p:spPr>
          <a:xfrm rot="10800000">
            <a:off x="7640638" y="5670550"/>
            <a:ext cx="79375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0800000">
            <a:off x="5675313" y="5670550"/>
            <a:ext cx="912812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589713" y="5421313"/>
            <a:ext cx="1050925" cy="1192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DUT0.v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9875" y="4149725"/>
            <a:ext cx="1009650" cy="641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inputs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75" y="4149725"/>
            <a:ext cx="1009650" cy="641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outputs</a:t>
            </a:r>
          </a:p>
        </p:txBody>
      </p:sp>
      <p:sp>
        <p:nvSpPr>
          <p:cNvPr id="18444" name="Title 1"/>
          <p:cNvSpPr>
            <a:spLocks noGrp="1"/>
          </p:cNvSpPr>
          <p:nvPr>
            <p:ph type="title" idx="4294967295"/>
          </p:nvPr>
        </p:nvSpPr>
        <p:spPr>
          <a:xfrm>
            <a:off x="107950" y="0"/>
            <a:ext cx="9036050" cy="868363"/>
          </a:xfrm>
        </p:spPr>
        <p:txBody>
          <a:bodyPr/>
          <a:lstStyle/>
          <a:p>
            <a:pPr eaLnBrk="1" hangingPunct="1"/>
            <a:r>
              <a:rPr lang="en-US" sz="3600" smtClean="0"/>
              <a:t>ASIC general structure</a:t>
            </a:r>
          </a:p>
        </p:txBody>
      </p:sp>
      <p:sp>
        <p:nvSpPr>
          <p:cNvPr id="18445" name="Content Placeholder 2"/>
          <p:cNvSpPr>
            <a:spLocks noGrp="1"/>
          </p:cNvSpPr>
          <p:nvPr>
            <p:ph idx="4294967295"/>
          </p:nvPr>
        </p:nvSpPr>
        <p:spPr>
          <a:xfrm>
            <a:off x="349250" y="836613"/>
            <a:ext cx="8229600" cy="2808287"/>
          </a:xfrm>
        </p:spPr>
        <p:txBody>
          <a:bodyPr/>
          <a:lstStyle/>
          <a:p>
            <a:pPr marL="0" indent="0" eaLnBrk="1" hangingPunct="1"/>
            <a:r>
              <a:rPr lang="en-US" sz="2000" smtClean="0"/>
              <a:t>ASIC is usually designed as Hardware blocks connected together. </a:t>
            </a:r>
          </a:p>
          <a:p>
            <a:pPr marL="0" indent="0" eaLnBrk="1" hangingPunct="1"/>
            <a:r>
              <a:rPr lang="en-US" sz="2000" smtClean="0"/>
              <a:t>Each block has input &amp; output pins. </a:t>
            </a:r>
          </a:p>
          <a:p>
            <a:pPr lvl="1" eaLnBrk="1" hangingPunct="1"/>
            <a:r>
              <a:rPr lang="en-US" sz="2000" smtClean="0"/>
              <a:t>Some blocks inputs are been driven by other blocks outputs.</a:t>
            </a:r>
          </a:p>
          <a:p>
            <a:pPr marL="0" indent="0" eaLnBrk="1" hangingPunct="1"/>
            <a:r>
              <a:rPr lang="en-US" sz="2000" smtClean="0"/>
              <a:t>Most ASIC has many operations modes which can be configured from the outside.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3575050" y="5030788"/>
            <a:ext cx="547688" cy="18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94088" y="4365625"/>
            <a:ext cx="1509712" cy="641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Configuration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inputs</a:t>
            </a:r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468313" y="5084763"/>
            <a:ext cx="7632700" cy="1657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8449" name="Title 1"/>
          <p:cNvSpPr>
            <a:spLocks/>
          </p:cNvSpPr>
          <p:nvPr/>
        </p:nvSpPr>
        <p:spPr bwMode="auto">
          <a:xfrm>
            <a:off x="107950" y="3500438"/>
            <a:ext cx="90360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ASIC block diagram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34925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Hardware modules – Design &amp; verification</a:t>
            </a: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0" y="1106488"/>
            <a:ext cx="9144000" cy="5345112"/>
            <a:chOff x="0" y="1107876"/>
            <a:chExt cx="9144000" cy="5345460"/>
          </a:xfrm>
        </p:grpSpPr>
        <p:sp>
          <p:nvSpPr>
            <p:cNvPr id="23" name="Rectangle 22"/>
            <p:cNvSpPr/>
            <p:nvPr/>
          </p:nvSpPr>
          <p:spPr>
            <a:xfrm>
              <a:off x="0" y="1107876"/>
              <a:ext cx="9144000" cy="53454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513" y="1199957"/>
              <a:ext cx="1731962" cy="6461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cs"/>
                </a:rPr>
                <a:t>Test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  <a:latin typeface="+mn-lt"/>
                  <a:cs typeface="+mn-cs"/>
                </a:rPr>
                <a:t>bench.v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cs"/>
                </a:rPr>
                <a:t> </a:t>
              </a:r>
            </a:p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cs"/>
                </a:rPr>
                <a:t>(simulate board)</a:t>
              </a:r>
            </a:p>
          </p:txBody>
        </p:sp>
      </p:grpSp>
      <p:grpSp>
        <p:nvGrpSpPr>
          <p:cNvPr id="19459" name="Group 20"/>
          <p:cNvGrpSpPr>
            <a:grpSpLocks/>
          </p:cNvGrpSpPr>
          <p:nvPr/>
        </p:nvGrpSpPr>
        <p:grpSpPr bwMode="auto">
          <a:xfrm>
            <a:off x="2359025" y="1738313"/>
            <a:ext cx="4300538" cy="3562350"/>
            <a:chOff x="2358921" y="1738603"/>
            <a:chExt cx="4301311" cy="3562605"/>
          </a:xfrm>
        </p:grpSpPr>
        <p:sp>
          <p:nvSpPr>
            <p:cNvPr id="4" name="Rectangle 3"/>
            <p:cNvSpPr/>
            <p:nvPr/>
          </p:nvSpPr>
          <p:spPr>
            <a:xfrm>
              <a:off x="2843196" y="2637192"/>
              <a:ext cx="3240669" cy="26640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483" name="TextBox 4"/>
            <p:cNvSpPr txBox="1">
              <a:spLocks noChangeArrowheads="1"/>
            </p:cNvSpPr>
            <p:nvPr/>
          </p:nvSpPr>
          <p:spPr bwMode="auto">
            <a:xfrm>
              <a:off x="3068414" y="1738603"/>
              <a:ext cx="279114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r>
                <a:rPr lang="en-US" sz="24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DUT.v</a:t>
              </a:r>
            </a:p>
            <a:p>
              <a:pPr algn="ctr" rtl="0"/>
              <a:r>
                <a:rPr lang="en-US" sz="24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Design Under Test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 rot="10800000">
              <a:off x="6083865" y="3446875"/>
              <a:ext cx="576367" cy="1044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10800000">
              <a:off x="2411318" y="3446875"/>
              <a:ext cx="431878" cy="1044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486" name="TextBox 2"/>
            <p:cNvSpPr txBox="1">
              <a:spLocks noChangeArrowheads="1"/>
            </p:cNvSpPr>
            <p:nvPr/>
          </p:nvSpPr>
          <p:spPr bwMode="auto">
            <a:xfrm>
              <a:off x="3001721" y="2708920"/>
              <a:ext cx="3082447" cy="2462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Module DUT (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Input …,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Output …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);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Always @ (posedge clk or negedge rstb)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   if (!rstb) …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    else ….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Assign ….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.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.</a:t>
              </a:r>
            </a:p>
            <a:p>
              <a:pPr algn="l" rtl="0"/>
              <a:r>
                <a:rPr lang="en-US" sz="1400">
                  <a:solidFill>
                    <a:schemeClr val="bg1"/>
                  </a:solidFill>
                  <a:latin typeface="Calibri" pitchFamily="34" charset="0"/>
                </a:rPr>
                <a:t>endmodule</a:t>
              </a:r>
            </a:p>
          </p:txBody>
        </p:sp>
        <p:sp>
          <p:nvSpPr>
            <p:cNvPr id="19487" name="TextBox 8"/>
            <p:cNvSpPr txBox="1">
              <a:spLocks noChangeArrowheads="1"/>
            </p:cNvSpPr>
            <p:nvPr/>
          </p:nvSpPr>
          <p:spPr bwMode="auto">
            <a:xfrm>
              <a:off x="2358921" y="3784394"/>
              <a:ext cx="9889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/>
              <a:r>
                <a:rPr lang="en-US">
                  <a:solidFill>
                    <a:srgbClr val="FF0000"/>
                  </a:solidFill>
                  <a:latin typeface="Calibri" pitchFamily="34" charset="0"/>
                </a:rPr>
                <a:t>outputs</a:t>
              </a:r>
            </a:p>
          </p:txBody>
        </p:sp>
        <p:sp>
          <p:nvSpPr>
            <p:cNvPr id="19488" name="TextBox 7"/>
            <p:cNvSpPr txBox="1">
              <a:spLocks noChangeArrowheads="1"/>
            </p:cNvSpPr>
            <p:nvPr/>
          </p:nvSpPr>
          <p:spPr bwMode="auto">
            <a:xfrm>
              <a:off x="5868144" y="3784394"/>
              <a:ext cx="7920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/>
              <a:r>
                <a:rPr lang="en-US">
                  <a:solidFill>
                    <a:srgbClr val="FF0000"/>
                  </a:solidFill>
                  <a:latin typeface="Calibri" pitchFamily="34" charset="0"/>
                </a:rPr>
                <a:t>inputs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659563" y="2276475"/>
            <a:ext cx="2305050" cy="3384550"/>
            <a:chOff x="6660232" y="2276872"/>
            <a:chExt cx="2304256" cy="3384376"/>
          </a:xfrm>
        </p:grpSpPr>
        <p:sp>
          <p:nvSpPr>
            <p:cNvPr id="26" name="Rectangle 25"/>
            <p:cNvSpPr/>
            <p:nvPr/>
          </p:nvSpPr>
          <p:spPr>
            <a:xfrm>
              <a:off x="6660232" y="2276872"/>
              <a:ext cx="2304256" cy="33843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96731" y="2421328"/>
              <a:ext cx="2231256" cy="1230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SIGNAL DRIVER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Simulate the full system inputs to our DUT</a:t>
              </a:r>
            </a:p>
          </p:txBody>
        </p:sp>
        <p:sp>
          <p:nvSpPr>
            <p:cNvPr id="19481" name="TextBox 27"/>
            <p:cNvSpPr txBox="1">
              <a:spLocks noChangeArrowheads="1"/>
            </p:cNvSpPr>
            <p:nvPr/>
          </p:nvSpPr>
          <p:spPr bwMode="auto">
            <a:xfrm>
              <a:off x="6815608" y="3649687"/>
              <a:ext cx="1385316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Test_in.txt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32’h12345678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32’h34567890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32’h567890ab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.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.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.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07950" y="2276475"/>
            <a:ext cx="2303463" cy="3384550"/>
            <a:chOff x="107504" y="2276872"/>
            <a:chExt cx="2304256" cy="3384376"/>
          </a:xfrm>
        </p:grpSpPr>
        <p:sp>
          <p:nvSpPr>
            <p:cNvPr id="29" name="Rectangle 28"/>
            <p:cNvSpPr/>
            <p:nvPr/>
          </p:nvSpPr>
          <p:spPr>
            <a:xfrm>
              <a:off x="107504" y="2276872"/>
              <a:ext cx="2304256" cy="33843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030" y="2421328"/>
              <a:ext cx="2231205" cy="15080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OUTPUTS CHECKER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Checks the DUT outputs against the DUT expected outputs  </a:t>
              </a:r>
            </a:p>
          </p:txBody>
        </p:sp>
        <p:sp>
          <p:nvSpPr>
            <p:cNvPr id="19478" name="TextBox 30"/>
            <p:cNvSpPr txBox="1">
              <a:spLocks noChangeArrowheads="1"/>
            </p:cNvSpPr>
            <p:nvPr/>
          </p:nvSpPr>
          <p:spPr bwMode="auto">
            <a:xfrm>
              <a:off x="366421" y="3802087"/>
              <a:ext cx="1385316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test_out.txt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32’h87654321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32’h09876543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32’hba098765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.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.</a:t>
              </a:r>
            </a:p>
            <a:p>
              <a:pPr algn="l" rtl="0"/>
              <a:r>
                <a:rPr lang="en-US" sz="1600">
                  <a:solidFill>
                    <a:srgbClr val="FF0000"/>
                  </a:solidFill>
                  <a:latin typeface="Calibri" pitchFamily="34" charset="0"/>
                </a:rPr>
                <a:t>.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63513" y="1108075"/>
            <a:ext cx="1939925" cy="1168400"/>
            <a:chOff x="163320" y="1107876"/>
            <a:chExt cx="1940596" cy="1168996"/>
          </a:xfrm>
        </p:grpSpPr>
        <p:sp>
          <p:nvSpPr>
            <p:cNvPr id="34" name="Right Arrow 33"/>
            <p:cNvSpPr/>
            <p:nvPr/>
          </p:nvSpPr>
          <p:spPr>
            <a:xfrm rot="16200000">
              <a:off x="917608" y="1538393"/>
              <a:ext cx="432020" cy="104493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475" name="TextBox 34"/>
            <p:cNvSpPr txBox="1">
              <a:spLocks noChangeArrowheads="1"/>
            </p:cNvSpPr>
            <p:nvPr/>
          </p:nvSpPr>
          <p:spPr bwMode="auto">
            <a:xfrm>
              <a:off x="163320" y="1107876"/>
              <a:ext cx="194059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r>
                <a:rPr lang="en-US">
                  <a:latin typeface="Calibri" pitchFamily="34" charset="0"/>
                </a:rPr>
                <a:t>PASS/FAIL</a:t>
              </a:r>
            </a:p>
            <a:p>
              <a:pPr algn="ctr" rtl="0"/>
              <a:r>
                <a:rPr lang="en-US">
                  <a:latin typeface="Calibri" pitchFamily="34" charset="0"/>
                </a:rPr>
                <a:t>Message to log file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211638" y="1341438"/>
            <a:ext cx="4911725" cy="2587625"/>
            <a:chOff x="4211960" y="1340768"/>
            <a:chExt cx="4911281" cy="2588225"/>
          </a:xfrm>
        </p:grpSpPr>
        <p:sp>
          <p:nvSpPr>
            <p:cNvPr id="19472" name="TextBox 41"/>
            <p:cNvSpPr txBox="1">
              <a:spLocks noChangeArrowheads="1"/>
            </p:cNvSpPr>
            <p:nvPr/>
          </p:nvSpPr>
          <p:spPr bwMode="auto">
            <a:xfrm>
              <a:off x="4211960" y="1340768"/>
              <a:ext cx="491128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>
                  <a:solidFill>
                    <a:srgbClr val="FF0000"/>
                  </a:solidFill>
                  <a:latin typeface="Calibri" pitchFamily="34" charset="0"/>
                </a:rPr>
                <a:t>The Data must be preraperd manually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7802560" y="1802837"/>
              <a:ext cx="225405" cy="21261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90488" y="4797425"/>
            <a:ext cx="5405437" cy="1520825"/>
            <a:chOff x="89992" y="4797152"/>
            <a:chExt cx="5405775" cy="1520379"/>
          </a:xfrm>
        </p:grpSpPr>
        <p:sp>
          <p:nvSpPr>
            <p:cNvPr id="19470" name="TextBox 45"/>
            <p:cNvSpPr txBox="1">
              <a:spLocks noChangeArrowheads="1"/>
            </p:cNvSpPr>
            <p:nvPr/>
          </p:nvSpPr>
          <p:spPr bwMode="auto">
            <a:xfrm>
              <a:off x="89992" y="5855866"/>
              <a:ext cx="54057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>
                  <a:solidFill>
                    <a:srgbClr val="FF0000"/>
                  </a:solidFill>
                  <a:latin typeface="Calibri" pitchFamily="34" charset="0"/>
                </a:rPr>
                <a:t>We had to prepare the expected outcome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1547408" y="4797152"/>
              <a:ext cx="288943" cy="1239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2411413" y="5465763"/>
            <a:ext cx="5616575" cy="801687"/>
            <a:chOff x="2411760" y="5465571"/>
            <a:chExt cx="5616624" cy="801358"/>
          </a:xfrm>
        </p:grpSpPr>
        <p:grpSp>
          <p:nvGrpSpPr>
            <p:cNvPr id="19466" name="Group 39"/>
            <p:cNvGrpSpPr>
              <a:grpSpLocks/>
            </p:cNvGrpSpPr>
            <p:nvPr/>
          </p:nvGrpSpPr>
          <p:grpSpPr bwMode="auto">
            <a:xfrm>
              <a:off x="4141144" y="5661249"/>
              <a:ext cx="3887240" cy="605680"/>
              <a:chOff x="4634541" y="5661249"/>
              <a:chExt cx="3887240" cy="605680"/>
            </a:xfrm>
          </p:grpSpPr>
          <p:sp>
            <p:nvSpPr>
              <p:cNvPr id="19468" name="TextBox 36"/>
              <p:cNvSpPr txBox="1">
                <a:spLocks noChangeArrowheads="1"/>
              </p:cNvSpPr>
              <p:nvPr/>
            </p:nvSpPr>
            <p:spPr bwMode="auto">
              <a:xfrm>
                <a:off x="4634541" y="5805264"/>
                <a:ext cx="345844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>
                    <a:solidFill>
                      <a:srgbClr val="FF0000"/>
                    </a:solidFill>
                    <a:latin typeface="Calibri" pitchFamily="34" charset="0"/>
                  </a:rPr>
                  <a:t>The machines are relative</a:t>
                </a:r>
              </a:p>
            </p:txBody>
          </p:sp>
          <p:cxnSp>
            <p:nvCxnSpPr>
              <p:cNvPr id="39" name="Straight Arrow Connector 38"/>
              <p:cNvCxnSpPr>
                <a:stCxn id="19468" idx="3"/>
              </p:cNvCxnSpPr>
              <p:nvPr/>
            </p:nvCxnSpPr>
            <p:spPr>
              <a:xfrm flipV="1">
                <a:off x="8093152" y="5660753"/>
                <a:ext cx="428629" cy="3744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>
              <a:stCxn id="19468" idx="1"/>
            </p:cNvCxnSpPr>
            <p:nvPr/>
          </p:nvCxnSpPr>
          <p:spPr>
            <a:xfrm flipH="1" flipV="1">
              <a:off x="2411760" y="5465571"/>
              <a:ext cx="1728802" cy="571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07950" y="1052513"/>
            <a:ext cx="8856663" cy="5616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90360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Automatic hardware verification environment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4806950" y="4687888"/>
            <a:ext cx="2192338" cy="1044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0" y="4687888"/>
            <a:ext cx="1892300" cy="1044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1509" name="Group 15"/>
          <p:cNvGrpSpPr>
            <a:grpSpLocks/>
          </p:cNvGrpSpPr>
          <p:nvPr/>
        </p:nvGrpSpPr>
        <p:grpSpPr bwMode="auto">
          <a:xfrm>
            <a:off x="1893888" y="4192588"/>
            <a:ext cx="2913062" cy="2382837"/>
            <a:chOff x="2803612" y="3651994"/>
            <a:chExt cx="3240360" cy="2664296"/>
          </a:xfrm>
        </p:grpSpPr>
        <p:sp>
          <p:nvSpPr>
            <p:cNvPr id="4" name="Rectangle 3"/>
            <p:cNvSpPr/>
            <p:nvPr/>
          </p:nvSpPr>
          <p:spPr>
            <a:xfrm>
              <a:off x="2803612" y="3651994"/>
              <a:ext cx="3240360" cy="26642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545" name="TextBox 4"/>
            <p:cNvSpPr txBox="1">
              <a:spLocks noChangeArrowheads="1"/>
            </p:cNvSpPr>
            <p:nvPr/>
          </p:nvSpPr>
          <p:spPr bwMode="auto">
            <a:xfrm>
              <a:off x="2875924" y="3818625"/>
              <a:ext cx="3105742" cy="928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r>
                <a:rPr lang="en-US" sz="24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DUT.v</a:t>
              </a:r>
            </a:p>
            <a:p>
              <a:pPr algn="ctr" rtl="0"/>
              <a:r>
                <a:rPr lang="en-US" sz="240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Design Under Test</a:t>
              </a:r>
            </a:p>
          </p:txBody>
        </p:sp>
        <p:sp>
          <p:nvSpPr>
            <p:cNvPr id="21546" name="TextBox 7"/>
            <p:cNvSpPr txBox="1">
              <a:spLocks noChangeArrowheads="1"/>
            </p:cNvSpPr>
            <p:nvPr/>
          </p:nvSpPr>
          <p:spPr bwMode="auto">
            <a:xfrm>
              <a:off x="5047086" y="4799476"/>
              <a:ext cx="996884" cy="41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/>
              <a:r>
                <a:rPr lang="en-US">
                  <a:solidFill>
                    <a:srgbClr val="FF0000"/>
                  </a:solidFill>
                  <a:latin typeface="Calibri" pitchFamily="34" charset="0"/>
                </a:rPr>
                <a:t>inputs</a:t>
              </a:r>
            </a:p>
          </p:txBody>
        </p:sp>
        <p:sp>
          <p:nvSpPr>
            <p:cNvPr id="21547" name="TextBox 8"/>
            <p:cNvSpPr txBox="1">
              <a:spLocks noChangeArrowheads="1"/>
            </p:cNvSpPr>
            <p:nvPr/>
          </p:nvSpPr>
          <p:spPr bwMode="auto">
            <a:xfrm>
              <a:off x="2822780" y="4799476"/>
              <a:ext cx="1182693" cy="41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/>
              <a:r>
                <a:rPr lang="en-US">
                  <a:solidFill>
                    <a:srgbClr val="FF0000"/>
                  </a:solidFill>
                  <a:latin typeface="Calibri" pitchFamily="34" charset="0"/>
                </a:rPr>
                <a:t>outputs</a:t>
              </a:r>
            </a:p>
          </p:txBody>
        </p:sp>
      </p:grpSp>
      <p:grpSp>
        <p:nvGrpSpPr>
          <p:cNvPr id="21510" name="Group 2"/>
          <p:cNvGrpSpPr>
            <a:grpSpLocks/>
          </p:cNvGrpSpPr>
          <p:nvPr/>
        </p:nvGrpSpPr>
        <p:grpSpPr bwMode="auto">
          <a:xfrm>
            <a:off x="6999288" y="3846513"/>
            <a:ext cx="1471612" cy="2606675"/>
            <a:chOff x="6620035" y="3291954"/>
            <a:chExt cx="2304256" cy="3384376"/>
          </a:xfrm>
        </p:grpSpPr>
        <p:sp>
          <p:nvSpPr>
            <p:cNvPr id="10" name="Rectangle 9"/>
            <p:cNvSpPr/>
            <p:nvPr/>
          </p:nvSpPr>
          <p:spPr>
            <a:xfrm>
              <a:off x="6620035" y="3291954"/>
              <a:ext cx="2304256" cy="33843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54835" y="3436233"/>
              <a:ext cx="2234656" cy="19972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SIGNAL DRIVER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Generate the input signals to our DUT</a:t>
              </a:r>
            </a:p>
          </p:txBody>
        </p:sp>
      </p:grpSp>
      <p:grpSp>
        <p:nvGrpSpPr>
          <p:cNvPr id="21511" name="Group 29"/>
          <p:cNvGrpSpPr>
            <a:grpSpLocks/>
          </p:cNvGrpSpPr>
          <p:nvPr/>
        </p:nvGrpSpPr>
        <p:grpSpPr bwMode="auto">
          <a:xfrm>
            <a:off x="6797675" y="1270000"/>
            <a:ext cx="1878013" cy="1974850"/>
            <a:chOff x="7690504" y="1196752"/>
            <a:chExt cx="1429765" cy="2091852"/>
          </a:xfrm>
        </p:grpSpPr>
        <p:sp>
          <p:nvSpPr>
            <p:cNvPr id="12" name="Rectangle 11"/>
            <p:cNvSpPr/>
            <p:nvPr/>
          </p:nvSpPr>
          <p:spPr>
            <a:xfrm>
              <a:off x="7690504" y="1196752"/>
              <a:ext cx="1429765" cy="2091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0504" y="1411991"/>
              <a:ext cx="1426139" cy="12931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SEQUENCE DRIVER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1512" name="Group 28"/>
          <p:cNvGrpSpPr>
            <a:grpSpLocks/>
          </p:cNvGrpSpPr>
          <p:nvPr/>
        </p:nvGrpSpPr>
        <p:grpSpPr bwMode="auto">
          <a:xfrm>
            <a:off x="5080000" y="2555875"/>
            <a:ext cx="1285875" cy="1851025"/>
            <a:chOff x="4716016" y="2107621"/>
            <a:chExt cx="1429765" cy="2091852"/>
          </a:xfrm>
        </p:grpSpPr>
        <p:sp>
          <p:nvSpPr>
            <p:cNvPr id="19" name="Rectangle 18"/>
            <p:cNvSpPr/>
            <p:nvPr/>
          </p:nvSpPr>
          <p:spPr>
            <a:xfrm>
              <a:off x="4716016" y="2107621"/>
              <a:ext cx="1429765" cy="2091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9546" y="2175795"/>
              <a:ext cx="1426235" cy="129350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INPUT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MONITOR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1513" name="Group 26"/>
          <p:cNvGrpSpPr>
            <a:grpSpLocks/>
          </p:cNvGrpSpPr>
          <p:nvPr/>
        </p:nvGrpSpPr>
        <p:grpSpPr bwMode="auto">
          <a:xfrm>
            <a:off x="471488" y="2555875"/>
            <a:ext cx="1309687" cy="1851025"/>
            <a:chOff x="395536" y="1809713"/>
            <a:chExt cx="1429765" cy="2091852"/>
          </a:xfrm>
        </p:grpSpPr>
        <p:sp>
          <p:nvSpPr>
            <p:cNvPr id="20" name="Rectangle 19"/>
            <p:cNvSpPr/>
            <p:nvPr/>
          </p:nvSpPr>
          <p:spPr>
            <a:xfrm>
              <a:off x="395536" y="1809713"/>
              <a:ext cx="1429765" cy="2091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5536" y="1861741"/>
              <a:ext cx="1426299" cy="1291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OUTPUT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MONITOR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1514" name="Group 27"/>
          <p:cNvGrpSpPr>
            <a:grpSpLocks/>
          </p:cNvGrpSpPr>
          <p:nvPr/>
        </p:nvGrpSpPr>
        <p:grpSpPr bwMode="auto">
          <a:xfrm>
            <a:off x="2347913" y="2473325"/>
            <a:ext cx="2090737" cy="1430338"/>
            <a:chOff x="2498361" y="1094830"/>
            <a:chExt cx="2091852" cy="1429765"/>
          </a:xfrm>
        </p:grpSpPr>
        <p:sp>
          <p:nvSpPr>
            <p:cNvPr id="18" name="Rectangle 17"/>
            <p:cNvSpPr/>
            <p:nvPr/>
          </p:nvSpPr>
          <p:spPr>
            <a:xfrm rot="16200000">
              <a:off x="2829405" y="763786"/>
              <a:ext cx="1429765" cy="2091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31914" y="1107525"/>
              <a:ext cx="1424746" cy="12932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CHECKER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(S/B)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3212307" y="1818481"/>
            <a:ext cx="290512" cy="10445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6" name="TextBox 25"/>
          <p:cNvSpPr txBox="1">
            <a:spLocks noChangeArrowheads="1"/>
          </p:cNvSpPr>
          <p:nvPr/>
        </p:nvSpPr>
        <p:spPr bwMode="auto">
          <a:xfrm>
            <a:off x="1781175" y="1901825"/>
            <a:ext cx="318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>
                <a:latin typeface="Calibri" pitchFamily="34" charset="0"/>
              </a:rPr>
              <a:t>Message to log file</a:t>
            </a:r>
          </a:p>
        </p:txBody>
      </p:sp>
      <p:sp>
        <p:nvSpPr>
          <p:cNvPr id="31" name="Right Arrow 30"/>
          <p:cNvSpPr/>
          <p:nvPr/>
        </p:nvSpPr>
        <p:spPr>
          <a:xfrm rot="16200000">
            <a:off x="870744" y="4398169"/>
            <a:ext cx="504825" cy="522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5472113" y="4394200"/>
            <a:ext cx="496888" cy="522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4438650" y="2911475"/>
            <a:ext cx="641350" cy="5222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7430294" y="3280569"/>
            <a:ext cx="609600" cy="5222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778000" y="2871788"/>
            <a:ext cx="569913" cy="5222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99288" y="2193925"/>
            <a:ext cx="1471612" cy="920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SEQUENCE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LIBRARY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588125" y="1219200"/>
            <a:ext cx="2232025" cy="537845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4625" y="1087438"/>
            <a:ext cx="6365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The Checker (score board). Prepare form the input signals, the expected output signals. Compare them and give a pass/fail massage.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10013" y="1844675"/>
            <a:ext cx="0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82675" y="1150938"/>
            <a:ext cx="5283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The sequence driver. Send the scenarios to the design.</a:t>
            </a:r>
          </a:p>
          <a:p>
            <a:pPr algn="l" rtl="0"/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981700" y="1700213"/>
            <a:ext cx="101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781550" y="5000625"/>
            <a:ext cx="25193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solidFill>
                  <a:srgbClr val="C00000"/>
                </a:solidFill>
                <a:latin typeface="Calibri" pitchFamily="34" charset="0"/>
              </a:rPr>
              <a:t>Signal Driver. Translate the high level scenarios (sequences) to low level signal, to be driven to the DUT.</a:t>
            </a:r>
          </a:p>
          <a:p>
            <a:pPr algn="l" rtl="0"/>
            <a:endParaRPr lang="en-US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265863" y="4911725"/>
            <a:ext cx="1016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98463" y="1196975"/>
            <a:ext cx="598963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The monitors (inputs &amp; outputs). Read back the input/output signals and generate back a data structure to be transfer to the checker.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69988" y="1809750"/>
            <a:ext cx="0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59413" y="1860550"/>
            <a:ext cx="0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48500" y="908050"/>
            <a:ext cx="13779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Active/Passive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33" grpId="0"/>
      <p:bldP spid="33" grpId="1"/>
      <p:bldP spid="42" grpId="0"/>
      <p:bldP spid="42" grpId="1"/>
      <p:bldP spid="44" grpId="0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ight Arrow 89"/>
          <p:cNvSpPr/>
          <p:nvPr/>
        </p:nvSpPr>
        <p:spPr>
          <a:xfrm rot="10800000">
            <a:off x="1852613" y="5665788"/>
            <a:ext cx="855662" cy="522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10800000">
            <a:off x="-20638" y="5665788"/>
            <a:ext cx="738188" cy="522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17550" y="5418138"/>
            <a:ext cx="1135063" cy="1190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DUT2.v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818063" y="5676900"/>
            <a:ext cx="82550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08275" y="5676900"/>
            <a:ext cx="1014413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2688" y="5429250"/>
            <a:ext cx="1095375" cy="119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DUT1.v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3" name="Right Arrow 112"/>
          <p:cNvSpPr/>
          <p:nvPr/>
        </p:nvSpPr>
        <p:spPr>
          <a:xfrm rot="10800000">
            <a:off x="7640638" y="5670550"/>
            <a:ext cx="79375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0800000">
            <a:off x="5675313" y="5670550"/>
            <a:ext cx="912812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589713" y="5421313"/>
            <a:ext cx="1050925" cy="1192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DUT0.v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3450" y="3836988"/>
            <a:ext cx="10191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inputs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750" y="3784600"/>
            <a:ext cx="10175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outputs</a:t>
            </a:r>
          </a:p>
        </p:txBody>
      </p:sp>
      <p:sp>
        <p:nvSpPr>
          <p:cNvPr id="22540" name="Title 1"/>
          <p:cNvSpPr>
            <a:spLocks noGrp="1"/>
          </p:cNvSpPr>
          <p:nvPr>
            <p:ph type="title"/>
          </p:nvPr>
        </p:nvSpPr>
        <p:spPr>
          <a:xfrm>
            <a:off x="74613" y="39688"/>
            <a:ext cx="90360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Full chip integration </a:t>
            </a:r>
          </a:p>
        </p:txBody>
      </p:sp>
      <p:sp>
        <p:nvSpPr>
          <p:cNvPr id="22541" name="Content Placeholder 2"/>
          <p:cNvSpPr>
            <a:spLocks noGrp="1"/>
          </p:cNvSpPr>
          <p:nvPr>
            <p:ph idx="1"/>
          </p:nvPr>
        </p:nvSpPr>
        <p:spPr>
          <a:xfrm>
            <a:off x="349250" y="1127125"/>
            <a:ext cx="8229600" cy="2446338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en-US" smtClean="0"/>
              <a:t>The chip integrator integrate all the chip’s modules into the chip’s top level file. 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3575050" y="5030788"/>
            <a:ext cx="547688" cy="18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13138" y="4527550"/>
            <a:ext cx="15144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Configuration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tent Placeholder 2"/>
          <p:cNvSpPr>
            <a:spLocks noGrp="1"/>
          </p:cNvSpPr>
          <p:nvPr>
            <p:ph idx="1"/>
          </p:nvPr>
        </p:nvSpPr>
        <p:spPr>
          <a:xfrm>
            <a:off x="663575" y="1700213"/>
            <a:ext cx="8229600" cy="576262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en-US" sz="2400" smtClean="0"/>
              <a:t>Drivers for internal modules are no more needed. (passive mode)</a:t>
            </a:r>
          </a:p>
        </p:txBody>
      </p:sp>
      <p:grpSp>
        <p:nvGrpSpPr>
          <p:cNvPr id="23554" name="Group 82"/>
          <p:cNvGrpSpPr>
            <a:grpSpLocks/>
          </p:cNvGrpSpPr>
          <p:nvPr/>
        </p:nvGrpSpPr>
        <p:grpSpPr bwMode="auto">
          <a:xfrm>
            <a:off x="-20638" y="3848100"/>
            <a:ext cx="3494088" cy="2808288"/>
            <a:chOff x="2888923" y="2449320"/>
            <a:chExt cx="3494097" cy="2808311"/>
          </a:xfrm>
        </p:grpSpPr>
        <p:grpSp>
          <p:nvGrpSpPr>
            <p:cNvPr id="23624" name="Group 83"/>
            <p:cNvGrpSpPr>
              <a:grpSpLocks/>
            </p:cNvGrpSpPr>
            <p:nvPr/>
          </p:nvGrpSpPr>
          <p:grpSpPr bwMode="auto">
            <a:xfrm>
              <a:off x="2888923" y="2449320"/>
              <a:ext cx="3494097" cy="2808311"/>
              <a:chOff x="0" y="1052736"/>
              <a:chExt cx="8964488" cy="5616624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05898" y="1052736"/>
                <a:ext cx="8858590" cy="56166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" name="Right Arrow 89"/>
              <p:cNvSpPr/>
              <p:nvPr/>
            </p:nvSpPr>
            <p:spPr>
              <a:xfrm rot="10800000">
                <a:off x="4806043" y="4688143"/>
                <a:ext cx="2191228" cy="104458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" name="Right Arrow 90"/>
              <p:cNvSpPr/>
              <p:nvPr/>
            </p:nvSpPr>
            <p:spPr>
              <a:xfrm rot="10800000">
                <a:off x="0" y="4688143"/>
                <a:ext cx="1889835" cy="104458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893907" y="4192839"/>
                <a:ext cx="2912136" cy="2381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haroni" pitchFamily="2" charset="-79"/>
                    <a:cs typeface="Aharoni" pitchFamily="2" charset="-79"/>
                  </a:rPr>
                  <a:t>DUT2.v</a:t>
                </a:r>
              </a:p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997271" y="3846760"/>
                <a:ext cx="1474395" cy="260669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97697" y="1271814"/>
                <a:ext cx="1877615" cy="197169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074855" y="2278296"/>
                <a:ext cx="1287041" cy="18478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>
                    <a:solidFill>
                      <a:schemeClr val="accent2">
                        <a:lumMod val="75000"/>
                      </a:schemeClr>
                    </a:solidFill>
                  </a:rPr>
                  <a:t>MON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68387" y="2278296"/>
                <a:ext cx="1311479" cy="184786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2676323" y="1865425"/>
                <a:ext cx="1428762" cy="208940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Right Arrow 97"/>
              <p:cNvSpPr/>
              <p:nvPr/>
            </p:nvSpPr>
            <p:spPr>
              <a:xfrm rot="16200000">
                <a:off x="3207996" y="1539024"/>
                <a:ext cx="292102" cy="1046741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9" name="Right Arrow 98"/>
              <p:cNvSpPr/>
              <p:nvPr/>
            </p:nvSpPr>
            <p:spPr>
              <a:xfrm rot="16200000">
                <a:off x="732010" y="4257613"/>
                <a:ext cx="784233" cy="5213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0" name="Right Arrow 99"/>
              <p:cNvSpPr/>
              <p:nvPr/>
            </p:nvSpPr>
            <p:spPr>
              <a:xfrm rot="16200000">
                <a:off x="5328295" y="4249226"/>
                <a:ext cx="784233" cy="5254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10800000">
                <a:off x="4435406" y="2633900"/>
                <a:ext cx="639449" cy="520704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2" name="Right Arrow 101"/>
              <p:cNvSpPr/>
              <p:nvPr/>
            </p:nvSpPr>
            <p:spPr>
              <a:xfrm rot="5400000">
                <a:off x="7429665" y="3281291"/>
                <a:ext cx="609605" cy="521333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3" name="Right Arrow 102"/>
              <p:cNvSpPr/>
              <p:nvPr/>
            </p:nvSpPr>
            <p:spPr>
              <a:xfrm>
                <a:off x="1775794" y="2592625"/>
                <a:ext cx="570208" cy="520704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997271" y="2195746"/>
                <a:ext cx="1474395" cy="91758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589980" y="1195613"/>
                <a:ext cx="2231958" cy="537849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3071486" y="3071625"/>
              <a:ext cx="500064" cy="9255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MON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803326" y="3017650"/>
              <a:ext cx="814389" cy="7175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SB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13093" y="2612834"/>
              <a:ext cx="412751" cy="5381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SEQ</a:t>
              </a:r>
            </a:p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51181" y="3974920"/>
              <a:ext cx="536576" cy="5381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Driver</a:t>
              </a:r>
            </a:p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2547938" y="3968750"/>
            <a:ext cx="503237" cy="26447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2547938" y="3932238"/>
            <a:ext cx="549275" cy="26765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itle 1"/>
          <p:cNvSpPr>
            <a:spLocks noGrp="1"/>
          </p:cNvSpPr>
          <p:nvPr>
            <p:ph type="title"/>
          </p:nvPr>
        </p:nvSpPr>
        <p:spPr>
          <a:xfrm>
            <a:off x="74613" y="39688"/>
            <a:ext cx="90360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Full chip verification environment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51175" y="3859213"/>
            <a:ext cx="3332163" cy="2808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4818063" y="5676900"/>
            <a:ext cx="82550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708275" y="5676900"/>
            <a:ext cx="1014413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2688" y="5429250"/>
            <a:ext cx="1095375" cy="119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DUT1.v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43563" y="5256213"/>
            <a:ext cx="554037" cy="13033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7363" y="3968750"/>
            <a:ext cx="708025" cy="987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9663" y="4471988"/>
            <a:ext cx="484187" cy="92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MON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6113" y="4471988"/>
            <a:ext cx="493712" cy="92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929062" y="4394201"/>
            <a:ext cx="714375" cy="787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4198938" y="4167188"/>
            <a:ext cx="146050" cy="3937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6200000">
            <a:off x="3236118" y="5495132"/>
            <a:ext cx="392113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4966494" y="5490369"/>
            <a:ext cx="392112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4679950" y="4649788"/>
            <a:ext cx="239713" cy="260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5768182" y="5006181"/>
            <a:ext cx="304800" cy="1952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3563" y="4430713"/>
            <a:ext cx="554037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89575" y="3932238"/>
            <a:ext cx="839788" cy="26892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186113" y="4481513"/>
            <a:ext cx="484187" cy="925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MON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5638" y="4022725"/>
            <a:ext cx="398462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SEQ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75313" y="5384800"/>
            <a:ext cx="519112" cy="539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Driver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cxnSp>
        <p:nvCxnSpPr>
          <p:cNvPr id="132" name="Straight Connector 131"/>
          <p:cNvCxnSpPr>
            <a:endCxn id="10" idx="2"/>
          </p:cNvCxnSpPr>
          <p:nvPr/>
        </p:nvCxnSpPr>
        <p:spPr>
          <a:xfrm>
            <a:off x="5489575" y="3932238"/>
            <a:ext cx="430213" cy="26273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5494338" y="3956050"/>
            <a:ext cx="393700" cy="2663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943600" y="3852863"/>
            <a:ext cx="3200400" cy="2808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3" name="Right Arrow 112"/>
          <p:cNvSpPr/>
          <p:nvPr/>
        </p:nvSpPr>
        <p:spPr>
          <a:xfrm rot="10800000">
            <a:off x="7640638" y="5670550"/>
            <a:ext cx="793750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0800000">
            <a:off x="5675313" y="5670550"/>
            <a:ext cx="912812" cy="52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589713" y="5421313"/>
            <a:ext cx="1050925" cy="1192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DUT0.v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8434388" y="5248275"/>
            <a:ext cx="531812" cy="1304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361363" y="3960813"/>
            <a:ext cx="677862" cy="9874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739063" y="4464050"/>
            <a:ext cx="465137" cy="9255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MON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073775" y="4464050"/>
            <a:ext cx="473075" cy="9255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16200000">
            <a:off x="6772275" y="4402138"/>
            <a:ext cx="714375" cy="75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Right Arrow 120"/>
          <p:cNvSpPr/>
          <p:nvPr/>
        </p:nvSpPr>
        <p:spPr>
          <a:xfrm rot="16200000">
            <a:off x="7044532" y="4167981"/>
            <a:ext cx="144462" cy="3778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" name="Right Arrow 121"/>
          <p:cNvSpPr/>
          <p:nvPr/>
        </p:nvSpPr>
        <p:spPr>
          <a:xfrm rot="16200000">
            <a:off x="6115051" y="5491162"/>
            <a:ext cx="392112" cy="188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3" name="Right Arrow 122"/>
          <p:cNvSpPr/>
          <p:nvPr/>
        </p:nvSpPr>
        <p:spPr>
          <a:xfrm rot="16200000">
            <a:off x="7775576" y="5487987"/>
            <a:ext cx="392112" cy="188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4" name="Right Arrow 123"/>
          <p:cNvSpPr/>
          <p:nvPr/>
        </p:nvSpPr>
        <p:spPr>
          <a:xfrm rot="10800000">
            <a:off x="7507288" y="4641850"/>
            <a:ext cx="231775" cy="261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5" name="Right Arrow 124"/>
          <p:cNvSpPr/>
          <p:nvPr/>
        </p:nvSpPr>
        <p:spPr>
          <a:xfrm rot="5400000">
            <a:off x="8547894" y="5001419"/>
            <a:ext cx="304800" cy="1889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6545263" y="4621213"/>
            <a:ext cx="206375" cy="261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434388" y="4422775"/>
            <a:ext cx="531812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8285163" y="3924300"/>
            <a:ext cx="806450" cy="26892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073775" y="4473575"/>
            <a:ext cx="465138" cy="9255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MON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51638" y="4419600"/>
            <a:ext cx="755650" cy="717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SB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523288" y="4014788"/>
            <a:ext cx="381000" cy="5381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SEQ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464550" y="5378450"/>
            <a:ext cx="498475" cy="538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Driver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3473450" y="3186113"/>
            <a:ext cx="920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Passive</a:t>
            </a:r>
            <a:r>
              <a:rPr lang="en-US">
                <a:latin typeface="Calibri" pitchFamily="34" charset="0"/>
              </a:rPr>
              <a:t> </a:t>
            </a: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8150225" y="3132138"/>
            <a:ext cx="815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Active </a:t>
            </a:r>
            <a:endParaRPr lang="en-US">
              <a:latin typeface="Calibri" pitchFamily="34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8755063" y="3500438"/>
            <a:ext cx="223837" cy="43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803525" y="3500438"/>
            <a:ext cx="919163" cy="423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83450" y="3836988"/>
            <a:ext cx="10191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inputs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750" y="3784600"/>
            <a:ext cx="10175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Full chip 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outputs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386138" y="3859213"/>
            <a:ext cx="1114425" cy="4206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1" name="Right Arrow 130"/>
          <p:cNvSpPr/>
          <p:nvPr/>
        </p:nvSpPr>
        <p:spPr>
          <a:xfrm rot="5400000">
            <a:off x="3301206" y="4756945"/>
            <a:ext cx="1095375" cy="18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6138" y="3898900"/>
            <a:ext cx="111442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Configure driver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684588" y="4649788"/>
            <a:ext cx="212725" cy="261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11700" y="3865563"/>
            <a:ext cx="777875" cy="498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33938" y="4010025"/>
            <a:ext cx="266700" cy="230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02225" y="3913188"/>
            <a:ext cx="411163" cy="70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Cnf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SEQ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8" name="Right Arrow 137"/>
          <p:cNvSpPr/>
          <p:nvPr/>
        </p:nvSpPr>
        <p:spPr>
          <a:xfrm rot="10800000">
            <a:off x="4492625" y="3998913"/>
            <a:ext cx="217488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892550" y="4427538"/>
            <a:ext cx="787400" cy="717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SB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4140200" y="3500438"/>
            <a:ext cx="1263650" cy="455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34" idx="0"/>
          </p:cNvCxnSpPr>
          <p:nvPr/>
        </p:nvCxnSpPr>
        <p:spPr>
          <a:xfrm flipH="1">
            <a:off x="5100638" y="3413125"/>
            <a:ext cx="3046412" cy="452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/>
          <p:cNvSpPr txBox="1">
            <a:spLocks/>
          </p:cNvSpPr>
          <p:nvPr/>
        </p:nvSpPr>
        <p:spPr>
          <a:xfrm>
            <a:off x="665163" y="1011238"/>
            <a:ext cx="8229600" cy="8334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Having an environment for each module means that the full chip integrator only have to combine those environments.</a:t>
            </a:r>
          </a:p>
        </p:txBody>
      </p:sp>
      <p:sp>
        <p:nvSpPr>
          <p:cNvPr id="143" name="Content Placeholder 2"/>
          <p:cNvSpPr txBox="1">
            <a:spLocks/>
          </p:cNvSpPr>
          <p:nvPr/>
        </p:nvSpPr>
        <p:spPr bwMode="auto">
          <a:xfrm>
            <a:off x="611188" y="2308225"/>
            <a:ext cx="4832350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rtl="0">
              <a:spcBef>
                <a:spcPct val="20000"/>
              </a:spcBef>
              <a:buFont typeface="Arial" charset="0"/>
              <a:buNone/>
            </a:pPr>
            <a:r>
              <a:rPr lang="en-US" sz="2400">
                <a:latin typeface="Calibri" pitchFamily="34" charset="0"/>
              </a:rPr>
              <a:t>And we can have high level sequences controlling the low level </a:t>
            </a:r>
          </a:p>
        </p:txBody>
      </p:sp>
      <p:grpSp>
        <p:nvGrpSpPr>
          <p:cNvPr id="145" name="Group 144"/>
          <p:cNvGrpSpPr>
            <a:grpSpLocks/>
          </p:cNvGrpSpPr>
          <p:nvPr/>
        </p:nvGrpSpPr>
        <p:grpSpPr bwMode="auto">
          <a:xfrm>
            <a:off x="5443538" y="2373313"/>
            <a:ext cx="1878012" cy="1230312"/>
            <a:chOff x="7690504" y="1196752"/>
            <a:chExt cx="1429765" cy="2091852"/>
          </a:xfrm>
        </p:grpSpPr>
        <p:sp>
          <p:nvSpPr>
            <p:cNvPr id="147" name="Rectangle 146"/>
            <p:cNvSpPr/>
            <p:nvPr/>
          </p:nvSpPr>
          <p:spPr>
            <a:xfrm>
              <a:off x="7690504" y="1196752"/>
              <a:ext cx="1429765" cy="2091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690504" y="1412685"/>
              <a:ext cx="1426140" cy="16950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VIRTUAL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+mn-lt"/>
                  <a:cs typeface="+mn-cs"/>
                </a:rPr>
                <a:t>SEQUENCE DRIVER</a:t>
              </a: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49" name="Right Arrow 148"/>
          <p:cNvSpPr/>
          <p:nvPr/>
        </p:nvSpPr>
        <p:spPr>
          <a:xfrm rot="1699075">
            <a:off x="7278688" y="3375025"/>
            <a:ext cx="1298575" cy="3032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" name="Right Arrow 149"/>
          <p:cNvSpPr/>
          <p:nvPr/>
        </p:nvSpPr>
        <p:spPr>
          <a:xfrm rot="5925725">
            <a:off x="5191125" y="3600451"/>
            <a:ext cx="306387" cy="3032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  <p:bldP spid="139" grpId="0"/>
      <p:bldP spid="140" grpId="0"/>
      <p:bldP spid="143" grpId="0"/>
      <p:bldP spid="149" grpId="0" animBg="1"/>
      <p:bldP spid="1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878</Words>
  <Application>Microsoft Office PowerPoint</Application>
  <PresentationFormat>‫הצגה על המסך (4:3)</PresentationFormat>
  <Paragraphs>313</Paragraphs>
  <Slides>16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תבנית עיצוב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Aharoni</vt:lpstr>
      <vt:lpstr>Wingdings</vt:lpstr>
      <vt:lpstr>Office Theme</vt:lpstr>
      <vt:lpstr>Verification services </vt:lpstr>
      <vt:lpstr>Application Specific Integrated Circuit - ASIC</vt:lpstr>
      <vt:lpstr>Stages in making a product</vt:lpstr>
      <vt:lpstr>שקופית 4</vt:lpstr>
      <vt:lpstr>ASIC general structure</vt:lpstr>
      <vt:lpstr>Hardware modules – Design &amp; verification</vt:lpstr>
      <vt:lpstr>Automatic hardware verification environment</vt:lpstr>
      <vt:lpstr>Full chip integration </vt:lpstr>
      <vt:lpstr>Full chip verification environment</vt:lpstr>
      <vt:lpstr>Random testing </vt:lpstr>
      <vt:lpstr>Synthesize &amp; Gate level verification</vt:lpstr>
      <vt:lpstr>Gate level testing </vt:lpstr>
      <vt:lpstr>Gate level with timing </vt:lpstr>
      <vt:lpstr>Gate level with timing </vt:lpstr>
      <vt:lpstr>Gate level with timing testing </vt:lpstr>
      <vt:lpstr>שקופית 16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services</dc:title>
  <dc:creator>Edny, ItzhakX</dc:creator>
  <cp:lastModifiedBy>עדני יצחק</cp:lastModifiedBy>
  <cp:revision>183</cp:revision>
  <dcterms:created xsi:type="dcterms:W3CDTF">2012-09-27T08:11:31Z</dcterms:created>
  <dcterms:modified xsi:type="dcterms:W3CDTF">2013-10-03T08:15:00Z</dcterms:modified>
</cp:coreProperties>
</file>