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3" r:id="rId3"/>
    <p:sldId id="257" r:id="rId4"/>
    <p:sldId id="264" r:id="rId5"/>
    <p:sldId id="265" r:id="rId6"/>
    <p:sldId id="266" r:id="rId7"/>
    <p:sldId id="270" r:id="rId8"/>
    <p:sldId id="267" r:id="rId9"/>
    <p:sldId id="268" r:id="rId10"/>
    <p:sldId id="269" r:id="rId11"/>
    <p:sldId id="271" r:id="rId12"/>
    <p:sldId id="272" r:id="rId13"/>
    <p:sldId id="273" r:id="rId14"/>
    <p:sldId id="275" r:id="rId15"/>
    <p:sldId id="274" r:id="rId16"/>
    <p:sldId id="278" r:id="rId17"/>
    <p:sldId id="259" r:id="rId18"/>
    <p:sldId id="258" r:id="rId19"/>
    <p:sldId id="261" r:id="rId20"/>
    <p:sldId id="262" r:id="rId21"/>
    <p:sldId id="260" r:id="rId22"/>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852" y="-43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23708D-4594-4B0C-B697-4C1DDF409C39}" type="datetimeFigureOut">
              <a:rPr lang="en-US" smtClean="0"/>
              <a:t>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79E41-8868-4105-A62C-4F46DCF3BF9B}" type="slidenum">
              <a:rPr lang="en-US" smtClean="0"/>
              <a:t>‹#›</a:t>
            </a:fld>
            <a:endParaRPr lang="en-US"/>
          </a:p>
        </p:txBody>
      </p:sp>
    </p:spTree>
    <p:extLst>
      <p:ext uri="{BB962C8B-B14F-4D97-AF65-F5344CB8AC3E}">
        <p14:creationId xmlns:p14="http://schemas.microsoft.com/office/powerpoint/2010/main" val="350032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F539D0-F09F-4E57-BD0A-2871ABE9996E}"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5B0DBD-7E62-4E57-AD55-B348102C3102}"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350878-5964-4CF9-A2FA-F7F5DA451A45}"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140BAF-9839-4B19-B22E-F920DBEDE341}"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D4040C-0A55-4A85-B9B1-34F06D2AE9AD}"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B3EFBE-CBFE-4BEF-8E01-6796F22C7DA5}"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B3B96D-6691-4D42-BA2E-E70E3DC7413D}"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85E364-039A-4396-AEEE-ABED807C2AB0}"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BBCBC5D-15B2-49CC-A863-B3C3FB8CE320}"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4D8FC4-2772-4544-8E67-F7BE8E1584DE}"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7613AD-92F0-4EA3-8D36-2F338EF23B0C}" type="datetimeFigureOut">
              <a:rPr lang="en-US"/>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8D4026-B131-4C4B-8C61-44CD0EE117C6}"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6500A29-DD4E-44F3-8549-DD23A160F6F9}" type="datetimeFigureOut">
              <a:rPr lang="en-US"/>
              <a:pPr>
                <a:defRPr/>
              </a:pPr>
              <a:t>1/12/2015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C6AFE15-AE7B-4140-9D7E-8D362E604F05}"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31C9681-11B3-4FE6-BC73-5A2416B1B487}" type="datetimeFigureOut">
              <a:rPr lang="en-US"/>
              <a:pPr>
                <a:defRPr/>
              </a:pPr>
              <a:t>1/12/2015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CE6987-5667-47F3-B7DB-872645175F42}"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577614-F791-48A2-9F3F-CE24EE54340B}" type="datetimeFigureOut">
              <a:rPr lang="en-US"/>
              <a:pPr>
                <a:defRPr/>
              </a:pPr>
              <a:t>1/12/2015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73BFC3-B85D-4857-82F9-D94BDE3EBF49}"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C70324-3AC9-42DB-8532-BFB6ED61B9E8}" type="datetimeFigureOut">
              <a:rPr lang="en-US"/>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F85B01-D25F-4508-9507-589354FEAC66}"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1FD2551-34FC-4EBA-8B6A-E3EE45952FAF}" type="datetimeFigureOut">
              <a:rPr lang="en-US"/>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78A510-CDAA-46F4-9809-9B1544AD2AF3}"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a:solidFill>
                  <a:schemeClr val="tx1">
                    <a:tint val="75000"/>
                  </a:schemeClr>
                </a:solidFill>
                <a:latin typeface="+mn-lt"/>
                <a:cs typeface="+mn-cs"/>
              </a:defRPr>
            </a:lvl1pPr>
          </a:lstStyle>
          <a:p>
            <a:pPr>
              <a:defRPr/>
            </a:pPr>
            <a:fld id="{058E127A-74CA-45F4-9E94-33006044B47E}" type="datetimeFigureOut">
              <a:rPr lang="en-US"/>
              <a:pPr>
                <a:defRPr/>
              </a:pPr>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0">
              <a:defRPr sz="1200">
                <a:solidFill>
                  <a:srgbClr val="898989"/>
                </a:solidFill>
                <a:latin typeface="Calibri" pitchFamily="34" charset="0"/>
              </a:defRPr>
            </a:lvl1pPr>
          </a:lstStyle>
          <a:p>
            <a:pPr>
              <a:defRPr/>
            </a:pPr>
            <a:fld id="{8EA56DE6-A8A7-4973-A60E-65DF6CD41C1E}"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685800" y="1295400"/>
            <a:ext cx="7772400" cy="2305050"/>
          </a:xfrm>
        </p:spPr>
        <p:txBody>
          <a:bodyPr/>
          <a:lstStyle/>
          <a:p>
            <a:pPr eaLnBrk="1" hangingPunct="1"/>
            <a:r>
              <a:rPr lang="en-US" b="1" smtClean="0"/>
              <a:t>Transfer ASIC design to Palladium emulator</a:t>
            </a:r>
          </a:p>
        </p:txBody>
      </p:sp>
      <p:sp>
        <p:nvSpPr>
          <p:cNvPr id="13314" name="Subtitle 2"/>
          <p:cNvSpPr>
            <a:spLocks noGrp="1"/>
          </p:cNvSpPr>
          <p:nvPr>
            <p:ph type="subTitle" idx="1"/>
          </p:nvPr>
        </p:nvSpPr>
        <p:spPr/>
        <p:txBody>
          <a:bodyPr/>
          <a:lstStyle/>
          <a:p>
            <a:pPr eaLnBrk="1" hangingPunct="1"/>
            <a:r>
              <a:rPr lang="en-US" smtClean="0">
                <a:solidFill>
                  <a:schemeClr val="tx1"/>
                </a:solidFill>
              </a:rPr>
              <a:t>For Chip emulation &amp; </a:t>
            </a:r>
          </a:p>
          <a:p>
            <a:pPr eaLnBrk="1" hangingPunct="1"/>
            <a:r>
              <a:rPr lang="en-US" smtClean="0">
                <a:solidFill>
                  <a:schemeClr val="tx1"/>
                </a:solidFill>
              </a:rPr>
              <a:t>Simulation Acceleration </a:t>
            </a:r>
          </a:p>
          <a:p>
            <a:pPr eaLnBrk="1" hangingPunct="1"/>
            <a:endParaRPr lang="en-US"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Reset’s and the reset machine</a:t>
            </a:r>
            <a:endParaRPr lang="en-US" dirty="0"/>
          </a:p>
        </p:txBody>
      </p:sp>
      <p:sp>
        <p:nvSpPr>
          <p:cNvPr id="3" name="Content Placeholder 2"/>
          <p:cNvSpPr>
            <a:spLocks noGrp="1"/>
          </p:cNvSpPr>
          <p:nvPr>
            <p:ph idx="1"/>
          </p:nvPr>
        </p:nvSpPr>
        <p:spPr>
          <a:xfrm>
            <a:off x="457200" y="914400"/>
            <a:ext cx="8229600" cy="5410200"/>
          </a:xfrm>
        </p:spPr>
        <p:txBody>
          <a:bodyPr/>
          <a:lstStyle/>
          <a:p>
            <a:pPr marL="0" indent="0">
              <a:buNone/>
            </a:pPr>
            <a:r>
              <a:rPr lang="en-US" sz="2000" dirty="0" smtClean="0"/>
              <a:t>The reset machine is the first RTL code that we work. There is no apparent reason why this would not work like in the simulation but:</a:t>
            </a:r>
          </a:p>
          <a:p>
            <a:r>
              <a:rPr lang="en-US" sz="2000" dirty="0" smtClean="0"/>
              <a:t>Some time we have clock gates in the design that are analog blocks. They may not work in the Palladium. We need to check the signals going in and out to see that they match the simulation. </a:t>
            </a:r>
          </a:p>
          <a:p>
            <a:r>
              <a:rPr lang="en-US" sz="2000" dirty="0" smtClean="0"/>
              <a:t>If we found a clock gate and fix it, it will be fixed to the rest of the design.</a:t>
            </a:r>
            <a:endParaRPr lang="en-US" sz="2000" dirty="0"/>
          </a:p>
          <a:p>
            <a:r>
              <a:rPr lang="en-US" sz="2000" dirty="0" smtClean="0"/>
              <a:t>The simulation/Palladium times may be different. We have to check the design behavior and not relay on time measurements . </a:t>
            </a:r>
            <a:endParaRPr lang="en-US" sz="2000" dirty="0"/>
          </a:p>
          <a:p>
            <a:r>
              <a:rPr lang="en-US" sz="2000" dirty="0" smtClean="0"/>
              <a:t>The reset machine has no software and very few controls from the TB (if any). So this will be an easy place to start using </a:t>
            </a:r>
            <a:r>
              <a:rPr lang="en-US" sz="2000" dirty="0" err="1" smtClean="0"/>
              <a:t>specman</a:t>
            </a:r>
            <a:r>
              <a:rPr lang="en-US" sz="2000" dirty="0" smtClean="0"/>
              <a:t> </a:t>
            </a:r>
            <a:r>
              <a:rPr lang="en-US" sz="2000" dirty="0" err="1" smtClean="0"/>
              <a:t>event_port</a:t>
            </a:r>
            <a:r>
              <a:rPr lang="en-US" sz="2000" dirty="0" smtClean="0"/>
              <a:t>. But they are not mandatories in this stage.</a:t>
            </a:r>
            <a:endParaRPr lang="en-US" sz="2000" dirty="0"/>
          </a:p>
          <a:p>
            <a:endParaRPr lang="en-US" sz="2000" dirty="0" smtClean="0"/>
          </a:p>
        </p:txBody>
      </p:sp>
      <p:sp>
        <p:nvSpPr>
          <p:cNvPr id="4" name="Rectangle 3"/>
          <p:cNvSpPr/>
          <p:nvPr/>
        </p:nvSpPr>
        <p:spPr>
          <a:xfrm>
            <a:off x="3733800" y="4659087"/>
            <a:ext cx="50292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05400" y="5105400"/>
            <a:ext cx="1143000" cy="8001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reset</a:t>
            </a:r>
            <a:endParaRPr lang="en-US" dirty="0">
              <a:solidFill>
                <a:schemeClr val="tx1"/>
              </a:solidFill>
            </a:endParaRPr>
          </a:p>
        </p:txBody>
      </p:sp>
      <p:sp>
        <p:nvSpPr>
          <p:cNvPr id="12" name="Rectangle 11"/>
          <p:cNvSpPr/>
          <p:nvPr/>
        </p:nvSpPr>
        <p:spPr>
          <a:xfrm>
            <a:off x="5029200" y="4883604"/>
            <a:ext cx="35052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4800600" y="55245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10000" y="5372100"/>
            <a:ext cx="9906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810000" y="5543550"/>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62400" y="57912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55626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962400" y="55435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55435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loud 35"/>
          <p:cNvSpPr/>
          <p:nvPr/>
        </p:nvSpPr>
        <p:spPr>
          <a:xfrm>
            <a:off x="6096000" y="49530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grpSp>
        <p:nvGrpSpPr>
          <p:cNvPr id="38" name="Group 37"/>
          <p:cNvGrpSpPr/>
          <p:nvPr/>
        </p:nvGrpSpPr>
        <p:grpSpPr>
          <a:xfrm>
            <a:off x="4038600" y="4800600"/>
            <a:ext cx="457200" cy="464004"/>
            <a:chOff x="533400" y="4191000"/>
            <a:chExt cx="457200" cy="464004"/>
          </a:xfrm>
        </p:grpSpPr>
        <p:sp>
          <p:nvSpPr>
            <p:cNvPr id="39" name="Oval 38"/>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4038600" y="6012996"/>
            <a:ext cx="457200" cy="464004"/>
            <a:chOff x="533400" y="4191000"/>
            <a:chExt cx="457200" cy="464004"/>
          </a:xfrm>
        </p:grpSpPr>
        <p:sp>
          <p:nvSpPr>
            <p:cNvPr id="51" name="Oval 50"/>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4" name="TextBox 53"/>
          <p:cNvSpPr txBox="1"/>
          <p:nvPr/>
        </p:nvSpPr>
        <p:spPr>
          <a:xfrm>
            <a:off x="3767946" y="45720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55" name="TextBox 54"/>
          <p:cNvSpPr txBox="1"/>
          <p:nvPr/>
        </p:nvSpPr>
        <p:spPr>
          <a:xfrm>
            <a:off x="3809623" y="64740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sp>
        <p:nvSpPr>
          <p:cNvPr id="16" name="Rectangle 15"/>
          <p:cNvSpPr/>
          <p:nvPr/>
        </p:nvSpPr>
        <p:spPr>
          <a:xfrm>
            <a:off x="5486400" y="5619750"/>
            <a:ext cx="190500" cy="4694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110577" y="6096000"/>
            <a:ext cx="909223" cy="276999"/>
          </a:xfrm>
          <a:prstGeom prst="rect">
            <a:avLst/>
          </a:prstGeom>
          <a:noFill/>
        </p:spPr>
        <p:txBody>
          <a:bodyPr wrap="none" rtlCol="0">
            <a:spAutoFit/>
          </a:bodyPr>
          <a:lstStyle/>
          <a:p>
            <a:r>
              <a:rPr lang="en-US" sz="1200" dirty="0" smtClean="0"/>
              <a:t>Clock gate</a:t>
            </a:r>
            <a:endParaRPr lang="en-US" sz="1200" dirty="0"/>
          </a:p>
        </p:txBody>
      </p:sp>
      <p:cxnSp>
        <p:nvCxnSpPr>
          <p:cNvPr id="27" name="Straight Connector 26"/>
          <p:cNvCxnSpPr/>
          <p:nvPr/>
        </p:nvCxnSpPr>
        <p:spPr>
          <a:xfrm>
            <a:off x="5638800" y="5944345"/>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793145" y="6117762"/>
            <a:ext cx="155382" cy="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15000" y="606344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05234" y="6013162"/>
            <a:ext cx="2982" cy="108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948527" y="6010036"/>
            <a:ext cx="0" cy="106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334000" y="5943600"/>
            <a:ext cx="231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793145" y="6116851"/>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4948527" y="6013162"/>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103909" y="6122795"/>
            <a:ext cx="155382" cy="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106891" y="6015069"/>
            <a:ext cx="2982" cy="108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259291" y="6015069"/>
            <a:ext cx="0" cy="106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103909" y="6121884"/>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253327" y="6018195"/>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595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Working a module</a:t>
            </a:r>
            <a:endParaRPr lang="en-US" dirty="0"/>
          </a:p>
        </p:txBody>
      </p:sp>
      <p:sp>
        <p:nvSpPr>
          <p:cNvPr id="3" name="Content Placeholder 2"/>
          <p:cNvSpPr>
            <a:spLocks noGrp="1"/>
          </p:cNvSpPr>
          <p:nvPr>
            <p:ph idx="1"/>
          </p:nvPr>
        </p:nvSpPr>
        <p:spPr>
          <a:xfrm>
            <a:off x="533400" y="1295400"/>
            <a:ext cx="8229600" cy="5410200"/>
          </a:xfrm>
        </p:spPr>
        <p:txBody>
          <a:bodyPr/>
          <a:lstStyle/>
          <a:p>
            <a:pPr marL="0" indent="0">
              <a:buNone/>
            </a:pPr>
            <a:r>
              <a:rPr lang="en-US" sz="2000" dirty="0" smtClean="0"/>
              <a:t>Once the clocks are running &amp; the reset works on time, we need to start working the rest of the design one data path at a time.</a:t>
            </a:r>
          </a:p>
          <a:p>
            <a:pPr marL="0" indent="0">
              <a:buNone/>
            </a:pPr>
            <a:r>
              <a:rPr lang="en-US" sz="2000" dirty="0" smtClean="0"/>
              <a:t>Every module have inputs, outputs &amp; modules in the way. </a:t>
            </a:r>
            <a:endParaRPr lang="en-US" sz="2000" dirty="0"/>
          </a:p>
          <a:p>
            <a:endParaRPr lang="en-US" sz="2000" dirty="0" smtClean="0"/>
          </a:p>
        </p:txBody>
      </p:sp>
      <p:sp>
        <p:nvSpPr>
          <p:cNvPr id="7" name="Rectangle 6"/>
          <p:cNvSpPr/>
          <p:nvPr/>
        </p:nvSpPr>
        <p:spPr>
          <a:xfrm>
            <a:off x="2667000" y="29718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2860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860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2860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2860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9436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9436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436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36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362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362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362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172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172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172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2989086" y="33528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484511" y="33528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3798711" y="48006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810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working a module(inputs)</a:t>
            </a:r>
            <a:endParaRPr lang="en-US" dirty="0"/>
          </a:p>
        </p:txBody>
      </p:sp>
      <p:sp>
        <p:nvSpPr>
          <p:cNvPr id="3" name="Content Placeholder 2"/>
          <p:cNvSpPr>
            <a:spLocks noGrp="1"/>
          </p:cNvSpPr>
          <p:nvPr>
            <p:ph idx="1"/>
          </p:nvPr>
        </p:nvSpPr>
        <p:spPr>
          <a:xfrm>
            <a:off x="457200" y="838200"/>
            <a:ext cx="8534400" cy="1143000"/>
          </a:xfrm>
        </p:spPr>
        <p:txBody>
          <a:bodyPr/>
          <a:lstStyle/>
          <a:p>
            <a:pPr marL="0" indent="0">
              <a:buNone/>
            </a:pPr>
            <a:r>
              <a:rPr lang="en-US" sz="2000" u="sng" dirty="0" smtClean="0"/>
              <a:t>We start with the inputs. </a:t>
            </a:r>
            <a:endParaRPr lang="en-US" sz="2000" u="sng" dirty="0" smtClean="0"/>
          </a:p>
          <a:p>
            <a:pPr marL="0" indent="0">
              <a:buNone/>
            </a:pPr>
            <a:r>
              <a:rPr lang="en-US" sz="2000" dirty="0" smtClean="0"/>
              <a:t>We need to drive the inputs for the module </a:t>
            </a:r>
            <a:r>
              <a:rPr lang="en-US" sz="2000" dirty="0" smtClean="0"/>
              <a:t>the </a:t>
            </a:r>
            <a:r>
              <a:rPr lang="en-US" sz="2000" dirty="0" smtClean="0"/>
              <a:t>work. </a:t>
            </a:r>
          </a:p>
          <a:p>
            <a:pPr marL="0" indent="0">
              <a:buNone/>
            </a:pPr>
            <a:r>
              <a:rPr lang="en-US" sz="2000" dirty="0" smtClean="0"/>
              <a:t>Some inputs can be copied from the simulation like clocks and control signals, but for the data … </a:t>
            </a:r>
            <a:endParaRPr lang="en-US" sz="2000" dirty="0" smtClean="0"/>
          </a:p>
        </p:txBody>
      </p:sp>
      <p:sp>
        <p:nvSpPr>
          <p:cNvPr id="7" name="Rectangle 6"/>
          <p:cNvSpPr/>
          <p:nvPr/>
        </p:nvSpPr>
        <p:spPr>
          <a:xfrm>
            <a:off x="51816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48006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006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006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006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58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58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458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458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8768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8768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7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868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868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68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503686" y="35052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999111" y="35052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313311" y="49530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Oval 3"/>
          <p:cNvSpPr/>
          <p:nvPr/>
        </p:nvSpPr>
        <p:spPr>
          <a:xfrm>
            <a:off x="4343400" y="2819400"/>
            <a:ext cx="1524000" cy="411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19600" y="4202668"/>
            <a:ext cx="813043" cy="369332"/>
          </a:xfrm>
          <a:prstGeom prst="rect">
            <a:avLst/>
          </a:prstGeom>
          <a:noFill/>
        </p:spPr>
        <p:txBody>
          <a:bodyPr wrap="none" rtlCol="0">
            <a:spAutoFit/>
          </a:bodyPr>
          <a:lstStyle/>
          <a:p>
            <a:r>
              <a:rPr lang="en-US" dirty="0" smtClean="0">
                <a:solidFill>
                  <a:srgbClr val="FF0000"/>
                </a:solidFill>
              </a:rPr>
              <a:t>Inputs</a:t>
            </a:r>
            <a:endParaRPr lang="en-US" dirty="0">
              <a:solidFill>
                <a:srgbClr val="FF0000"/>
              </a:solidFill>
            </a:endParaRPr>
          </a:p>
        </p:txBody>
      </p:sp>
      <p:sp>
        <p:nvSpPr>
          <p:cNvPr id="101" name="Content Placeholder 2"/>
          <p:cNvSpPr txBox="1">
            <a:spLocks/>
          </p:cNvSpPr>
          <p:nvPr/>
        </p:nvSpPr>
        <p:spPr bwMode="auto">
          <a:xfrm>
            <a:off x="152400" y="3198779"/>
            <a:ext cx="4419600" cy="23638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The problem </a:t>
            </a:r>
            <a:r>
              <a:rPr lang="en-US" sz="2000" dirty="0" smtClean="0"/>
              <a:t>is that we need </a:t>
            </a:r>
            <a:r>
              <a:rPr lang="en-US" sz="2000" dirty="0"/>
              <a:t>to reduce the equipment speed significantly. </a:t>
            </a:r>
          </a:p>
          <a:p>
            <a:pPr marL="0" indent="0">
              <a:buFont typeface="Arial" charset="0"/>
              <a:buNone/>
            </a:pPr>
            <a:r>
              <a:rPr lang="en-US" sz="2000" dirty="0" smtClean="0"/>
              <a:t>Some times, to reduce the speed we can use special equipment, like Cadence Speed Bridge, or we can program an FPGA to reduce data speed.</a:t>
            </a:r>
            <a:endParaRPr lang="en-US" sz="2000" dirty="0" smtClean="0"/>
          </a:p>
        </p:txBody>
      </p:sp>
      <p:sp>
        <p:nvSpPr>
          <p:cNvPr id="102" name="Content Placeholder 2"/>
          <p:cNvSpPr txBox="1">
            <a:spLocks/>
          </p:cNvSpPr>
          <p:nvPr/>
        </p:nvSpPr>
        <p:spPr bwMode="auto">
          <a:xfrm>
            <a:off x="228600" y="2211421"/>
            <a:ext cx="8534400" cy="10651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smtClean="0"/>
              <a:t>One of the biggest advantages in using the Palladium emulator is that we can connect our lab equipment to the planed design months before the chip is available. </a:t>
            </a:r>
            <a:endParaRPr lang="en-US" sz="2000" dirty="0" smtClean="0"/>
          </a:p>
        </p:txBody>
      </p:sp>
      <p:sp>
        <p:nvSpPr>
          <p:cNvPr id="6" name="Rectangle 5"/>
          <p:cNvSpPr/>
          <p:nvPr/>
        </p:nvSpPr>
        <p:spPr>
          <a:xfrm>
            <a:off x="990600" y="5638800"/>
            <a:ext cx="2438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3429000" y="5791200"/>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429000" y="5943600"/>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6" idx="3"/>
          </p:cNvCxnSpPr>
          <p:nvPr/>
        </p:nvCxnSpPr>
        <p:spPr>
          <a:xfrm>
            <a:off x="3429000" y="6096000"/>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143000" y="5791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Lab equipment </a:t>
            </a:r>
            <a:endParaRPr lang="en-US" dirty="0">
              <a:solidFill>
                <a:schemeClr val="tx1"/>
              </a:solidFill>
            </a:endParaRPr>
          </a:p>
        </p:txBody>
      </p:sp>
      <p:sp>
        <p:nvSpPr>
          <p:cNvPr id="109" name="Rectangle 108"/>
          <p:cNvSpPr/>
          <p:nvPr/>
        </p:nvSpPr>
        <p:spPr>
          <a:xfrm>
            <a:off x="3048000" y="5715000"/>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43078" y="6260068"/>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7" name="Freeform 16"/>
          <p:cNvSpPr/>
          <p:nvPr/>
        </p:nvSpPr>
        <p:spPr>
          <a:xfrm>
            <a:off x="3653402" y="5349547"/>
            <a:ext cx="385198" cy="1203653"/>
          </a:xfrm>
          <a:custGeom>
            <a:avLst/>
            <a:gdLst>
              <a:gd name="connsiteX0" fmla="*/ 70335 w 385198"/>
              <a:gd name="connsiteY0" fmla="*/ 0 h 1203653"/>
              <a:gd name="connsiteX1" fmla="*/ 384660 w 385198"/>
              <a:gd name="connsiteY1" fmla="*/ 381000 h 1203653"/>
              <a:gd name="connsiteX2" fmla="*/ 3660 w 385198"/>
              <a:gd name="connsiteY2" fmla="*/ 838200 h 1203653"/>
              <a:gd name="connsiteX3" fmla="*/ 194160 w 385198"/>
              <a:gd name="connsiteY3" fmla="*/ 1171575 h 1203653"/>
              <a:gd name="connsiteX4" fmla="*/ 232260 w 385198"/>
              <a:gd name="connsiteY4" fmla="*/ 1171575 h 120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198" h="1203653">
                <a:moveTo>
                  <a:pt x="70335" y="0"/>
                </a:moveTo>
                <a:cubicBezTo>
                  <a:pt x="233053" y="120650"/>
                  <a:pt x="395772" y="241300"/>
                  <a:pt x="384660" y="381000"/>
                </a:cubicBezTo>
                <a:cubicBezTo>
                  <a:pt x="373548" y="520700"/>
                  <a:pt x="35410" y="706438"/>
                  <a:pt x="3660" y="838200"/>
                </a:cubicBezTo>
                <a:cubicBezTo>
                  <a:pt x="-28090" y="969962"/>
                  <a:pt x="156060" y="1116013"/>
                  <a:pt x="194160" y="1171575"/>
                </a:cubicBezTo>
                <a:cubicBezTo>
                  <a:pt x="232260" y="1227137"/>
                  <a:pt x="232260" y="1199356"/>
                  <a:pt x="232260" y="11715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882002" y="5349547"/>
            <a:ext cx="385198" cy="1203653"/>
          </a:xfrm>
          <a:custGeom>
            <a:avLst/>
            <a:gdLst>
              <a:gd name="connsiteX0" fmla="*/ 70335 w 385198"/>
              <a:gd name="connsiteY0" fmla="*/ 0 h 1203653"/>
              <a:gd name="connsiteX1" fmla="*/ 384660 w 385198"/>
              <a:gd name="connsiteY1" fmla="*/ 381000 h 1203653"/>
              <a:gd name="connsiteX2" fmla="*/ 3660 w 385198"/>
              <a:gd name="connsiteY2" fmla="*/ 838200 h 1203653"/>
              <a:gd name="connsiteX3" fmla="*/ 194160 w 385198"/>
              <a:gd name="connsiteY3" fmla="*/ 1171575 h 1203653"/>
              <a:gd name="connsiteX4" fmla="*/ 232260 w 385198"/>
              <a:gd name="connsiteY4" fmla="*/ 1171575 h 120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198" h="1203653">
                <a:moveTo>
                  <a:pt x="70335" y="0"/>
                </a:moveTo>
                <a:cubicBezTo>
                  <a:pt x="233053" y="120650"/>
                  <a:pt x="395772" y="241300"/>
                  <a:pt x="384660" y="381000"/>
                </a:cubicBezTo>
                <a:cubicBezTo>
                  <a:pt x="373548" y="520700"/>
                  <a:pt x="35410" y="706438"/>
                  <a:pt x="3660" y="838200"/>
                </a:cubicBezTo>
                <a:cubicBezTo>
                  <a:pt x="-28090" y="969962"/>
                  <a:pt x="156060" y="1116013"/>
                  <a:pt x="194160" y="1171575"/>
                </a:cubicBezTo>
                <a:cubicBezTo>
                  <a:pt x="232260" y="1227137"/>
                  <a:pt x="232260" y="1199356"/>
                  <a:pt x="232260" y="11715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1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circle(in)">
                                      <p:cBhvr>
                                        <p:cTn id="7" dur="2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05"/>
                                        </p:tgtEl>
                                        <p:attrNameLst>
                                          <p:attrName>style.visibility</p:attrName>
                                        </p:attrNameLst>
                                      </p:cBhvr>
                                      <p:to>
                                        <p:strVal val="visible"/>
                                      </p:to>
                                    </p:set>
                                    <p:anim calcmode="lin" valueType="num">
                                      <p:cBhvr additive="base">
                                        <p:cTn id="16" dur="500" fill="hold"/>
                                        <p:tgtEl>
                                          <p:spTgt spid="105"/>
                                        </p:tgtEl>
                                        <p:attrNameLst>
                                          <p:attrName>ppt_x</p:attrName>
                                        </p:attrNameLst>
                                      </p:cBhvr>
                                      <p:tavLst>
                                        <p:tav tm="0">
                                          <p:val>
                                            <p:strVal val="0-#ppt_w/2"/>
                                          </p:val>
                                        </p:tav>
                                        <p:tav tm="100000">
                                          <p:val>
                                            <p:strVal val="#ppt_x"/>
                                          </p:val>
                                        </p:tav>
                                      </p:tavLst>
                                    </p:anim>
                                    <p:anim calcmode="lin" valueType="num">
                                      <p:cBhvr additive="base">
                                        <p:cTn id="17" dur="500" fill="hold"/>
                                        <p:tgtEl>
                                          <p:spTgt spid="105"/>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06"/>
                                        </p:tgtEl>
                                        <p:attrNameLst>
                                          <p:attrName>style.visibility</p:attrName>
                                        </p:attrNameLst>
                                      </p:cBhvr>
                                      <p:to>
                                        <p:strVal val="visible"/>
                                      </p:to>
                                    </p:set>
                                    <p:anim calcmode="lin" valueType="num">
                                      <p:cBhvr additive="base">
                                        <p:cTn id="20" dur="500" fill="hold"/>
                                        <p:tgtEl>
                                          <p:spTgt spid="106"/>
                                        </p:tgtEl>
                                        <p:attrNameLst>
                                          <p:attrName>ppt_x</p:attrName>
                                        </p:attrNameLst>
                                      </p:cBhvr>
                                      <p:tavLst>
                                        <p:tav tm="0">
                                          <p:val>
                                            <p:strVal val="0-#ppt_w/2"/>
                                          </p:val>
                                        </p:tav>
                                        <p:tav tm="100000">
                                          <p:val>
                                            <p:strVal val="#ppt_x"/>
                                          </p:val>
                                        </p:tav>
                                      </p:tavLst>
                                    </p:anim>
                                    <p:anim calcmode="lin" valueType="num">
                                      <p:cBhvr additive="base">
                                        <p:cTn id="21" dur="500" fill="hold"/>
                                        <p:tgtEl>
                                          <p:spTgt spid="106"/>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07"/>
                                        </p:tgtEl>
                                        <p:attrNameLst>
                                          <p:attrName>style.visibility</p:attrName>
                                        </p:attrNameLst>
                                      </p:cBhvr>
                                      <p:to>
                                        <p:strVal val="visible"/>
                                      </p:to>
                                    </p:set>
                                    <p:anim calcmode="lin" valueType="num">
                                      <p:cBhvr additive="base">
                                        <p:cTn id="24" dur="500" fill="hold"/>
                                        <p:tgtEl>
                                          <p:spTgt spid="107"/>
                                        </p:tgtEl>
                                        <p:attrNameLst>
                                          <p:attrName>ppt_x</p:attrName>
                                        </p:attrNameLst>
                                      </p:cBhvr>
                                      <p:tavLst>
                                        <p:tav tm="0">
                                          <p:val>
                                            <p:strVal val="0-#ppt_w/2"/>
                                          </p:val>
                                        </p:tav>
                                        <p:tav tm="100000">
                                          <p:val>
                                            <p:strVal val="#ppt_x"/>
                                          </p:val>
                                        </p:tav>
                                      </p:tavLst>
                                    </p:anim>
                                    <p:anim calcmode="lin" valueType="num">
                                      <p:cBhvr additive="base">
                                        <p:cTn id="25" dur="500" fill="hold"/>
                                        <p:tgtEl>
                                          <p:spTgt spid="10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08"/>
                                        </p:tgtEl>
                                        <p:attrNameLst>
                                          <p:attrName>style.visibility</p:attrName>
                                        </p:attrNameLst>
                                      </p:cBhvr>
                                      <p:to>
                                        <p:strVal val="visible"/>
                                      </p:to>
                                    </p:set>
                                    <p:anim calcmode="lin" valueType="num">
                                      <p:cBhvr additive="base">
                                        <p:cTn id="28" dur="500" fill="hold"/>
                                        <p:tgtEl>
                                          <p:spTgt spid="108"/>
                                        </p:tgtEl>
                                        <p:attrNameLst>
                                          <p:attrName>ppt_x</p:attrName>
                                        </p:attrNameLst>
                                      </p:cBhvr>
                                      <p:tavLst>
                                        <p:tav tm="0">
                                          <p:val>
                                            <p:strVal val="0-#ppt_w/2"/>
                                          </p:val>
                                        </p:tav>
                                        <p:tav tm="100000">
                                          <p:val>
                                            <p:strVal val="#ppt_x"/>
                                          </p:val>
                                        </p:tav>
                                      </p:tavLst>
                                    </p:anim>
                                    <p:anim calcmode="lin" valueType="num">
                                      <p:cBhvr additive="base">
                                        <p:cTn id="29" dur="500" fill="hold"/>
                                        <p:tgtEl>
                                          <p:spTgt spid="10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03"/>
                                        </p:tgtEl>
                                        <p:attrNameLst>
                                          <p:attrName>style.visibility</p:attrName>
                                        </p:attrNameLst>
                                      </p:cBhvr>
                                      <p:to>
                                        <p:strVal val="visible"/>
                                      </p:to>
                                    </p:set>
                                    <p:anim calcmode="lin" valueType="num">
                                      <p:cBhvr additive="base">
                                        <p:cTn id="36" dur="500" fill="hold"/>
                                        <p:tgtEl>
                                          <p:spTgt spid="103"/>
                                        </p:tgtEl>
                                        <p:attrNameLst>
                                          <p:attrName>ppt_x</p:attrName>
                                        </p:attrNameLst>
                                      </p:cBhvr>
                                      <p:tavLst>
                                        <p:tav tm="0">
                                          <p:val>
                                            <p:strVal val="0-#ppt_w/2"/>
                                          </p:val>
                                        </p:tav>
                                        <p:tav tm="100000">
                                          <p:val>
                                            <p:strVal val="#ppt_x"/>
                                          </p:val>
                                        </p:tav>
                                      </p:tavLst>
                                    </p:anim>
                                    <p:anim calcmode="lin" valueType="num">
                                      <p:cBhvr additive="base">
                                        <p:cTn id="37"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01"/>
                                        </p:tgtEl>
                                        <p:attrNameLst>
                                          <p:attrName>style.visibility</p:attrName>
                                        </p:attrNameLst>
                                      </p:cBhvr>
                                      <p:to>
                                        <p:strVal val="visible"/>
                                      </p:to>
                                    </p:set>
                                    <p:anim calcmode="lin" valueType="num">
                                      <p:cBhvr additive="base">
                                        <p:cTn id="42" dur="500" fill="hold"/>
                                        <p:tgtEl>
                                          <p:spTgt spid="101"/>
                                        </p:tgtEl>
                                        <p:attrNameLst>
                                          <p:attrName>ppt_x</p:attrName>
                                        </p:attrNameLst>
                                      </p:cBhvr>
                                      <p:tavLst>
                                        <p:tav tm="0">
                                          <p:val>
                                            <p:strVal val="0-#ppt_w/2"/>
                                          </p:val>
                                        </p:tav>
                                        <p:tav tm="100000">
                                          <p:val>
                                            <p:strVal val="#ppt_x"/>
                                          </p:val>
                                        </p:tav>
                                      </p:tavLst>
                                    </p:anim>
                                    <p:anim calcmode="lin" valueType="num">
                                      <p:cBhvr additive="base">
                                        <p:cTn id="43"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6" grpId="0" animBg="1"/>
      <p:bldP spid="108" grpId="0" animBg="1"/>
      <p:bldP spid="109" grpId="0" animBg="1"/>
      <p:bldP spid="12" grpId="0"/>
      <p:bldP spid="17" grpId="0" animBg="1"/>
      <p:bldP spid="1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Working a module(outputs)</a:t>
            </a:r>
            <a:endParaRPr lang="en-US" dirty="0"/>
          </a:p>
        </p:txBody>
      </p:sp>
      <p:sp>
        <p:nvSpPr>
          <p:cNvPr id="3" name="Content Placeholder 2"/>
          <p:cNvSpPr>
            <a:spLocks noGrp="1"/>
          </p:cNvSpPr>
          <p:nvPr>
            <p:ph idx="1"/>
          </p:nvPr>
        </p:nvSpPr>
        <p:spPr>
          <a:xfrm>
            <a:off x="533400" y="1219200"/>
            <a:ext cx="8229600" cy="1752600"/>
          </a:xfrm>
        </p:spPr>
        <p:txBody>
          <a:bodyPr/>
          <a:lstStyle/>
          <a:p>
            <a:pPr marL="0" indent="0">
              <a:buNone/>
            </a:pPr>
            <a:r>
              <a:rPr lang="en-US" sz="2000" u="sng" dirty="0" smtClean="0"/>
              <a:t>Now for the outputs:</a:t>
            </a:r>
          </a:p>
          <a:p>
            <a:pPr marL="0" indent="0">
              <a:buNone/>
            </a:pPr>
            <a:r>
              <a:rPr lang="en-US" sz="2000" dirty="0" smtClean="0"/>
              <a:t>We need to check if the outputs are what we expected it to be. </a:t>
            </a:r>
          </a:p>
          <a:p>
            <a:pPr marL="0" indent="0">
              <a:buNone/>
            </a:pPr>
            <a:r>
              <a:rPr lang="en-US" sz="2000" dirty="0" smtClean="0"/>
              <a:t>If the outputs are not probably one of it’s drivers has a behavioral </a:t>
            </a:r>
            <a:r>
              <a:rPr lang="en-US" sz="2000" dirty="0" smtClean="0"/>
              <a:t>module that </a:t>
            </a:r>
            <a:r>
              <a:rPr lang="en-US" sz="2000" dirty="0" smtClean="0"/>
              <a:t>needs to be replaced or override. </a:t>
            </a:r>
          </a:p>
          <a:p>
            <a:pPr marL="0" indent="0">
              <a:buNone/>
            </a:pPr>
            <a:r>
              <a:rPr lang="en-US" sz="1800" dirty="0" smtClean="0"/>
              <a:t>(or its one of the modules we emptied in the compilation stage).</a:t>
            </a:r>
          </a:p>
        </p:txBody>
      </p:sp>
      <p:sp>
        <p:nvSpPr>
          <p:cNvPr id="7" name="Rectangle 6"/>
          <p:cNvSpPr/>
          <p:nvPr/>
        </p:nvSpPr>
        <p:spPr>
          <a:xfrm>
            <a:off x="4343400" y="29718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9624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62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62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200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200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6200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0386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0386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0386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8486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8486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8486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665486" y="33528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160911" y="33528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475111" y="48006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Oval 100"/>
          <p:cNvSpPr/>
          <p:nvPr/>
        </p:nvSpPr>
        <p:spPr>
          <a:xfrm>
            <a:off x="7315200" y="2743200"/>
            <a:ext cx="1524000" cy="411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7644160" y="4202668"/>
            <a:ext cx="941283" cy="369332"/>
          </a:xfrm>
          <a:prstGeom prst="rect">
            <a:avLst/>
          </a:prstGeom>
          <a:noFill/>
        </p:spPr>
        <p:txBody>
          <a:bodyPr wrap="none" rtlCol="0">
            <a:spAutoFit/>
          </a:bodyPr>
          <a:lstStyle/>
          <a:p>
            <a:r>
              <a:rPr lang="en-US" dirty="0" smtClean="0">
                <a:solidFill>
                  <a:srgbClr val="FF0000"/>
                </a:solidFill>
              </a:rPr>
              <a:t>outputs</a:t>
            </a:r>
            <a:endParaRPr lang="en-US" dirty="0">
              <a:solidFill>
                <a:srgbClr val="FF0000"/>
              </a:solidFill>
            </a:endParaRPr>
          </a:p>
        </p:txBody>
      </p:sp>
      <p:cxnSp>
        <p:nvCxnSpPr>
          <p:cNvPr id="103" name="Straight Connector 102"/>
          <p:cNvCxnSpPr/>
          <p:nvPr/>
        </p:nvCxnSpPr>
        <p:spPr>
          <a:xfrm>
            <a:off x="3962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381000" y="5638800"/>
            <a:ext cx="2438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p:cNvCxnSpPr/>
          <p:nvPr/>
        </p:nvCxnSpPr>
        <p:spPr>
          <a:xfrm>
            <a:off x="2819400" y="5791200"/>
            <a:ext cx="1600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819400" y="5943600"/>
            <a:ext cx="1600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3"/>
          </p:cNvCxnSpPr>
          <p:nvPr/>
        </p:nvCxnSpPr>
        <p:spPr>
          <a:xfrm>
            <a:off x="2819400" y="6096000"/>
            <a:ext cx="1600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533400" y="5791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Lab equipment </a:t>
            </a:r>
            <a:endParaRPr lang="en-US" dirty="0">
              <a:solidFill>
                <a:schemeClr val="tx1"/>
              </a:solidFill>
            </a:endParaRPr>
          </a:p>
        </p:txBody>
      </p:sp>
      <p:sp>
        <p:nvSpPr>
          <p:cNvPr id="120" name="Rectangle 119"/>
          <p:cNvSpPr/>
          <p:nvPr/>
        </p:nvSpPr>
        <p:spPr>
          <a:xfrm>
            <a:off x="2438400" y="5715000"/>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1933478" y="6260068"/>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22" name="Freeform 121"/>
          <p:cNvSpPr/>
          <p:nvPr/>
        </p:nvSpPr>
        <p:spPr>
          <a:xfrm>
            <a:off x="3043802" y="5349547"/>
            <a:ext cx="385198" cy="1203653"/>
          </a:xfrm>
          <a:custGeom>
            <a:avLst/>
            <a:gdLst>
              <a:gd name="connsiteX0" fmla="*/ 70335 w 385198"/>
              <a:gd name="connsiteY0" fmla="*/ 0 h 1203653"/>
              <a:gd name="connsiteX1" fmla="*/ 384660 w 385198"/>
              <a:gd name="connsiteY1" fmla="*/ 381000 h 1203653"/>
              <a:gd name="connsiteX2" fmla="*/ 3660 w 385198"/>
              <a:gd name="connsiteY2" fmla="*/ 838200 h 1203653"/>
              <a:gd name="connsiteX3" fmla="*/ 194160 w 385198"/>
              <a:gd name="connsiteY3" fmla="*/ 1171575 h 1203653"/>
              <a:gd name="connsiteX4" fmla="*/ 232260 w 385198"/>
              <a:gd name="connsiteY4" fmla="*/ 1171575 h 120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198" h="1203653">
                <a:moveTo>
                  <a:pt x="70335" y="0"/>
                </a:moveTo>
                <a:cubicBezTo>
                  <a:pt x="233053" y="120650"/>
                  <a:pt x="395772" y="241300"/>
                  <a:pt x="384660" y="381000"/>
                </a:cubicBezTo>
                <a:cubicBezTo>
                  <a:pt x="373548" y="520700"/>
                  <a:pt x="35410" y="706438"/>
                  <a:pt x="3660" y="838200"/>
                </a:cubicBezTo>
                <a:cubicBezTo>
                  <a:pt x="-28090" y="969962"/>
                  <a:pt x="156060" y="1116013"/>
                  <a:pt x="194160" y="1171575"/>
                </a:cubicBezTo>
                <a:cubicBezTo>
                  <a:pt x="232260" y="1227137"/>
                  <a:pt x="232260" y="1199356"/>
                  <a:pt x="232260" y="11715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272402" y="5349547"/>
            <a:ext cx="385198" cy="1203653"/>
          </a:xfrm>
          <a:custGeom>
            <a:avLst/>
            <a:gdLst>
              <a:gd name="connsiteX0" fmla="*/ 70335 w 385198"/>
              <a:gd name="connsiteY0" fmla="*/ 0 h 1203653"/>
              <a:gd name="connsiteX1" fmla="*/ 384660 w 385198"/>
              <a:gd name="connsiteY1" fmla="*/ 381000 h 1203653"/>
              <a:gd name="connsiteX2" fmla="*/ 3660 w 385198"/>
              <a:gd name="connsiteY2" fmla="*/ 838200 h 1203653"/>
              <a:gd name="connsiteX3" fmla="*/ 194160 w 385198"/>
              <a:gd name="connsiteY3" fmla="*/ 1171575 h 1203653"/>
              <a:gd name="connsiteX4" fmla="*/ 232260 w 385198"/>
              <a:gd name="connsiteY4" fmla="*/ 1171575 h 1203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198" h="1203653">
                <a:moveTo>
                  <a:pt x="70335" y="0"/>
                </a:moveTo>
                <a:cubicBezTo>
                  <a:pt x="233053" y="120650"/>
                  <a:pt x="395772" y="241300"/>
                  <a:pt x="384660" y="381000"/>
                </a:cubicBezTo>
                <a:cubicBezTo>
                  <a:pt x="373548" y="520700"/>
                  <a:pt x="35410" y="706438"/>
                  <a:pt x="3660" y="838200"/>
                </a:cubicBezTo>
                <a:cubicBezTo>
                  <a:pt x="-28090" y="969962"/>
                  <a:pt x="156060" y="1116013"/>
                  <a:pt x="194160" y="1171575"/>
                </a:cubicBezTo>
                <a:cubicBezTo>
                  <a:pt x="232260" y="1227137"/>
                  <a:pt x="232260" y="1199356"/>
                  <a:pt x="232260" y="11715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357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Using </a:t>
            </a:r>
            <a:r>
              <a:rPr lang="en-US" dirty="0" err="1" smtClean="0"/>
              <a:t>Specman</a:t>
            </a:r>
            <a:r>
              <a:rPr lang="en-US" dirty="0" smtClean="0"/>
              <a:t> </a:t>
            </a:r>
            <a:endParaRPr lang="en-US" dirty="0"/>
          </a:p>
        </p:txBody>
      </p:sp>
      <p:sp>
        <p:nvSpPr>
          <p:cNvPr id="3" name="Content Placeholder 2"/>
          <p:cNvSpPr>
            <a:spLocks noGrp="1"/>
          </p:cNvSpPr>
          <p:nvPr>
            <p:ph idx="1"/>
          </p:nvPr>
        </p:nvSpPr>
        <p:spPr>
          <a:xfrm>
            <a:off x="457200" y="990601"/>
            <a:ext cx="6781800" cy="1066800"/>
          </a:xfrm>
        </p:spPr>
        <p:txBody>
          <a:bodyPr/>
          <a:lstStyle/>
          <a:p>
            <a:pPr marL="0" indent="0">
              <a:buNone/>
            </a:pPr>
            <a:r>
              <a:rPr lang="en-US" sz="2000" dirty="0" smtClean="0"/>
              <a:t>The </a:t>
            </a:r>
            <a:r>
              <a:rPr lang="en-US" sz="2000" dirty="0" err="1" smtClean="0"/>
              <a:t>Specman</a:t>
            </a:r>
            <a:r>
              <a:rPr lang="en-US" sz="2000" dirty="0" smtClean="0"/>
              <a:t> environment looks like this: </a:t>
            </a:r>
          </a:p>
          <a:p>
            <a:pPr marL="0" indent="0">
              <a:buNone/>
            </a:pPr>
            <a:r>
              <a:rPr lang="en-US" sz="2000" dirty="0" smtClean="0"/>
              <a:t>The Problem is that the BFM generate the data on each clock cycle on the clock event. </a:t>
            </a:r>
          </a:p>
        </p:txBody>
      </p:sp>
      <p:sp>
        <p:nvSpPr>
          <p:cNvPr id="5" name="Right Arrow 4"/>
          <p:cNvSpPr/>
          <p:nvPr/>
        </p:nvSpPr>
        <p:spPr>
          <a:xfrm rot="10800000">
            <a:off x="4896642" y="5400674"/>
            <a:ext cx="2497137" cy="1044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p>
        </p:txBody>
      </p:sp>
      <p:sp>
        <p:nvSpPr>
          <p:cNvPr id="6" name="Right Arrow 5"/>
          <p:cNvSpPr/>
          <p:nvPr/>
        </p:nvSpPr>
        <p:spPr>
          <a:xfrm rot="10800000">
            <a:off x="89693" y="5400675"/>
            <a:ext cx="1892300" cy="1044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grpSp>
        <p:nvGrpSpPr>
          <p:cNvPr id="7" name="Group 6"/>
          <p:cNvGrpSpPr>
            <a:grpSpLocks/>
          </p:cNvGrpSpPr>
          <p:nvPr/>
        </p:nvGrpSpPr>
        <p:grpSpPr bwMode="auto">
          <a:xfrm>
            <a:off x="1983581" y="4905375"/>
            <a:ext cx="2913062" cy="1800225"/>
            <a:chOff x="2803612" y="3651994"/>
            <a:chExt cx="3240360" cy="2664296"/>
          </a:xfrm>
        </p:grpSpPr>
        <p:sp>
          <p:nvSpPr>
            <p:cNvPr id="42" name="Rectangle 41"/>
            <p:cNvSpPr/>
            <p:nvPr/>
          </p:nvSpPr>
          <p:spPr>
            <a:xfrm>
              <a:off x="2803612" y="3651994"/>
              <a:ext cx="3240360" cy="26642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p>
          </p:txBody>
        </p:sp>
        <p:sp>
          <p:nvSpPr>
            <p:cNvPr id="43" name="TextBox 4"/>
            <p:cNvSpPr txBox="1">
              <a:spLocks noChangeArrowheads="1"/>
            </p:cNvSpPr>
            <p:nvPr/>
          </p:nvSpPr>
          <p:spPr bwMode="auto">
            <a:xfrm>
              <a:off x="2875924" y="3818625"/>
              <a:ext cx="3105742" cy="928999"/>
            </a:xfrm>
            <a:prstGeom prst="rect">
              <a:avLst/>
            </a:prstGeom>
            <a:noFill/>
            <a:ln w="9525">
              <a:noFill/>
              <a:miter lim="800000"/>
              <a:headEnd/>
              <a:tailEnd/>
            </a:ln>
          </p:spPr>
          <p:txBody>
            <a:bodyPr wrap="none">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a:r>
                <a:rPr lang="en-US" sz="2400">
                  <a:solidFill>
                    <a:srgbClr val="FF0000"/>
                  </a:solidFill>
                  <a:latin typeface="Aharoni" pitchFamily="2" charset="-79"/>
                  <a:cs typeface="Aharoni" pitchFamily="2" charset="-79"/>
                </a:rPr>
                <a:t>DUT.v</a:t>
              </a:r>
            </a:p>
            <a:p>
              <a:pPr algn="ctr" rtl="0"/>
              <a:r>
                <a:rPr lang="en-US" sz="2400">
                  <a:solidFill>
                    <a:srgbClr val="FF0000"/>
                  </a:solidFill>
                  <a:latin typeface="Aharoni" pitchFamily="2" charset="-79"/>
                  <a:cs typeface="Aharoni" pitchFamily="2" charset="-79"/>
                </a:rPr>
                <a:t>Design Under Test</a:t>
              </a:r>
            </a:p>
          </p:txBody>
        </p:sp>
        <p:sp>
          <p:nvSpPr>
            <p:cNvPr id="44" name="TextBox 7"/>
            <p:cNvSpPr txBox="1">
              <a:spLocks noChangeArrowheads="1"/>
            </p:cNvSpPr>
            <p:nvPr/>
          </p:nvSpPr>
          <p:spPr bwMode="auto">
            <a:xfrm>
              <a:off x="5047086" y="4799476"/>
              <a:ext cx="996884" cy="412888"/>
            </a:xfrm>
            <a:prstGeom prst="rect">
              <a:avLst/>
            </a:prstGeom>
            <a:noFill/>
            <a:ln w="9525">
              <a:noFill/>
              <a:miter lim="800000"/>
              <a:headEnd/>
              <a:tailEnd/>
            </a:ln>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l" rtl="0"/>
              <a:r>
                <a:rPr lang="en-US">
                  <a:solidFill>
                    <a:srgbClr val="FF0000"/>
                  </a:solidFill>
                  <a:latin typeface="Calibri" pitchFamily="34" charset="0"/>
                </a:rPr>
                <a:t>inputs</a:t>
              </a:r>
            </a:p>
          </p:txBody>
        </p:sp>
        <p:sp>
          <p:nvSpPr>
            <p:cNvPr id="45" name="TextBox 8"/>
            <p:cNvSpPr txBox="1">
              <a:spLocks noChangeArrowheads="1"/>
            </p:cNvSpPr>
            <p:nvPr/>
          </p:nvSpPr>
          <p:spPr bwMode="auto">
            <a:xfrm>
              <a:off x="2822780" y="4799476"/>
              <a:ext cx="1182693" cy="412888"/>
            </a:xfrm>
            <a:prstGeom prst="rect">
              <a:avLst/>
            </a:prstGeom>
            <a:noFill/>
            <a:ln w="9525">
              <a:noFill/>
              <a:miter lim="800000"/>
              <a:headEnd/>
              <a:tailEnd/>
            </a:ln>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l" rtl="0"/>
              <a:r>
                <a:rPr lang="en-US">
                  <a:solidFill>
                    <a:srgbClr val="FF0000"/>
                  </a:solidFill>
                  <a:latin typeface="Calibri" pitchFamily="34" charset="0"/>
                </a:rPr>
                <a:t>outputs</a:t>
              </a:r>
            </a:p>
          </p:txBody>
        </p:sp>
      </p:grpSp>
      <p:grpSp>
        <p:nvGrpSpPr>
          <p:cNvPr id="8" name="Group 7"/>
          <p:cNvGrpSpPr>
            <a:grpSpLocks/>
          </p:cNvGrpSpPr>
          <p:nvPr/>
        </p:nvGrpSpPr>
        <p:grpSpPr bwMode="auto">
          <a:xfrm>
            <a:off x="7393780" y="3338514"/>
            <a:ext cx="1471612" cy="3217862"/>
            <a:chOff x="6620035" y="3291954"/>
            <a:chExt cx="2304256" cy="3384376"/>
          </a:xfrm>
        </p:grpSpPr>
        <p:sp>
          <p:nvSpPr>
            <p:cNvPr id="40" name="Rectangle 39"/>
            <p:cNvSpPr/>
            <p:nvPr/>
          </p:nvSpPr>
          <p:spPr>
            <a:xfrm>
              <a:off x="6620035" y="3291954"/>
              <a:ext cx="2304256" cy="33843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41" name="TextBox 10"/>
            <p:cNvSpPr txBox="1"/>
            <p:nvPr/>
          </p:nvSpPr>
          <p:spPr>
            <a:xfrm>
              <a:off x="6654835" y="3436233"/>
              <a:ext cx="2234656" cy="1598406"/>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smtClean="0">
                  <a:solidFill>
                    <a:schemeClr val="accent2">
                      <a:lumMod val="75000"/>
                    </a:schemeClr>
                  </a:solidFill>
                  <a:latin typeface="+mn-lt"/>
                  <a:cs typeface="+mn-cs"/>
                </a:rPr>
                <a:t>BFM</a:t>
              </a:r>
              <a:endParaRPr lang="en-US" sz="2000" dirty="0">
                <a:solidFill>
                  <a:schemeClr val="accent2">
                    <a:lumMod val="75000"/>
                  </a:schemeClr>
                </a:solidFill>
                <a:latin typeface="+mn-lt"/>
                <a:cs typeface="+mn-cs"/>
              </a:endParaRPr>
            </a:p>
            <a:p>
              <a:pPr algn="ctr" rtl="0" fontAlgn="auto">
                <a:spcBef>
                  <a:spcPts val="0"/>
                </a:spcBef>
                <a:spcAft>
                  <a:spcPts val="0"/>
                </a:spcAft>
                <a:defRPr/>
              </a:pPr>
              <a:r>
                <a:rPr lang="en-US" dirty="0">
                  <a:solidFill>
                    <a:schemeClr val="accent2">
                      <a:lumMod val="75000"/>
                    </a:schemeClr>
                  </a:solidFill>
                  <a:latin typeface="+mn-lt"/>
                  <a:cs typeface="+mn-cs"/>
                </a:rPr>
                <a:t>Generate the input signals to our DUT</a:t>
              </a:r>
            </a:p>
          </p:txBody>
        </p:sp>
      </p:grpSp>
      <p:grpSp>
        <p:nvGrpSpPr>
          <p:cNvPr id="10" name="Group 9"/>
          <p:cNvGrpSpPr>
            <a:grpSpLocks/>
          </p:cNvGrpSpPr>
          <p:nvPr/>
        </p:nvGrpSpPr>
        <p:grpSpPr bwMode="auto">
          <a:xfrm>
            <a:off x="5169693" y="4114800"/>
            <a:ext cx="1285875" cy="985838"/>
            <a:chOff x="4716016" y="2107621"/>
            <a:chExt cx="1429765" cy="2091852"/>
          </a:xfrm>
        </p:grpSpPr>
        <p:sp>
          <p:nvSpPr>
            <p:cNvPr id="36" name="Rectangle 35"/>
            <p:cNvSpPr/>
            <p:nvPr/>
          </p:nvSpPr>
          <p:spPr>
            <a:xfrm>
              <a:off x="4716016" y="2107621"/>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37" name="TextBox 21"/>
            <p:cNvSpPr txBox="1"/>
            <p:nvPr/>
          </p:nvSpPr>
          <p:spPr>
            <a:xfrm>
              <a:off x="4719546" y="2175795"/>
              <a:ext cx="1426235" cy="1293504"/>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a:solidFill>
                    <a:schemeClr val="accent2">
                      <a:lumMod val="75000"/>
                    </a:schemeClr>
                  </a:solidFill>
                  <a:latin typeface="+mn-lt"/>
                  <a:cs typeface="+mn-cs"/>
                </a:rPr>
                <a:t>INPUT</a:t>
              </a:r>
            </a:p>
            <a:p>
              <a:pPr algn="ctr" rtl="0" fontAlgn="auto">
                <a:spcBef>
                  <a:spcPts val="0"/>
                </a:spcBef>
                <a:spcAft>
                  <a:spcPts val="0"/>
                </a:spcAft>
                <a:defRPr/>
              </a:pPr>
              <a:r>
                <a:rPr lang="en-US" sz="2000" dirty="0">
                  <a:solidFill>
                    <a:schemeClr val="accent2">
                      <a:lumMod val="75000"/>
                    </a:schemeClr>
                  </a:solidFill>
                  <a:latin typeface="+mn-lt"/>
                  <a:cs typeface="+mn-cs"/>
                </a:rPr>
                <a:t>MONITOR</a:t>
              </a:r>
            </a:p>
            <a:p>
              <a:pPr algn="ctr" rtl="0" fontAlgn="auto">
                <a:spcBef>
                  <a:spcPts val="0"/>
                </a:spcBef>
                <a:spcAft>
                  <a:spcPts val="0"/>
                </a:spcAft>
                <a:defRPr/>
              </a:pPr>
              <a:endParaRPr lang="en-US" sz="2000" dirty="0">
                <a:solidFill>
                  <a:schemeClr val="accent2">
                    <a:lumMod val="75000"/>
                  </a:schemeClr>
                </a:solidFill>
                <a:latin typeface="+mn-lt"/>
                <a:cs typeface="+mn-cs"/>
              </a:endParaRPr>
            </a:p>
            <a:p>
              <a:pPr algn="ctr" rtl="0" fontAlgn="auto">
                <a:spcBef>
                  <a:spcPts val="0"/>
                </a:spcBef>
                <a:spcAft>
                  <a:spcPts val="0"/>
                </a:spcAft>
                <a:defRPr/>
              </a:pPr>
              <a:endParaRPr lang="en-US" dirty="0">
                <a:solidFill>
                  <a:schemeClr val="accent2">
                    <a:lumMod val="75000"/>
                  </a:schemeClr>
                </a:solidFill>
                <a:latin typeface="+mn-lt"/>
                <a:cs typeface="+mn-cs"/>
              </a:endParaRPr>
            </a:p>
          </p:txBody>
        </p:sp>
      </p:grpSp>
      <p:grpSp>
        <p:nvGrpSpPr>
          <p:cNvPr id="11" name="Group 10"/>
          <p:cNvGrpSpPr>
            <a:grpSpLocks/>
          </p:cNvGrpSpPr>
          <p:nvPr/>
        </p:nvGrpSpPr>
        <p:grpSpPr bwMode="auto">
          <a:xfrm>
            <a:off x="457200" y="4119563"/>
            <a:ext cx="1413668" cy="985837"/>
            <a:chOff x="395536" y="1809713"/>
            <a:chExt cx="1429765" cy="2091852"/>
          </a:xfrm>
        </p:grpSpPr>
        <p:sp>
          <p:nvSpPr>
            <p:cNvPr id="34" name="Rectangle 33"/>
            <p:cNvSpPr/>
            <p:nvPr/>
          </p:nvSpPr>
          <p:spPr>
            <a:xfrm>
              <a:off x="395536" y="1809713"/>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35" name="TextBox 22"/>
            <p:cNvSpPr txBox="1"/>
            <p:nvPr/>
          </p:nvSpPr>
          <p:spPr>
            <a:xfrm>
              <a:off x="395536" y="1861741"/>
              <a:ext cx="1426299" cy="1291710"/>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a:solidFill>
                    <a:schemeClr val="accent2">
                      <a:lumMod val="75000"/>
                    </a:schemeClr>
                  </a:solidFill>
                  <a:latin typeface="+mn-lt"/>
                  <a:cs typeface="+mn-cs"/>
                </a:rPr>
                <a:t>OUTPUT</a:t>
              </a:r>
            </a:p>
            <a:p>
              <a:pPr algn="ctr" rtl="0" fontAlgn="auto">
                <a:spcBef>
                  <a:spcPts val="0"/>
                </a:spcBef>
                <a:spcAft>
                  <a:spcPts val="0"/>
                </a:spcAft>
                <a:defRPr/>
              </a:pPr>
              <a:r>
                <a:rPr lang="en-US" sz="2000" dirty="0">
                  <a:solidFill>
                    <a:schemeClr val="accent2">
                      <a:lumMod val="75000"/>
                    </a:schemeClr>
                  </a:solidFill>
                  <a:latin typeface="+mn-lt"/>
                  <a:cs typeface="+mn-cs"/>
                </a:rPr>
                <a:t>MONITOR</a:t>
              </a:r>
            </a:p>
            <a:p>
              <a:pPr algn="ctr" rtl="0" fontAlgn="auto">
                <a:spcBef>
                  <a:spcPts val="0"/>
                </a:spcBef>
                <a:spcAft>
                  <a:spcPts val="0"/>
                </a:spcAft>
                <a:defRPr/>
              </a:pPr>
              <a:endParaRPr lang="en-US" sz="2000" dirty="0">
                <a:solidFill>
                  <a:schemeClr val="accent2">
                    <a:lumMod val="75000"/>
                  </a:schemeClr>
                </a:solidFill>
                <a:latin typeface="+mn-lt"/>
                <a:cs typeface="+mn-cs"/>
              </a:endParaRPr>
            </a:p>
            <a:p>
              <a:pPr algn="ctr" rtl="0" fontAlgn="auto">
                <a:spcBef>
                  <a:spcPts val="0"/>
                </a:spcBef>
                <a:spcAft>
                  <a:spcPts val="0"/>
                </a:spcAft>
                <a:defRPr/>
              </a:pPr>
              <a:endParaRPr lang="en-US" dirty="0">
                <a:solidFill>
                  <a:schemeClr val="accent2">
                    <a:lumMod val="75000"/>
                  </a:schemeClr>
                </a:solidFill>
                <a:latin typeface="+mn-lt"/>
                <a:cs typeface="+mn-cs"/>
              </a:endParaRPr>
            </a:p>
          </p:txBody>
        </p:sp>
      </p:grpSp>
      <p:grpSp>
        <p:nvGrpSpPr>
          <p:cNvPr id="12" name="Group 11"/>
          <p:cNvGrpSpPr>
            <a:grpSpLocks/>
          </p:cNvGrpSpPr>
          <p:nvPr/>
        </p:nvGrpSpPr>
        <p:grpSpPr bwMode="auto">
          <a:xfrm>
            <a:off x="2590800" y="3768726"/>
            <a:ext cx="1937544" cy="1031874"/>
            <a:chOff x="2498362" y="1094829"/>
            <a:chExt cx="2091852" cy="1429765"/>
          </a:xfrm>
        </p:grpSpPr>
        <p:sp>
          <p:nvSpPr>
            <p:cNvPr id="32" name="Rectangle 31"/>
            <p:cNvSpPr/>
            <p:nvPr/>
          </p:nvSpPr>
          <p:spPr>
            <a:xfrm rot="16200000">
              <a:off x="2829405" y="763786"/>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33" name="TextBox 23"/>
            <p:cNvSpPr txBox="1"/>
            <p:nvPr/>
          </p:nvSpPr>
          <p:spPr>
            <a:xfrm>
              <a:off x="2831914" y="1107525"/>
              <a:ext cx="1424746" cy="1293295"/>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a:solidFill>
                    <a:schemeClr val="accent2">
                      <a:lumMod val="75000"/>
                    </a:schemeClr>
                  </a:solidFill>
                  <a:latin typeface="+mn-lt"/>
                  <a:cs typeface="+mn-cs"/>
                </a:rPr>
                <a:t>CHECKER</a:t>
              </a:r>
            </a:p>
            <a:p>
              <a:pPr algn="ctr" rtl="0" fontAlgn="auto">
                <a:spcBef>
                  <a:spcPts val="0"/>
                </a:spcBef>
                <a:spcAft>
                  <a:spcPts val="0"/>
                </a:spcAft>
                <a:defRPr/>
              </a:pPr>
              <a:r>
                <a:rPr lang="en-US" sz="2000" dirty="0">
                  <a:solidFill>
                    <a:schemeClr val="accent2">
                      <a:lumMod val="75000"/>
                    </a:schemeClr>
                  </a:solidFill>
                  <a:latin typeface="+mn-lt"/>
                  <a:cs typeface="+mn-cs"/>
                </a:rPr>
                <a:t>(S/B)</a:t>
              </a:r>
            </a:p>
            <a:p>
              <a:pPr algn="ctr" rtl="0" fontAlgn="auto">
                <a:spcBef>
                  <a:spcPts val="0"/>
                </a:spcBef>
                <a:spcAft>
                  <a:spcPts val="0"/>
                </a:spcAft>
                <a:defRPr/>
              </a:pPr>
              <a:endParaRPr lang="en-US" sz="2000" dirty="0">
                <a:solidFill>
                  <a:schemeClr val="accent2">
                    <a:lumMod val="75000"/>
                  </a:schemeClr>
                </a:solidFill>
                <a:latin typeface="+mn-lt"/>
                <a:cs typeface="+mn-cs"/>
              </a:endParaRPr>
            </a:p>
            <a:p>
              <a:pPr algn="ctr" rtl="0" fontAlgn="auto">
                <a:spcBef>
                  <a:spcPts val="0"/>
                </a:spcBef>
                <a:spcAft>
                  <a:spcPts val="0"/>
                </a:spcAft>
                <a:defRPr/>
              </a:pPr>
              <a:endParaRPr lang="en-US" dirty="0">
                <a:solidFill>
                  <a:schemeClr val="accent2">
                    <a:lumMod val="75000"/>
                  </a:schemeClr>
                </a:solidFill>
                <a:latin typeface="+mn-lt"/>
                <a:cs typeface="+mn-cs"/>
              </a:endParaRPr>
            </a:p>
          </p:txBody>
        </p:sp>
      </p:grpSp>
      <p:sp>
        <p:nvSpPr>
          <p:cNvPr id="15" name="Right Arrow 14"/>
          <p:cNvSpPr/>
          <p:nvPr/>
        </p:nvSpPr>
        <p:spPr>
          <a:xfrm rot="16200000">
            <a:off x="960437" y="5110956"/>
            <a:ext cx="504825" cy="522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16" name="Right Arrow 15"/>
          <p:cNvSpPr/>
          <p:nvPr/>
        </p:nvSpPr>
        <p:spPr>
          <a:xfrm rot="16200000">
            <a:off x="5390833" y="5139055"/>
            <a:ext cx="561024" cy="522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17" name="Right Arrow 16"/>
          <p:cNvSpPr/>
          <p:nvPr/>
        </p:nvSpPr>
        <p:spPr>
          <a:xfrm rot="10800000">
            <a:off x="4528343" y="4114800"/>
            <a:ext cx="641350" cy="522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19" name="Right Arrow 18"/>
          <p:cNvSpPr/>
          <p:nvPr/>
        </p:nvSpPr>
        <p:spPr>
          <a:xfrm>
            <a:off x="1867693" y="4049713"/>
            <a:ext cx="723106" cy="52228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grpSp>
        <p:nvGrpSpPr>
          <p:cNvPr id="46" name="Group 45"/>
          <p:cNvGrpSpPr>
            <a:grpSpLocks/>
          </p:cNvGrpSpPr>
          <p:nvPr/>
        </p:nvGrpSpPr>
        <p:grpSpPr bwMode="auto">
          <a:xfrm>
            <a:off x="7315200" y="762000"/>
            <a:ext cx="1676400" cy="1974850"/>
            <a:chOff x="7690504" y="1196752"/>
            <a:chExt cx="1429765" cy="2091852"/>
          </a:xfrm>
        </p:grpSpPr>
        <p:sp>
          <p:nvSpPr>
            <p:cNvPr id="47" name="Rectangle 46"/>
            <p:cNvSpPr/>
            <p:nvPr/>
          </p:nvSpPr>
          <p:spPr>
            <a:xfrm>
              <a:off x="7690504" y="1196752"/>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48" name="TextBox 16"/>
            <p:cNvSpPr txBox="1"/>
            <p:nvPr/>
          </p:nvSpPr>
          <p:spPr>
            <a:xfrm>
              <a:off x="7690504" y="1411991"/>
              <a:ext cx="1426139" cy="1293115"/>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a:solidFill>
                    <a:schemeClr val="accent2">
                      <a:lumMod val="75000"/>
                    </a:schemeClr>
                  </a:solidFill>
                  <a:latin typeface="+mn-lt"/>
                  <a:cs typeface="+mn-cs"/>
                </a:rPr>
                <a:t>SEQUENCE DRIVER</a:t>
              </a:r>
            </a:p>
            <a:p>
              <a:pPr algn="ctr" rtl="0" fontAlgn="auto">
                <a:spcBef>
                  <a:spcPts val="0"/>
                </a:spcBef>
                <a:spcAft>
                  <a:spcPts val="0"/>
                </a:spcAft>
                <a:defRPr/>
              </a:pPr>
              <a:endParaRPr lang="en-US" sz="2000" dirty="0">
                <a:solidFill>
                  <a:schemeClr val="accent2">
                    <a:lumMod val="75000"/>
                  </a:schemeClr>
                </a:solidFill>
                <a:latin typeface="+mn-lt"/>
                <a:cs typeface="+mn-cs"/>
              </a:endParaRPr>
            </a:p>
            <a:p>
              <a:pPr algn="ctr" rtl="0" fontAlgn="auto">
                <a:spcBef>
                  <a:spcPts val="0"/>
                </a:spcBef>
                <a:spcAft>
                  <a:spcPts val="0"/>
                </a:spcAft>
                <a:defRPr/>
              </a:pPr>
              <a:endParaRPr lang="en-US" dirty="0">
                <a:solidFill>
                  <a:schemeClr val="accent2">
                    <a:lumMod val="75000"/>
                  </a:schemeClr>
                </a:solidFill>
                <a:latin typeface="+mn-lt"/>
                <a:cs typeface="+mn-cs"/>
              </a:endParaRPr>
            </a:p>
          </p:txBody>
        </p:sp>
      </p:grpSp>
      <p:sp>
        <p:nvSpPr>
          <p:cNvPr id="49" name="Right Arrow 48"/>
          <p:cNvSpPr/>
          <p:nvPr/>
        </p:nvSpPr>
        <p:spPr>
          <a:xfrm rot="5400000">
            <a:off x="7824786" y="2772569"/>
            <a:ext cx="609600" cy="522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50" name="Rectangle 49"/>
          <p:cNvSpPr/>
          <p:nvPr/>
        </p:nvSpPr>
        <p:spPr>
          <a:xfrm>
            <a:off x="7393780" y="1685925"/>
            <a:ext cx="1471612" cy="9207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r>
              <a:rPr lang="en-US" dirty="0"/>
              <a:t>SEQUENCE</a:t>
            </a:r>
          </a:p>
          <a:p>
            <a:pPr algn="ctr" rtl="0" fontAlgn="auto">
              <a:spcBef>
                <a:spcPts val="0"/>
              </a:spcBef>
              <a:spcAft>
                <a:spcPts val="0"/>
              </a:spcAft>
              <a:defRPr/>
            </a:pPr>
            <a:r>
              <a:rPr lang="en-US" dirty="0"/>
              <a:t>LIBRARY</a:t>
            </a:r>
          </a:p>
        </p:txBody>
      </p:sp>
      <p:grpSp>
        <p:nvGrpSpPr>
          <p:cNvPr id="51" name="Group 50"/>
          <p:cNvGrpSpPr>
            <a:grpSpLocks/>
          </p:cNvGrpSpPr>
          <p:nvPr/>
        </p:nvGrpSpPr>
        <p:grpSpPr bwMode="auto">
          <a:xfrm>
            <a:off x="7393780" y="3352800"/>
            <a:ext cx="1471612" cy="1536699"/>
            <a:chOff x="6620035" y="3291954"/>
            <a:chExt cx="2304256" cy="3806001"/>
          </a:xfrm>
        </p:grpSpPr>
        <p:sp>
          <p:nvSpPr>
            <p:cNvPr id="52" name="Rectangle 51"/>
            <p:cNvSpPr/>
            <p:nvPr/>
          </p:nvSpPr>
          <p:spPr>
            <a:xfrm>
              <a:off x="6620035" y="3291954"/>
              <a:ext cx="2304256" cy="33843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dirty="0">
                <a:solidFill>
                  <a:schemeClr val="accent2">
                    <a:lumMod val="75000"/>
                  </a:schemeClr>
                </a:solidFill>
              </a:endParaRPr>
            </a:p>
          </p:txBody>
        </p:sp>
        <p:sp>
          <p:nvSpPr>
            <p:cNvPr id="53" name="TextBox 10"/>
            <p:cNvSpPr txBox="1"/>
            <p:nvPr/>
          </p:nvSpPr>
          <p:spPr>
            <a:xfrm>
              <a:off x="6654835" y="3292984"/>
              <a:ext cx="2234656" cy="3804971"/>
            </a:xfrm>
            <a:prstGeom prst="rect">
              <a:avLst/>
            </a:prstGeom>
            <a:noFill/>
          </p:spPr>
          <p:txBody>
            <a:bodyPr>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ctr" rtl="0" fontAlgn="auto">
                <a:spcBef>
                  <a:spcPts val="0"/>
                </a:spcBef>
                <a:spcAft>
                  <a:spcPts val="0"/>
                </a:spcAft>
                <a:defRPr/>
              </a:pPr>
              <a:r>
                <a:rPr lang="en-US" sz="2000" dirty="0" err="1" smtClean="0">
                  <a:solidFill>
                    <a:schemeClr val="accent2">
                      <a:lumMod val="75000"/>
                    </a:schemeClr>
                  </a:solidFill>
                  <a:latin typeface="+mn-lt"/>
                  <a:cs typeface="+mn-cs"/>
                </a:rPr>
                <a:t>BFM.e</a:t>
              </a:r>
              <a:endParaRPr lang="en-US" sz="2000" dirty="0">
                <a:solidFill>
                  <a:schemeClr val="accent2">
                    <a:lumMod val="75000"/>
                  </a:schemeClr>
                </a:solidFill>
                <a:latin typeface="+mn-lt"/>
                <a:cs typeface="+mn-cs"/>
              </a:endParaRPr>
            </a:p>
            <a:p>
              <a:pPr algn="ctr" rtl="0" fontAlgn="auto">
                <a:spcBef>
                  <a:spcPts val="0"/>
                </a:spcBef>
                <a:spcAft>
                  <a:spcPts val="0"/>
                </a:spcAft>
                <a:defRPr/>
              </a:pPr>
              <a:r>
                <a:rPr lang="en-US" sz="1600" dirty="0">
                  <a:solidFill>
                    <a:schemeClr val="accent2">
                      <a:lumMod val="75000"/>
                    </a:schemeClr>
                  </a:solidFill>
                  <a:latin typeface="+mn-lt"/>
                  <a:cs typeface="+mn-cs"/>
                </a:rPr>
                <a:t>Generate the </a:t>
              </a:r>
              <a:r>
                <a:rPr lang="en-US" sz="1600" dirty="0" smtClean="0">
                  <a:solidFill>
                    <a:schemeClr val="accent2">
                      <a:lumMod val="75000"/>
                    </a:schemeClr>
                  </a:solidFill>
                  <a:latin typeface="+mn-lt"/>
                  <a:cs typeface="+mn-cs"/>
                </a:rPr>
                <a:t>data to a file.txt in the </a:t>
              </a:r>
              <a:r>
                <a:rPr lang="en-US" sz="1600" dirty="0" err="1" smtClean="0">
                  <a:solidFill>
                    <a:schemeClr val="accent2">
                      <a:lumMod val="75000"/>
                    </a:schemeClr>
                  </a:solidFill>
                  <a:latin typeface="+mn-lt"/>
                  <a:cs typeface="+mn-cs"/>
                </a:rPr>
                <a:t>env</a:t>
              </a:r>
              <a:r>
                <a:rPr lang="en-US" sz="1600" dirty="0" smtClean="0">
                  <a:solidFill>
                    <a:schemeClr val="accent2">
                      <a:lumMod val="75000"/>
                    </a:schemeClr>
                  </a:solidFill>
                  <a:latin typeface="+mn-lt"/>
                  <a:cs typeface="+mn-cs"/>
                </a:rPr>
                <a:t>’</a:t>
              </a:r>
              <a:endParaRPr lang="en-US" sz="1600" dirty="0">
                <a:solidFill>
                  <a:schemeClr val="accent2">
                    <a:lumMod val="75000"/>
                  </a:schemeClr>
                </a:solidFill>
                <a:latin typeface="+mn-lt"/>
                <a:cs typeface="+mn-cs"/>
              </a:endParaRPr>
            </a:p>
          </p:txBody>
        </p:sp>
      </p:grpSp>
      <p:sp>
        <p:nvSpPr>
          <p:cNvPr id="54" name="Right Arrow 53"/>
          <p:cNvSpPr/>
          <p:nvPr/>
        </p:nvSpPr>
        <p:spPr>
          <a:xfrm rot="5400000">
            <a:off x="7816056" y="4768056"/>
            <a:ext cx="609600" cy="522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55" name="Rectangle 54"/>
          <p:cNvSpPr/>
          <p:nvPr/>
        </p:nvSpPr>
        <p:spPr bwMode="auto">
          <a:xfrm>
            <a:off x="5943600" y="5348287"/>
            <a:ext cx="2861467" cy="105251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a:endParaRPr lang="en-US" dirty="0">
              <a:solidFill>
                <a:srgbClr val="FF0000"/>
              </a:solidFill>
              <a:latin typeface="Aharoni" pitchFamily="2" charset="-79"/>
              <a:cs typeface="Aharoni" pitchFamily="2" charset="-79"/>
            </a:endParaRPr>
          </a:p>
        </p:txBody>
      </p:sp>
      <p:sp>
        <p:nvSpPr>
          <p:cNvPr id="56" name="Right Arrow 55"/>
          <p:cNvSpPr/>
          <p:nvPr/>
        </p:nvSpPr>
        <p:spPr>
          <a:xfrm rot="5400000">
            <a:off x="7816056" y="4768056"/>
            <a:ext cx="609600" cy="522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r" rtl="1" fontAlgn="base">
              <a:spcBef>
                <a:spcPct val="0"/>
              </a:spcBef>
              <a:spcAft>
                <a:spcPct val="0"/>
              </a:spcAft>
              <a:defRPr kern="1200">
                <a:solidFill>
                  <a:schemeClr val="lt1"/>
                </a:solidFill>
                <a:latin typeface="+mn-lt"/>
                <a:ea typeface="+mn-ea"/>
                <a:cs typeface="+mn-cs"/>
              </a:defRPr>
            </a:lvl1pPr>
            <a:lvl2pPr marL="457200" algn="r" rtl="1" fontAlgn="base">
              <a:spcBef>
                <a:spcPct val="0"/>
              </a:spcBef>
              <a:spcAft>
                <a:spcPct val="0"/>
              </a:spcAft>
              <a:defRPr kern="1200">
                <a:solidFill>
                  <a:schemeClr val="lt1"/>
                </a:solidFill>
                <a:latin typeface="+mn-lt"/>
                <a:ea typeface="+mn-ea"/>
                <a:cs typeface="+mn-cs"/>
              </a:defRPr>
            </a:lvl2pPr>
            <a:lvl3pPr marL="914400" algn="r" rtl="1" fontAlgn="base">
              <a:spcBef>
                <a:spcPct val="0"/>
              </a:spcBef>
              <a:spcAft>
                <a:spcPct val="0"/>
              </a:spcAft>
              <a:defRPr kern="1200">
                <a:solidFill>
                  <a:schemeClr val="lt1"/>
                </a:solidFill>
                <a:latin typeface="+mn-lt"/>
                <a:ea typeface="+mn-ea"/>
                <a:cs typeface="+mn-cs"/>
              </a:defRPr>
            </a:lvl3pPr>
            <a:lvl4pPr marL="1371600" algn="r" rtl="1" fontAlgn="base">
              <a:spcBef>
                <a:spcPct val="0"/>
              </a:spcBef>
              <a:spcAft>
                <a:spcPct val="0"/>
              </a:spcAft>
              <a:defRPr kern="1200">
                <a:solidFill>
                  <a:schemeClr val="lt1"/>
                </a:solidFill>
                <a:latin typeface="+mn-lt"/>
                <a:ea typeface="+mn-ea"/>
                <a:cs typeface="+mn-cs"/>
              </a:defRPr>
            </a:lvl4pPr>
            <a:lvl5pPr marL="1828800" algn="r" rtl="1" fontAlgn="base">
              <a:spcBef>
                <a:spcPct val="0"/>
              </a:spcBef>
              <a:spcAft>
                <a:spcPct val="0"/>
              </a:spcAft>
              <a:defRPr kern="1200">
                <a:solidFill>
                  <a:schemeClr val="lt1"/>
                </a:solidFill>
                <a:latin typeface="+mn-lt"/>
                <a:ea typeface="+mn-ea"/>
                <a:cs typeface="+mn-cs"/>
              </a:defRPr>
            </a:lvl5pPr>
            <a:lvl6pPr marL="2286000" algn="r" defTabSz="914400" rtl="1" eaLnBrk="1" latinLnBrk="0" hangingPunct="1">
              <a:defRPr kern="1200">
                <a:solidFill>
                  <a:schemeClr val="lt1"/>
                </a:solidFill>
                <a:latin typeface="+mn-lt"/>
                <a:ea typeface="+mn-ea"/>
                <a:cs typeface="+mn-cs"/>
              </a:defRPr>
            </a:lvl6pPr>
            <a:lvl7pPr marL="2743200" algn="r" defTabSz="914400" rtl="1" eaLnBrk="1" latinLnBrk="0" hangingPunct="1">
              <a:defRPr kern="1200">
                <a:solidFill>
                  <a:schemeClr val="lt1"/>
                </a:solidFill>
                <a:latin typeface="+mn-lt"/>
                <a:ea typeface="+mn-ea"/>
                <a:cs typeface="+mn-cs"/>
              </a:defRPr>
            </a:lvl7pPr>
            <a:lvl8pPr marL="3200400" algn="r" defTabSz="914400" rtl="1" eaLnBrk="1" latinLnBrk="0" hangingPunct="1">
              <a:defRPr kern="1200">
                <a:solidFill>
                  <a:schemeClr val="lt1"/>
                </a:solidFill>
                <a:latin typeface="+mn-lt"/>
                <a:ea typeface="+mn-ea"/>
                <a:cs typeface="+mn-cs"/>
              </a:defRPr>
            </a:lvl8pPr>
            <a:lvl9pPr marL="3657600" algn="r" defTabSz="914400" rtl="1" eaLnBrk="1" latinLnBrk="0" hangingPunct="1">
              <a:defRPr kern="1200">
                <a:solidFill>
                  <a:schemeClr val="lt1"/>
                </a:solidFill>
                <a:latin typeface="+mn-lt"/>
                <a:ea typeface="+mn-ea"/>
                <a:cs typeface="+mn-cs"/>
              </a:defRPr>
            </a:lvl9pPr>
          </a:lstStyle>
          <a:p>
            <a:pPr algn="ctr" rtl="0" fontAlgn="auto">
              <a:spcBef>
                <a:spcPts val="0"/>
              </a:spcBef>
              <a:spcAft>
                <a:spcPts val="0"/>
              </a:spcAft>
              <a:defRPr/>
            </a:pPr>
            <a:endParaRPr lang="en-US"/>
          </a:p>
        </p:txBody>
      </p:sp>
      <p:sp>
        <p:nvSpPr>
          <p:cNvPr id="57" name="TextBox 4"/>
          <p:cNvSpPr txBox="1">
            <a:spLocks noChangeArrowheads="1"/>
          </p:cNvSpPr>
          <p:nvPr/>
        </p:nvSpPr>
        <p:spPr bwMode="auto">
          <a:xfrm>
            <a:off x="5968955" y="5571292"/>
            <a:ext cx="2794045" cy="677108"/>
          </a:xfrm>
          <a:prstGeom prst="rect">
            <a:avLst/>
          </a:prstGeom>
          <a:noFill/>
          <a:ln w="9525">
            <a:noFill/>
            <a:miter lim="800000"/>
            <a:headEnd/>
            <a:tailEnd/>
          </a:ln>
        </p:spPr>
        <p:txBody>
          <a:bodyPr wrap="square">
            <a:spAutoFit/>
          </a:bodyPr>
          <a:ls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a:lstStyle>
          <a:p>
            <a:pPr algn="l" rtl="0"/>
            <a:r>
              <a:rPr lang="en-US" sz="2000" dirty="0" err="1" smtClean="0">
                <a:solidFill>
                  <a:srgbClr val="FF0000"/>
                </a:solidFill>
                <a:latin typeface="Aharoni" pitchFamily="2" charset="-79"/>
                <a:cs typeface="Aharoni" pitchFamily="2" charset="-79"/>
              </a:rPr>
              <a:t>BFM.v</a:t>
            </a:r>
            <a:endParaRPr lang="en-US" sz="2000" dirty="0">
              <a:solidFill>
                <a:srgbClr val="FF0000"/>
              </a:solidFill>
              <a:latin typeface="Aharoni" pitchFamily="2" charset="-79"/>
              <a:cs typeface="Aharoni" pitchFamily="2" charset="-79"/>
            </a:endParaRPr>
          </a:p>
          <a:p>
            <a:pPr algn="l" rtl="0"/>
            <a:r>
              <a:rPr lang="en-US" dirty="0" smtClean="0">
                <a:solidFill>
                  <a:srgbClr val="FF0000"/>
                </a:solidFill>
                <a:latin typeface="Aharoni" pitchFamily="2" charset="-79"/>
                <a:cs typeface="Aharoni" pitchFamily="2" charset="-79"/>
              </a:rPr>
              <a:t>Send the data on clock</a:t>
            </a:r>
            <a:endParaRPr lang="en-US" dirty="0">
              <a:solidFill>
                <a:srgbClr val="FF0000"/>
              </a:solidFill>
              <a:latin typeface="Aharoni" pitchFamily="2" charset="-79"/>
              <a:cs typeface="Aharoni" pitchFamily="2" charset="-79"/>
            </a:endParaRPr>
          </a:p>
        </p:txBody>
      </p:sp>
      <p:sp>
        <p:nvSpPr>
          <p:cNvPr id="58" name="Rectangle 57"/>
          <p:cNvSpPr/>
          <p:nvPr/>
        </p:nvSpPr>
        <p:spPr>
          <a:xfrm>
            <a:off x="7162800" y="5486400"/>
            <a:ext cx="1524000" cy="423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BFM memory</a:t>
            </a:r>
            <a:endParaRPr lang="en-US" dirty="0">
              <a:solidFill>
                <a:schemeClr val="tx1"/>
              </a:solidFill>
            </a:endParaRPr>
          </a:p>
        </p:txBody>
      </p:sp>
      <p:sp>
        <p:nvSpPr>
          <p:cNvPr id="59" name="Content Placeholder 2"/>
          <p:cNvSpPr txBox="1">
            <a:spLocks/>
          </p:cNvSpPr>
          <p:nvPr/>
        </p:nvSpPr>
        <p:spPr bwMode="auto">
          <a:xfrm>
            <a:off x="457200" y="1981199"/>
            <a:ext cx="6781800" cy="747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We need to change the </a:t>
            </a:r>
            <a:r>
              <a:rPr lang="en-US" sz="2000" dirty="0" err="1" smtClean="0"/>
              <a:t>BFM.e</a:t>
            </a:r>
            <a:r>
              <a:rPr lang="en-US" sz="2000" dirty="0" smtClean="0"/>
              <a:t> to write each data to a file and issue a send signal </a:t>
            </a:r>
            <a:endParaRPr lang="en-US" sz="2000" dirty="0"/>
          </a:p>
        </p:txBody>
      </p:sp>
      <p:sp>
        <p:nvSpPr>
          <p:cNvPr id="60" name="Content Placeholder 2"/>
          <p:cNvSpPr txBox="1">
            <a:spLocks/>
          </p:cNvSpPr>
          <p:nvPr/>
        </p:nvSpPr>
        <p:spPr bwMode="auto">
          <a:xfrm>
            <a:off x="457200" y="2681287"/>
            <a:ext cx="6781800" cy="747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And to add a </a:t>
            </a:r>
            <a:r>
              <a:rPr lang="en-US" sz="2000" dirty="0" err="1" smtClean="0"/>
              <a:t>BFM.v</a:t>
            </a:r>
            <a:r>
              <a:rPr lang="en-US" sz="2000" dirty="0" smtClean="0"/>
              <a:t> to load this file to a memory and sent it on each clock to the design</a:t>
            </a:r>
            <a:endParaRPr lang="en-US" sz="2000" dirty="0"/>
          </a:p>
        </p:txBody>
      </p:sp>
      <p:sp>
        <p:nvSpPr>
          <p:cNvPr id="61" name="Oval 60"/>
          <p:cNvSpPr/>
          <p:nvPr/>
        </p:nvSpPr>
        <p:spPr>
          <a:xfrm>
            <a:off x="6934200" y="2895600"/>
            <a:ext cx="2362200" cy="388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14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2" presetClass="entr" presetSubtype="4"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500" fill="hold"/>
                                        <p:tgtEl>
                                          <p:spTgt spid="60"/>
                                        </p:tgtEl>
                                        <p:attrNameLst>
                                          <p:attrName>ppt_x</p:attrName>
                                        </p:attrNameLst>
                                      </p:cBhvr>
                                      <p:tavLst>
                                        <p:tav tm="0">
                                          <p:val>
                                            <p:strVal val="#ppt_x"/>
                                          </p:val>
                                        </p:tav>
                                        <p:tav tm="100000">
                                          <p:val>
                                            <p:strVal val="#ppt_x"/>
                                          </p:val>
                                        </p:tav>
                                      </p:tavLst>
                                    </p:anim>
                                    <p:anim calcmode="lin" valueType="num">
                                      <p:cBhvr additive="base">
                                        <p:cTn id="3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p:bldP spid="58" grpId="0" animBg="1"/>
      <p:bldP spid="59" grpId="0"/>
      <p:bldP spid="60" grpId="0"/>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Inside the Palladium</a:t>
            </a:r>
            <a:endParaRPr lang="en-US" dirty="0"/>
          </a:p>
        </p:txBody>
      </p:sp>
      <p:sp>
        <p:nvSpPr>
          <p:cNvPr id="7" name="Rectangle 6"/>
          <p:cNvSpPr/>
          <p:nvPr/>
        </p:nvSpPr>
        <p:spPr>
          <a:xfrm>
            <a:off x="5181600" y="3505200"/>
            <a:ext cx="3352800"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48006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00600" y="38100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00600" y="3962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006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58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58200" y="38100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458200" y="3962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458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87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876800" y="4267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76800" y="4419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8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86800" y="4267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686800" y="4419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503686" y="38100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999111" y="38100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313311" y="52578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Content Placeholder 2"/>
          <p:cNvSpPr txBox="1">
            <a:spLocks/>
          </p:cNvSpPr>
          <p:nvPr/>
        </p:nvSpPr>
        <p:spPr bwMode="auto">
          <a:xfrm>
            <a:off x="228600" y="3427379"/>
            <a:ext cx="4267200" cy="1472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T</a:t>
            </a:r>
            <a:r>
              <a:rPr lang="en-US" sz="2000" dirty="0" smtClean="0"/>
              <a:t>he </a:t>
            </a:r>
            <a:r>
              <a:rPr lang="en-US" sz="2000" dirty="0" err="1" smtClean="0"/>
              <a:t>Specman</a:t>
            </a:r>
            <a:r>
              <a:rPr lang="en-US" sz="2000" dirty="0" smtClean="0"/>
              <a:t> </a:t>
            </a:r>
            <a:r>
              <a:rPr lang="en-US" sz="2000" dirty="0" err="1" smtClean="0"/>
              <a:t>BFM.e</a:t>
            </a:r>
            <a:r>
              <a:rPr lang="en-US" sz="2000" dirty="0" smtClean="0"/>
              <a:t> wil</a:t>
            </a:r>
            <a:r>
              <a:rPr lang="en-US" sz="2000" dirty="0" smtClean="0"/>
              <a:t>l rise the ‘start’ signal when the file is ready. The Done event will rise when the data was sent to the design. </a:t>
            </a:r>
            <a:endParaRPr lang="en-US" sz="2000" dirty="0" smtClean="0"/>
          </a:p>
        </p:txBody>
      </p:sp>
      <p:sp>
        <p:nvSpPr>
          <p:cNvPr id="102" name="Content Placeholder 2"/>
          <p:cNvSpPr txBox="1">
            <a:spLocks/>
          </p:cNvSpPr>
          <p:nvPr/>
        </p:nvSpPr>
        <p:spPr bwMode="auto">
          <a:xfrm>
            <a:off x="152400" y="990599"/>
            <a:ext cx="8686800" cy="21319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We’ll add the </a:t>
            </a:r>
            <a:r>
              <a:rPr lang="en-US" sz="2000" dirty="0" err="1" smtClean="0"/>
              <a:t>BFM.v</a:t>
            </a:r>
            <a:r>
              <a:rPr lang="en-US" sz="2000" dirty="0" smtClean="0"/>
              <a:t> to the TB and connect it’s output to the design (or module) inputs.</a:t>
            </a:r>
          </a:p>
          <a:p>
            <a:pPr marL="0" indent="0">
              <a:buFont typeface="Arial" charset="0"/>
              <a:buNone/>
            </a:pPr>
            <a:r>
              <a:rPr lang="en-US" sz="2000" dirty="0" smtClean="0"/>
              <a:t>At the top level (outside the Palladium) we’ll add an always statement to load the memory. </a:t>
            </a:r>
            <a:endParaRPr lang="en-US" sz="2000" dirty="0" smtClean="0"/>
          </a:p>
          <a:p>
            <a:pPr marL="0" indent="0">
              <a:buNone/>
            </a:pPr>
            <a:r>
              <a:rPr lang="en-US" sz="2000" dirty="0" smtClean="0">
                <a:solidFill>
                  <a:srgbClr val="FF0000"/>
                </a:solidFill>
              </a:rPr>
              <a:t>always </a:t>
            </a:r>
            <a:r>
              <a:rPr lang="en-US" sz="2000" dirty="0">
                <a:solidFill>
                  <a:srgbClr val="FF0000"/>
                </a:solidFill>
              </a:rPr>
              <a:t>@(</a:t>
            </a:r>
            <a:r>
              <a:rPr lang="en-US" sz="2000" dirty="0" err="1">
                <a:solidFill>
                  <a:srgbClr val="FF0000"/>
                </a:solidFill>
              </a:rPr>
              <a:t>posedge</a:t>
            </a:r>
            <a:r>
              <a:rPr lang="en-US" sz="2000" dirty="0">
                <a:solidFill>
                  <a:srgbClr val="FF0000"/>
                </a:solidFill>
              </a:rPr>
              <a:t> </a:t>
            </a:r>
            <a:r>
              <a:rPr lang="en-US" sz="2000" dirty="0" smtClean="0">
                <a:solidFill>
                  <a:srgbClr val="FF0000"/>
                </a:solidFill>
              </a:rPr>
              <a:t>start </a:t>
            </a:r>
            <a:r>
              <a:rPr lang="en-US" sz="2000" dirty="0">
                <a:solidFill>
                  <a:srgbClr val="FF0000"/>
                </a:solidFill>
              </a:rPr>
              <a:t>or </a:t>
            </a:r>
            <a:r>
              <a:rPr lang="en-US" sz="2000" dirty="0" err="1">
                <a:solidFill>
                  <a:srgbClr val="FF0000"/>
                </a:solidFill>
              </a:rPr>
              <a:t>negedge</a:t>
            </a:r>
            <a:r>
              <a:rPr lang="en-US" sz="2000" dirty="0">
                <a:solidFill>
                  <a:srgbClr val="FF0000"/>
                </a:solidFill>
              </a:rPr>
              <a:t> </a:t>
            </a:r>
            <a:r>
              <a:rPr lang="en-US" sz="2000" dirty="0" smtClean="0">
                <a:solidFill>
                  <a:srgbClr val="FF0000"/>
                </a:solidFill>
              </a:rPr>
              <a:t>done</a:t>
            </a:r>
            <a:r>
              <a:rPr lang="en-US" sz="2000" dirty="0">
                <a:solidFill>
                  <a:srgbClr val="FF0000"/>
                </a:solidFill>
              </a:rPr>
              <a:t>)</a:t>
            </a:r>
          </a:p>
          <a:p>
            <a:pPr marL="0" indent="0">
              <a:buNone/>
            </a:pPr>
            <a:r>
              <a:rPr lang="en-US" sz="2000" dirty="0">
                <a:solidFill>
                  <a:srgbClr val="FF0000"/>
                </a:solidFill>
              </a:rPr>
              <a:t>  $</a:t>
            </a:r>
            <a:r>
              <a:rPr lang="en-US" sz="2000" dirty="0" err="1">
                <a:solidFill>
                  <a:srgbClr val="FF0000"/>
                </a:solidFill>
              </a:rPr>
              <a:t>xc_cmd</a:t>
            </a:r>
            <a:r>
              <a:rPr lang="en-US" sz="2000" dirty="0">
                <a:solidFill>
                  <a:srgbClr val="FF0000"/>
                </a:solidFill>
              </a:rPr>
              <a:t>("memory -load %</a:t>
            </a:r>
            <a:r>
              <a:rPr lang="en-US" sz="2000" dirty="0" err="1">
                <a:solidFill>
                  <a:srgbClr val="FF0000"/>
                </a:solidFill>
              </a:rPr>
              <a:t>readmemh</a:t>
            </a:r>
            <a:r>
              <a:rPr lang="en-US" sz="2000" dirty="0">
                <a:solidFill>
                  <a:srgbClr val="FF0000"/>
                </a:solidFill>
              </a:rPr>
              <a:t> </a:t>
            </a:r>
            <a:r>
              <a:rPr lang="en-US" sz="2000" dirty="0" err="1" smtClean="0">
                <a:solidFill>
                  <a:srgbClr val="FF0000"/>
                </a:solidFill>
              </a:rPr>
              <a:t>top.BFM.memory</a:t>
            </a:r>
            <a:r>
              <a:rPr lang="en-US" sz="2000" dirty="0" smtClean="0">
                <a:solidFill>
                  <a:srgbClr val="FF0000"/>
                </a:solidFill>
              </a:rPr>
              <a:t> -</a:t>
            </a:r>
            <a:r>
              <a:rPr lang="en-US" sz="2000" dirty="0">
                <a:solidFill>
                  <a:srgbClr val="FF0000"/>
                </a:solidFill>
              </a:rPr>
              <a:t>file </a:t>
            </a:r>
            <a:r>
              <a:rPr lang="en-US" sz="2000" dirty="0" smtClean="0">
                <a:solidFill>
                  <a:srgbClr val="FF0000"/>
                </a:solidFill>
              </a:rPr>
              <a:t>Memdata.txt</a:t>
            </a:r>
            <a:r>
              <a:rPr lang="en-US" sz="2000" dirty="0">
                <a:solidFill>
                  <a:srgbClr val="FF0000"/>
                </a:solidFill>
              </a:rPr>
              <a:t>");</a:t>
            </a:r>
          </a:p>
          <a:p>
            <a:pPr marL="0" indent="0">
              <a:buNone/>
            </a:pPr>
            <a:endParaRPr lang="en-US" sz="2000" dirty="0" smtClean="0"/>
          </a:p>
        </p:txBody>
      </p:sp>
      <p:sp>
        <p:nvSpPr>
          <p:cNvPr id="6" name="Rectangle 5"/>
          <p:cNvSpPr/>
          <p:nvPr/>
        </p:nvSpPr>
        <p:spPr>
          <a:xfrm>
            <a:off x="1447800" y="5638800"/>
            <a:ext cx="2438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3886200" y="57912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886200" y="59436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886200" y="60960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600200" y="5791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sp>
        <p:nvSpPr>
          <p:cNvPr id="109" name="Rectangle 108"/>
          <p:cNvSpPr/>
          <p:nvPr/>
        </p:nvSpPr>
        <p:spPr>
          <a:xfrm>
            <a:off x="3505200" y="5715000"/>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00278" y="6260068"/>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10" name="TextBox 109"/>
          <p:cNvSpPr txBox="1"/>
          <p:nvPr/>
        </p:nvSpPr>
        <p:spPr>
          <a:xfrm>
            <a:off x="350428" y="5029200"/>
            <a:ext cx="1178528" cy="584775"/>
          </a:xfrm>
          <a:prstGeom prst="rect">
            <a:avLst/>
          </a:prstGeom>
          <a:noFill/>
        </p:spPr>
        <p:txBody>
          <a:bodyPr wrap="none" rtlCol="0">
            <a:spAutoFit/>
          </a:bodyPr>
          <a:lstStyle/>
          <a:p>
            <a:r>
              <a:rPr lang="en-US" sz="1600" dirty="0" smtClean="0"/>
              <a:t>Load mem</a:t>
            </a:r>
          </a:p>
          <a:p>
            <a:r>
              <a:rPr lang="en-US" sz="1600" dirty="0" smtClean="0"/>
              <a:t>Start event</a:t>
            </a:r>
            <a:endParaRPr lang="en-US" sz="1600" dirty="0"/>
          </a:p>
        </p:txBody>
      </p:sp>
      <p:sp>
        <p:nvSpPr>
          <p:cNvPr id="111" name="Rectangle 110"/>
          <p:cNvSpPr/>
          <p:nvPr/>
        </p:nvSpPr>
        <p:spPr>
          <a:xfrm>
            <a:off x="35052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2172867" y="5029200"/>
            <a:ext cx="1337289" cy="830997"/>
          </a:xfrm>
          <a:prstGeom prst="rect">
            <a:avLst/>
          </a:prstGeom>
          <a:noFill/>
        </p:spPr>
        <p:txBody>
          <a:bodyPr wrap="none" rtlCol="0">
            <a:spAutoFit/>
          </a:bodyPr>
          <a:lstStyle/>
          <a:p>
            <a:r>
              <a:rPr lang="en-US" sz="1600" dirty="0" smtClean="0"/>
              <a:t>Done event</a:t>
            </a:r>
          </a:p>
          <a:p>
            <a:r>
              <a:rPr lang="en-US" sz="1600" dirty="0" err="1" smtClean="0"/>
              <a:t>reLoad</a:t>
            </a:r>
            <a:r>
              <a:rPr lang="en-US" sz="1600" dirty="0" smtClean="0"/>
              <a:t> mem</a:t>
            </a:r>
            <a:endParaRPr lang="en-US" sz="1600" dirty="0"/>
          </a:p>
          <a:p>
            <a:endParaRPr lang="en-US" sz="1600" dirty="0"/>
          </a:p>
        </p:txBody>
      </p:sp>
    </p:spTree>
    <p:extLst>
      <p:ext uri="{BB962C8B-B14F-4D97-AF65-F5344CB8AC3E}">
        <p14:creationId xmlns:p14="http://schemas.microsoft.com/office/powerpoint/2010/main" val="1051133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Inside the Palladium</a:t>
            </a:r>
            <a:endParaRPr lang="en-US" dirty="0"/>
          </a:p>
        </p:txBody>
      </p:sp>
      <p:sp>
        <p:nvSpPr>
          <p:cNvPr id="7" name="Rectangle 6"/>
          <p:cNvSpPr/>
          <p:nvPr/>
        </p:nvSpPr>
        <p:spPr>
          <a:xfrm>
            <a:off x="3124200" y="3505200"/>
            <a:ext cx="3352800"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743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43200" y="38100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3962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43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4008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38100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00800" y="3962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4008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8194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19400" y="4267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819400" y="4419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6294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629400" y="4267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629400" y="4419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446286" y="38100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941711" y="38100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255911" y="52578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Content Placeholder 2"/>
          <p:cNvSpPr txBox="1">
            <a:spLocks/>
          </p:cNvSpPr>
          <p:nvPr/>
        </p:nvSpPr>
        <p:spPr bwMode="auto">
          <a:xfrm>
            <a:off x="152400" y="990599"/>
            <a:ext cx="8686800" cy="21319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We can do the same thing with the monitors &amp; checkers.</a:t>
            </a:r>
          </a:p>
          <a:p>
            <a:pPr marL="0" indent="0">
              <a:buFont typeface="Arial" charset="0"/>
              <a:buNone/>
            </a:pPr>
            <a:r>
              <a:rPr lang="en-US" sz="2000" dirty="0" smtClean="0"/>
              <a:t>Build a </a:t>
            </a:r>
            <a:r>
              <a:rPr lang="en-US" sz="2000" dirty="0" err="1" smtClean="0"/>
              <a:t>BFM.v</a:t>
            </a:r>
            <a:r>
              <a:rPr lang="en-US" sz="2000" dirty="0" smtClean="0"/>
              <a:t> with memory collect the data out and send through file to the </a:t>
            </a:r>
            <a:r>
              <a:rPr lang="en-US" sz="2000" dirty="0" err="1" smtClean="0"/>
              <a:t>Specman</a:t>
            </a:r>
            <a:r>
              <a:rPr lang="en-US" sz="2000" dirty="0" smtClean="0"/>
              <a:t>. But this will increase the design significantly and we don’t really need it.</a:t>
            </a:r>
          </a:p>
          <a:p>
            <a:pPr marL="0" indent="0">
              <a:buFont typeface="Arial" charset="0"/>
              <a:buNone/>
            </a:pPr>
            <a:r>
              <a:rPr lang="en-US" sz="2000" dirty="0" smtClean="0"/>
              <a:t>The Palladium is better with fast debug cycles that we will check visually. So we’ll only use this method for major, top level verifications &amp; checkers. for small modules, environments and coverage  we’ll use the regular simulation. </a:t>
            </a:r>
            <a:endParaRPr lang="en-US" sz="2000" dirty="0">
              <a:solidFill>
                <a:srgbClr val="FF0000"/>
              </a:solidFill>
            </a:endParaRPr>
          </a:p>
          <a:p>
            <a:pPr marL="0" indent="0">
              <a:buNone/>
            </a:pPr>
            <a:endParaRPr lang="en-US" sz="2000" dirty="0" smtClean="0"/>
          </a:p>
        </p:txBody>
      </p:sp>
      <p:sp>
        <p:nvSpPr>
          <p:cNvPr id="6" name="Rectangle 5"/>
          <p:cNvSpPr/>
          <p:nvPr/>
        </p:nvSpPr>
        <p:spPr>
          <a:xfrm>
            <a:off x="152400" y="5638800"/>
            <a:ext cx="2438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2590800" y="579120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590800" y="594360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590800" y="609600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304800" y="5791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sp>
        <p:nvSpPr>
          <p:cNvPr id="109" name="Rectangle 108"/>
          <p:cNvSpPr/>
          <p:nvPr/>
        </p:nvSpPr>
        <p:spPr>
          <a:xfrm>
            <a:off x="2209800" y="5715000"/>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04878" y="6260068"/>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10" name="TextBox 109"/>
          <p:cNvSpPr txBox="1"/>
          <p:nvPr/>
        </p:nvSpPr>
        <p:spPr>
          <a:xfrm>
            <a:off x="0" y="4495800"/>
            <a:ext cx="1178528" cy="584775"/>
          </a:xfrm>
          <a:prstGeom prst="rect">
            <a:avLst/>
          </a:prstGeom>
          <a:noFill/>
        </p:spPr>
        <p:txBody>
          <a:bodyPr wrap="none" rtlCol="0">
            <a:spAutoFit/>
          </a:bodyPr>
          <a:lstStyle/>
          <a:p>
            <a:r>
              <a:rPr lang="en-US" sz="1600" dirty="0" smtClean="0"/>
              <a:t>Load mem</a:t>
            </a:r>
          </a:p>
          <a:p>
            <a:r>
              <a:rPr lang="en-US" sz="1600" dirty="0" smtClean="0"/>
              <a:t>Start event</a:t>
            </a:r>
            <a:endParaRPr lang="en-US" sz="1600" dirty="0"/>
          </a:p>
        </p:txBody>
      </p:sp>
      <p:sp>
        <p:nvSpPr>
          <p:cNvPr id="111" name="Rectangle 110"/>
          <p:cNvSpPr/>
          <p:nvPr/>
        </p:nvSpPr>
        <p:spPr>
          <a:xfrm>
            <a:off x="22098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1405911" y="4572000"/>
            <a:ext cx="1337289" cy="830997"/>
          </a:xfrm>
          <a:prstGeom prst="rect">
            <a:avLst/>
          </a:prstGeom>
          <a:noFill/>
        </p:spPr>
        <p:txBody>
          <a:bodyPr wrap="none" rtlCol="0">
            <a:spAutoFit/>
          </a:bodyPr>
          <a:lstStyle/>
          <a:p>
            <a:r>
              <a:rPr lang="en-US" sz="1600" dirty="0" smtClean="0"/>
              <a:t>Done event</a:t>
            </a:r>
          </a:p>
          <a:p>
            <a:r>
              <a:rPr lang="en-US" sz="1600" dirty="0" err="1" smtClean="0"/>
              <a:t>reLoad</a:t>
            </a:r>
            <a:r>
              <a:rPr lang="en-US" sz="1600" dirty="0" smtClean="0"/>
              <a:t> mem</a:t>
            </a:r>
            <a:endParaRPr lang="en-US" sz="1600" dirty="0"/>
          </a:p>
          <a:p>
            <a:endParaRPr lang="en-US" sz="1600" dirty="0"/>
          </a:p>
        </p:txBody>
      </p:sp>
      <p:sp>
        <p:nvSpPr>
          <p:cNvPr id="103" name="Rectangle 102"/>
          <p:cNvSpPr/>
          <p:nvPr/>
        </p:nvSpPr>
        <p:spPr>
          <a:xfrm>
            <a:off x="6858000" y="5624155"/>
            <a:ext cx="22098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p:nvPr/>
        </p:nvCxnSpPr>
        <p:spPr>
          <a:xfrm>
            <a:off x="6400800" y="5791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400800" y="5943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400800" y="60960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7463811" y="5791200"/>
            <a:ext cx="1451589"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sp>
        <p:nvSpPr>
          <p:cNvPr id="117" name="Rectangle 116"/>
          <p:cNvSpPr/>
          <p:nvPr/>
        </p:nvSpPr>
        <p:spPr>
          <a:xfrm>
            <a:off x="7010400" y="5700355"/>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810278" y="6245423"/>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20" name="Rectangle 119"/>
          <p:cNvSpPr/>
          <p:nvPr/>
        </p:nvSpPr>
        <p:spPr>
          <a:xfrm>
            <a:off x="8610600" y="5184789"/>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7648059" y="4579203"/>
            <a:ext cx="1233030" cy="584775"/>
          </a:xfrm>
          <a:prstGeom prst="rect">
            <a:avLst/>
          </a:prstGeom>
          <a:noFill/>
        </p:spPr>
        <p:txBody>
          <a:bodyPr wrap="none" rtlCol="0">
            <a:spAutoFit/>
          </a:bodyPr>
          <a:lstStyle/>
          <a:p>
            <a:r>
              <a:rPr lang="en-US" sz="1600" dirty="0" smtClean="0"/>
              <a:t>Data ready</a:t>
            </a:r>
          </a:p>
          <a:p>
            <a:r>
              <a:rPr lang="en-US" sz="1600" dirty="0" smtClean="0"/>
              <a:t>Done event</a:t>
            </a:r>
          </a:p>
        </p:txBody>
      </p:sp>
    </p:spTree>
    <p:extLst>
      <p:ext uri="{BB962C8B-B14F-4D97-AF65-F5344CB8AC3E}">
        <p14:creationId xmlns:p14="http://schemas.microsoft.com/office/powerpoint/2010/main" val="2553192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274638"/>
            <a:ext cx="8229600" cy="868362"/>
          </a:xfrm>
        </p:spPr>
        <p:txBody>
          <a:bodyPr/>
          <a:lstStyle/>
          <a:p>
            <a:pPr eaLnBrk="1" hangingPunct="1"/>
            <a:r>
              <a:rPr lang="en-US" dirty="0" smtClean="0"/>
              <a:t>Appendix A </a:t>
            </a:r>
            <a:r>
              <a:rPr lang="en-US" dirty="0" err="1" smtClean="0"/>
              <a:t>Make_Saenv.csh</a:t>
            </a:r>
            <a:endParaRPr lang="en-US" dirty="0" smtClean="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synthScripts</a:t>
            </a:r>
            <a:r>
              <a:rPr lang="en-US" dirty="0" smtClean="0"/>
              <a:t>/setup</a:t>
            </a:r>
          </a:p>
          <a:p>
            <a:pPr marL="0" indent="0" eaLnBrk="1" fontAlgn="auto" hangingPunct="1">
              <a:spcAft>
                <a:spcPts val="0"/>
              </a:spcAft>
              <a:buFont typeface="Arial" panose="020B0604020202020204" pitchFamily="34" charset="0"/>
              <a:buNone/>
              <a:defRPr/>
            </a:pPr>
            <a:r>
              <a:rPr lang="en-US" dirty="0" smtClean="0"/>
              <a:t>if ($#</a:t>
            </a:r>
            <a:r>
              <a:rPr lang="en-US" dirty="0" err="1" smtClean="0"/>
              <a:t>argv</a:t>
            </a:r>
            <a:r>
              <a:rPr lang="en-US" dirty="0" smtClean="0"/>
              <a:t> &lt; 1) then </a:t>
            </a:r>
          </a:p>
          <a:p>
            <a:pPr marL="0" indent="0" eaLnBrk="1" fontAlgn="auto" hangingPunct="1">
              <a:spcAft>
                <a:spcPts val="0"/>
              </a:spcAft>
              <a:buFont typeface="Arial" panose="020B0604020202020204" pitchFamily="34" charset="0"/>
              <a:buNone/>
              <a:defRPr/>
            </a:pPr>
            <a:r>
              <a:rPr lang="en-US" dirty="0" smtClean="0"/>
              <a:t>	echo "Please add directory name"</a:t>
            </a:r>
          </a:p>
          <a:p>
            <a:pPr marL="0" indent="0" eaLnBrk="1" fontAlgn="auto" hangingPunct="1">
              <a:spcAft>
                <a:spcPts val="0"/>
              </a:spcAft>
              <a:buFont typeface="Arial" panose="020B0604020202020204" pitchFamily="34" charset="0"/>
              <a:buNone/>
              <a:defRPr/>
            </a:pPr>
            <a:r>
              <a:rPr lang="en-US" dirty="0" smtClean="0"/>
              <a:t>else </a:t>
            </a:r>
          </a:p>
          <a:p>
            <a:pPr marL="0" indent="0" eaLnBrk="1" fontAlgn="auto" hangingPunct="1">
              <a:spcAft>
                <a:spcPts val="0"/>
              </a:spcAft>
              <a:buFont typeface="Arial" panose="020B0604020202020204" pitchFamily="34" charset="0"/>
              <a:buNone/>
              <a:defRPr/>
            </a:pPr>
            <a:r>
              <a:rPr lang="en-US" dirty="0" smtClean="0"/>
              <a:t>echo "new compilation directory $1"</a:t>
            </a:r>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$1</a:t>
            </a:r>
          </a:p>
          <a:p>
            <a:pPr marL="0" indent="0" eaLnBrk="1" fontAlgn="auto" hangingPunct="1">
              <a:spcAft>
                <a:spcPts val="0"/>
              </a:spcAft>
              <a:buFont typeface="Arial" panose="020B0604020202020204" pitchFamily="34" charset="0"/>
              <a:buNone/>
              <a:defRPr/>
            </a:pPr>
            <a:r>
              <a:rPr lang="en-US" dirty="0" err="1" smtClean="0"/>
              <a:t>mkdir</a:t>
            </a:r>
            <a:r>
              <a:rPr lang="en-US" dirty="0" smtClean="0"/>
              <a:t> $1</a:t>
            </a:r>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synthScripts</a:t>
            </a:r>
            <a:r>
              <a:rPr lang="en-US" dirty="0" smtClean="0"/>
              <a:t>/* $1/.</a:t>
            </a:r>
          </a:p>
          <a:p>
            <a:pPr marL="0" indent="0" eaLnBrk="1" fontAlgn="auto" hangingPunct="1">
              <a:spcAft>
                <a:spcPts val="0"/>
              </a:spcAft>
              <a:buFont typeface="Arial" panose="020B0604020202020204" pitchFamily="34" charset="0"/>
              <a:buNone/>
              <a:defRPr/>
            </a:pPr>
            <a:r>
              <a:rPr lang="en-US" dirty="0" smtClean="0"/>
              <a:t>cd $1</a:t>
            </a:r>
          </a:p>
          <a:p>
            <a:pPr marL="0" indent="0" eaLnBrk="1" fontAlgn="auto" hangingPunct="1">
              <a:spcAft>
                <a:spcPts val="0"/>
              </a:spcAft>
              <a:buFont typeface="Arial" panose="020B0604020202020204" pitchFamily="34" charset="0"/>
              <a:buNone/>
              <a:defRPr/>
            </a:pPr>
            <a:r>
              <a:rPr lang="en-US" dirty="0" smtClean="0"/>
              <a:t>date</a:t>
            </a:r>
          </a:p>
          <a:p>
            <a:pPr marL="0" indent="0" eaLnBrk="1" fontAlgn="auto" hangingPunct="1">
              <a:spcAft>
                <a:spcPts val="0"/>
              </a:spcAft>
              <a:buFont typeface="Arial" panose="020B0604020202020204" pitchFamily="34" charset="0"/>
              <a:buNone/>
              <a:defRPr/>
            </a:pPr>
            <a:r>
              <a:rPr lang="en-US" dirty="0" smtClean="0"/>
              <a:t>source setup</a:t>
            </a:r>
          </a:p>
          <a:p>
            <a:pPr marL="0" indent="0" eaLnBrk="1" fontAlgn="auto" hangingPunct="1">
              <a:spcAft>
                <a:spcPts val="0"/>
              </a:spcAft>
              <a:buFont typeface="Arial" panose="020B0604020202020204" pitchFamily="34" charset="0"/>
              <a:buNone/>
              <a:defRPr/>
            </a:pPr>
            <a:r>
              <a:rPr lang="en-US" dirty="0" smtClean="0"/>
              <a:t>source </a:t>
            </a:r>
            <a:r>
              <a:rPr lang="en-US" dirty="0" err="1" smtClean="0"/>
              <a:t>make_SA_model.csh</a:t>
            </a:r>
            <a:r>
              <a:rPr lang="en-US" dirty="0" smtClean="0"/>
              <a:t> |tee make_SA_model.log</a:t>
            </a:r>
          </a:p>
          <a:p>
            <a:pPr marL="0" indent="0" eaLnBrk="1" fontAlgn="auto" hangingPunct="1">
              <a:spcAft>
                <a:spcPts val="0"/>
              </a:spcAft>
              <a:buFont typeface="Arial" panose="020B0604020202020204" pitchFamily="34" charset="0"/>
              <a:buNone/>
              <a:defRPr/>
            </a:pPr>
            <a:r>
              <a:rPr lang="en-US" dirty="0" smtClean="0"/>
              <a:t>if($?) then </a:t>
            </a:r>
          </a:p>
          <a:p>
            <a:pPr marL="0" indent="0" eaLnBrk="1" fontAlgn="auto" hangingPunct="1">
              <a:spcAft>
                <a:spcPts val="0"/>
              </a:spcAft>
              <a:buFont typeface="Arial" panose="020B0604020202020204" pitchFamily="34" charset="0"/>
              <a:buNone/>
              <a:defRPr/>
            </a:pPr>
            <a:r>
              <a:rPr lang="en-US" dirty="0" smtClean="0"/>
              <a:t>	echo Error on compilation</a:t>
            </a:r>
          </a:p>
          <a:p>
            <a:pPr marL="0" indent="0" eaLnBrk="1" fontAlgn="auto" hangingPunct="1">
              <a:spcAft>
                <a:spcPts val="0"/>
              </a:spcAft>
              <a:buFont typeface="Arial" panose="020B0604020202020204" pitchFamily="34" charset="0"/>
              <a:buNone/>
              <a:defRPr/>
            </a:pPr>
            <a:r>
              <a:rPr lang="en-US" dirty="0" smtClean="0"/>
              <a:t>	exit 1</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workFiles</a:t>
            </a:r>
            <a:r>
              <a:rPr lang="en-US" dirty="0" smtClean="0"/>
              <a:t>/</a:t>
            </a:r>
            <a:r>
              <a:rPr lang="en-US" dirty="0" err="1" smtClean="0"/>
              <a:t>make_run_dir.csh</a:t>
            </a:r>
            <a:endParaRPr lang="en-US" dirty="0" smtClean="0"/>
          </a:p>
          <a:p>
            <a:pPr marL="0" indent="0" eaLnBrk="1" fontAlgn="auto" hangingPunct="1">
              <a:spcAft>
                <a:spcPts val="0"/>
              </a:spcAft>
              <a:buFont typeface="Arial" panose="020B0604020202020204" pitchFamily="34" charset="0"/>
              <a:buNone/>
              <a:defRPr/>
            </a:pPr>
            <a:r>
              <a:rPr lang="en-US" dirty="0" smtClean="0"/>
              <a:t>date  </a:t>
            </a:r>
          </a:p>
          <a:p>
            <a:pPr marL="0" indent="0" eaLnBrk="1" fontAlgn="auto" hangingPunct="1">
              <a:spcAft>
                <a:spcPts val="0"/>
              </a:spcAft>
              <a:buFont typeface="Arial" panose="020B0604020202020204" pitchFamily="34" charset="0"/>
              <a:buNone/>
              <a:defRPr/>
            </a:pPr>
            <a:r>
              <a:rPr lang="en-US" dirty="0" smtClean="0"/>
              <a:t>echo </a:t>
            </a:r>
            <a:r>
              <a:rPr lang="en-US" dirty="0" err="1" smtClean="0"/>
              <a:t>MELLANOX_STAGE_End</a:t>
            </a:r>
            <a:r>
              <a:rPr lang="en-US" dirty="0" smtClean="0"/>
              <a:t>  </a:t>
            </a:r>
          </a:p>
          <a:p>
            <a:pPr marL="0" indent="0" eaLnBrk="1" fontAlgn="auto" hangingPunct="1">
              <a:spcAft>
                <a:spcPts val="0"/>
              </a:spcAft>
              <a:buFont typeface="Arial" panose="020B0604020202020204" pitchFamily="34" charset="0"/>
              <a:buNone/>
              <a:defRPr/>
            </a:pPr>
            <a:r>
              <a:rPr lang="en-US" dirty="0" smtClean="0"/>
              <a:t>echo "coffee |_P ?"</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152400"/>
            <a:ext cx="8229600" cy="762000"/>
          </a:xfrm>
        </p:spPr>
        <p:txBody>
          <a:bodyPr/>
          <a:lstStyle/>
          <a:p>
            <a:pPr eaLnBrk="1" hangingPunct="1"/>
            <a:r>
              <a:rPr lang="en-US" sz="3200" dirty="0"/>
              <a:t>Appendix A </a:t>
            </a:r>
            <a:r>
              <a:rPr lang="en-US" sz="3200" dirty="0" err="1"/>
              <a:t>Make_SA_model.csh</a:t>
            </a:r>
            <a:r>
              <a:rPr lang="en-US" sz="3200" dirty="0"/>
              <a:t> </a:t>
            </a:r>
            <a:r>
              <a:rPr lang="en-US" sz="3200" dirty="0" smtClean="0"/>
              <a:t/>
            </a:r>
            <a:br>
              <a:rPr lang="en-US" sz="3200" dirty="0" smtClean="0"/>
            </a:br>
            <a:r>
              <a:rPr lang="en-US" sz="2400" dirty="0" smtClean="0"/>
              <a:t>(load files - </a:t>
            </a:r>
            <a:r>
              <a:rPr lang="en-US" sz="2400" dirty="0" err="1" smtClean="0"/>
              <a:t>vlan</a:t>
            </a:r>
            <a:r>
              <a:rPr lang="en-US" sz="2400" dirty="0" smtClean="0"/>
              <a:t>)</a:t>
            </a:r>
            <a:endParaRPr lang="en-US" sz="3200" dirty="0" smtClean="0"/>
          </a:p>
        </p:txBody>
      </p:sp>
      <p:sp>
        <p:nvSpPr>
          <p:cNvPr id="18434" name="Content Placeholder 2"/>
          <p:cNvSpPr>
            <a:spLocks noGrp="1"/>
          </p:cNvSpPr>
          <p:nvPr>
            <p:ph idx="1"/>
          </p:nvPr>
        </p:nvSpPr>
        <p:spPr>
          <a:xfrm>
            <a:off x="457200" y="1219200"/>
            <a:ext cx="8229600" cy="4038600"/>
          </a:xfrm>
        </p:spPr>
        <p:txBody>
          <a:bodyPr/>
          <a:lstStyle/>
          <a:p>
            <a:pPr marL="0" indent="0" eaLnBrk="1" hangingPunct="1">
              <a:buFont typeface="Arial" charset="0"/>
              <a:buNone/>
            </a:pPr>
            <a:r>
              <a:rPr lang="en-US" sz="1200" smtClean="0"/>
              <a:t>##!/usr/local/bin/csh</a:t>
            </a:r>
          </a:p>
          <a:p>
            <a:pPr marL="0" indent="0" eaLnBrk="1" hangingPunct="1">
              <a:buFont typeface="Arial" charset="0"/>
              <a:buNone/>
            </a:pPr>
            <a:r>
              <a:rPr lang="en-US" sz="1200" smtClean="0"/>
              <a:t>date</a:t>
            </a:r>
          </a:p>
          <a:p>
            <a:pPr marL="0" indent="0" eaLnBrk="1" hangingPunct="1">
              <a:buFont typeface="Arial" charset="0"/>
              <a:buNone/>
            </a:pPr>
            <a:r>
              <a:rPr lang="en-US" sz="1200" smtClean="0"/>
              <a:t>cp synthScripts/* $1/.</a:t>
            </a:r>
          </a:p>
          <a:p>
            <a:pPr marL="0" indent="0" eaLnBrk="1" hangingPunct="1">
              <a:buFont typeface="Arial" charset="0"/>
              <a:buNone/>
            </a:pPr>
            <a:r>
              <a:rPr lang="en-US" sz="1200" smtClean="0"/>
              <a:t>echo MELLANOX_STAGE I Yaron environment vlan  </a:t>
            </a:r>
          </a:p>
          <a:p>
            <a:pPr marL="0" indent="0" eaLnBrk="1" hangingPunct="1">
              <a:buFont typeface="Arial" charset="0"/>
              <a:buNone/>
            </a:pPr>
            <a:r>
              <a:rPr lang="en-US" sz="1200" smtClean="0"/>
              <a:t>vlan -sv -f compile_inputs.tcl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Vlan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 new environment vlan  </a:t>
            </a:r>
          </a:p>
          <a:p>
            <a:pPr marL="0" indent="0" eaLnBrk="1" hangingPunct="1">
              <a:buFont typeface="Arial" charset="0"/>
              <a:buNone/>
            </a:pPr>
            <a:r>
              <a:rPr lang="en-US" sz="1200" smtClean="0"/>
              <a:t>vlan -sv -f verilog_inputs.tcl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in new environment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152400"/>
            <a:ext cx="8229600" cy="563563"/>
          </a:xfrm>
        </p:spPr>
        <p:txBody>
          <a:bodyPr/>
          <a:lstStyle/>
          <a:p>
            <a:pPr eaLnBrk="1" hangingPunct="1"/>
            <a:r>
              <a:rPr lang="en-US" sz="3200" dirty="0"/>
              <a:t>Appendix A </a:t>
            </a:r>
            <a:r>
              <a:rPr lang="en-US" sz="3200" dirty="0" err="1"/>
              <a:t>Make_SA_model.csh</a:t>
            </a:r>
            <a:r>
              <a:rPr lang="en-US" sz="3200" dirty="0"/>
              <a:t> </a:t>
            </a:r>
            <a:r>
              <a:rPr lang="en-US" sz="2400" dirty="0" smtClean="0"/>
              <a:t>(</a:t>
            </a:r>
            <a:r>
              <a:rPr lang="en-US" sz="2400" dirty="0" err="1" smtClean="0"/>
              <a:t>cont</a:t>
            </a:r>
            <a:r>
              <a:rPr lang="en-US" sz="2400" dirty="0" smtClean="0"/>
              <a:t>)</a:t>
            </a:r>
            <a:r>
              <a:rPr lang="en-US" sz="3200" dirty="0" smtClean="0"/>
              <a:t/>
            </a:r>
            <a:br>
              <a:rPr lang="en-US" sz="3200" dirty="0" smtClean="0"/>
            </a:br>
            <a:r>
              <a:rPr lang="en-US" sz="2400" dirty="0" smtClean="0"/>
              <a:t>(synthesis &amp; module compilation – IXCOM)</a:t>
            </a:r>
            <a:endParaRPr lang="en-US" sz="3200" dirty="0" smtClean="0"/>
          </a:p>
        </p:txBody>
      </p:sp>
      <p:sp>
        <p:nvSpPr>
          <p:cNvPr id="19458" name="Content Placeholder 2"/>
          <p:cNvSpPr>
            <a:spLocks noGrp="1"/>
          </p:cNvSpPr>
          <p:nvPr>
            <p:ph idx="1"/>
          </p:nvPr>
        </p:nvSpPr>
        <p:spPr>
          <a:xfrm>
            <a:off x="457200" y="838200"/>
            <a:ext cx="8229600" cy="5791200"/>
          </a:xfrm>
        </p:spPr>
        <p:txBody>
          <a:bodyPr/>
          <a:lstStyle/>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synthsis </a:t>
            </a:r>
          </a:p>
          <a:p>
            <a:pPr marL="0" indent="0" eaLnBrk="1" hangingPunct="1">
              <a:buFont typeface="Arial" charset="0"/>
              <a:buNone/>
            </a:pPr>
            <a:r>
              <a:rPr lang="en-US" sz="1200" smtClean="0"/>
              <a:t>ixcom -top external_bfms -top specman_hdl_ref -ua +dut+external_bfms+specman_hdl_ref +xcDesignTop+top.dut=external_bfms +ignoreNCVerCheck -timescale 100ps/100ps -target hdlice -log ixcom_synt.log +tran_relax +targetTop+external_bfms +1xua</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synthsis</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compilation  </a:t>
            </a:r>
          </a:p>
          <a:p>
            <a:pPr marL="0" indent="0" eaLnBrk="1" hangingPunct="1">
              <a:buFont typeface="Arial" charset="0"/>
              <a:buNone/>
            </a:pPr>
            <a:r>
              <a:rPr lang="en-US" sz="1200" smtClean="0"/>
              <a:t>ixcom -xecompile compilerOptions=compilerOptions.qel +targetTop+external_bfms -log ixcom_comp.log +ignoreNCVerCheck -target xecompile</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compilation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כותרת 1"/>
          <p:cNvSpPr>
            <a:spLocks noGrp="1"/>
          </p:cNvSpPr>
          <p:nvPr>
            <p:ph type="title"/>
          </p:nvPr>
        </p:nvSpPr>
        <p:spPr>
          <a:xfrm>
            <a:off x="457200" y="152400"/>
            <a:ext cx="8229600" cy="1143000"/>
          </a:xfrm>
        </p:spPr>
        <p:txBody>
          <a:bodyPr/>
          <a:lstStyle/>
          <a:p>
            <a:pPr eaLnBrk="1" hangingPunct="1"/>
            <a:r>
              <a:rPr lang="en-US" dirty="0" smtClean="0"/>
              <a:t>What is the Palladium emulator?</a:t>
            </a:r>
            <a:endParaRPr lang="he-IL" dirty="0" smtClean="0"/>
          </a:p>
        </p:txBody>
      </p:sp>
      <p:sp>
        <p:nvSpPr>
          <p:cNvPr id="14338" name="מציין מיקום תוכן 2"/>
          <p:cNvSpPr>
            <a:spLocks noGrp="1"/>
          </p:cNvSpPr>
          <p:nvPr>
            <p:ph idx="1"/>
          </p:nvPr>
        </p:nvSpPr>
        <p:spPr>
          <a:xfrm>
            <a:off x="457200" y="1143000"/>
            <a:ext cx="8229600" cy="5486400"/>
          </a:xfrm>
        </p:spPr>
        <p:txBody>
          <a:bodyPr/>
          <a:lstStyle/>
          <a:p>
            <a:pPr eaLnBrk="1" hangingPunct="1"/>
            <a:r>
              <a:rPr lang="en-US" dirty="0" smtClean="0"/>
              <a:t>The Palladium emulator is a unique machine, that can run a logic design much faster than the simulation, and still keeps all the signals &amp; logic elements visible.</a:t>
            </a:r>
          </a:p>
          <a:p>
            <a:pPr eaLnBrk="1" hangingPunct="1"/>
            <a:r>
              <a:rPr lang="en-US" dirty="0"/>
              <a:t>We use Palladium in two ways:</a:t>
            </a:r>
          </a:p>
          <a:p>
            <a:pPr lvl="1" eaLnBrk="1" hangingPunct="1"/>
            <a:r>
              <a:rPr lang="en-US" dirty="0"/>
              <a:t>The Palladium runs fast enough to be connected to lab equipment (Emulation).</a:t>
            </a:r>
          </a:p>
          <a:p>
            <a:pPr lvl="1" eaLnBrk="1" hangingPunct="1"/>
            <a:r>
              <a:rPr lang="en-US" dirty="0"/>
              <a:t>To speed up the simulation process and with the simulation environment (Simulation Acceleration).</a:t>
            </a:r>
          </a:p>
          <a:p>
            <a:pPr eaLnBrk="1" hangingPunct="1"/>
            <a:r>
              <a:rPr lang="en-US" dirty="0" smtClean="0"/>
              <a:t>Loading a design from a regular simulation to the Palladium takes about 5- 6 weeks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152400"/>
            <a:ext cx="8229600" cy="838200"/>
          </a:xfrm>
        </p:spPr>
        <p:txBody>
          <a:bodyPr/>
          <a:lstStyle/>
          <a:p>
            <a:pPr eaLnBrk="1" hangingPunct="1"/>
            <a:r>
              <a:rPr lang="en-US" sz="3200" dirty="0"/>
              <a:t>Appendix A </a:t>
            </a:r>
            <a:r>
              <a:rPr lang="en-US" sz="3200" dirty="0" err="1"/>
              <a:t>Make_SA_model.csh</a:t>
            </a:r>
            <a:r>
              <a:rPr lang="en-US" sz="3200" dirty="0"/>
              <a:t> </a:t>
            </a:r>
            <a:r>
              <a:rPr lang="en-US" sz="2400" dirty="0" smtClean="0"/>
              <a:t>(</a:t>
            </a:r>
            <a:r>
              <a:rPr lang="en-US" sz="2400" dirty="0" err="1" smtClean="0"/>
              <a:t>cont</a:t>
            </a:r>
            <a:r>
              <a:rPr lang="en-US" sz="2400" dirty="0" smtClean="0"/>
              <a:t>)</a:t>
            </a:r>
            <a:r>
              <a:rPr lang="en-US" sz="3200" dirty="0" smtClean="0"/>
              <a:t> </a:t>
            </a:r>
            <a:br>
              <a:rPr lang="en-US" sz="3200" dirty="0" smtClean="0"/>
            </a:br>
            <a:r>
              <a:rPr lang="en-US" sz="2400" dirty="0" smtClean="0"/>
              <a:t>(adding external files – </a:t>
            </a:r>
            <a:r>
              <a:rPr lang="en-US" sz="2400" dirty="0" err="1" smtClean="0"/>
              <a:t>irun</a:t>
            </a:r>
            <a:r>
              <a:rPr lang="en-US" sz="2400" dirty="0" smtClean="0"/>
              <a:t>)</a:t>
            </a:r>
            <a:endParaRPr lang="en-US" sz="3200" dirty="0" smtClean="0"/>
          </a:p>
        </p:txBody>
      </p:sp>
      <p:sp>
        <p:nvSpPr>
          <p:cNvPr id="20482" name="Content Placeholder 2"/>
          <p:cNvSpPr>
            <a:spLocks noGrp="1"/>
          </p:cNvSpPr>
          <p:nvPr>
            <p:ph idx="1"/>
          </p:nvPr>
        </p:nvSpPr>
        <p:spPr>
          <a:xfrm>
            <a:off x="457200" y="1219200"/>
            <a:ext cx="8229600" cy="5410200"/>
          </a:xfrm>
        </p:spPr>
        <p:txBody>
          <a:bodyPr/>
          <a:lstStyle/>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IV irun  </a:t>
            </a:r>
          </a:p>
          <a:p>
            <a:pPr marL="0" indent="0" eaLnBrk="1" hangingPunct="1">
              <a:buFont typeface="Arial" charset="0"/>
              <a:buNone/>
            </a:pPr>
            <a:r>
              <a:rPr lang="en-US" sz="1200" smtClean="0"/>
              <a:t>irun -c ${ORGDIR}/verilog/top.v patch.e -f xc_work/irun.f -sntimescale 100ps/100ps -timescale 100ps/100ps -top top -sv -clean</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irun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a:t>Appendix A </a:t>
            </a:r>
            <a:r>
              <a:rPr lang="en-US" dirty="0" err="1"/>
              <a:t>Make_run_env.csh</a:t>
            </a:r>
            <a:endParaRPr lang="en-US" dirty="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err="1" smtClean="0"/>
              <a:t>mkdir</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smtClean="0"/>
              <a:t>cd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ln -s ../.design</a:t>
            </a:r>
          </a:p>
          <a:p>
            <a:pPr marL="0" indent="0" eaLnBrk="1" fontAlgn="auto" hangingPunct="1">
              <a:spcAft>
                <a:spcPts val="0"/>
              </a:spcAft>
              <a:buFont typeface="Arial" panose="020B0604020202020204" pitchFamily="34" charset="0"/>
              <a:buNone/>
              <a:defRPr/>
            </a:pPr>
            <a:r>
              <a:rPr lang="en-US" dirty="0" smtClean="0"/>
              <a:t>ln -s ../PLU</a:t>
            </a:r>
          </a:p>
          <a:p>
            <a:pPr marL="0" indent="0" eaLnBrk="1" fontAlgn="auto" hangingPunct="1">
              <a:spcAft>
                <a:spcPts val="0"/>
              </a:spcAft>
              <a:buFont typeface="Arial" panose="020B0604020202020204" pitchFamily="34" charset="0"/>
              <a:buNone/>
              <a:defRPr/>
            </a:pPr>
            <a:r>
              <a:rPr lang="en-US" dirty="0" smtClean="0"/>
              <a:t>ln -s ../CONDOR</a:t>
            </a:r>
          </a:p>
          <a:p>
            <a:pPr marL="0" indent="0" eaLnBrk="1" fontAlgn="auto" hangingPunct="1">
              <a:spcAft>
                <a:spcPts val="0"/>
              </a:spcAft>
              <a:buFont typeface="Arial" panose="020B0604020202020204" pitchFamily="34" charset="0"/>
              <a:buNone/>
              <a:defRPr/>
            </a:pPr>
            <a:r>
              <a:rPr lang="en-US" dirty="0" smtClean="0"/>
              <a:t>ln -s ../WORK</a:t>
            </a:r>
          </a:p>
          <a:p>
            <a:pPr marL="0" indent="0" eaLnBrk="1" fontAlgn="auto" hangingPunct="1">
              <a:spcAft>
                <a:spcPts val="0"/>
              </a:spcAft>
              <a:buFont typeface="Arial" panose="020B0604020202020204" pitchFamily="34" charset="0"/>
              <a:buNone/>
              <a:defRPr/>
            </a:pPr>
            <a:r>
              <a:rPr lang="en-US" dirty="0" smtClean="0"/>
              <a:t>ln -s ../QTDB</a:t>
            </a:r>
          </a:p>
          <a:p>
            <a:pPr marL="0" indent="0" eaLnBrk="1" fontAlgn="auto" hangingPunct="1">
              <a:spcAft>
                <a:spcPts val="0"/>
              </a:spcAft>
              <a:buFont typeface="Arial" panose="020B0604020202020204" pitchFamily="34" charset="0"/>
              <a:buNone/>
              <a:defRPr/>
            </a:pPr>
            <a:r>
              <a:rPr lang="en-US" dirty="0" smtClean="0"/>
              <a:t>ln -s ../PDB</a:t>
            </a:r>
          </a:p>
          <a:p>
            <a:pPr marL="0" indent="0" eaLnBrk="1" fontAlgn="auto" hangingPunct="1">
              <a:spcAft>
                <a:spcPts val="0"/>
              </a:spcAft>
              <a:buFont typeface="Arial" panose="020B0604020202020204" pitchFamily="34" charset="0"/>
              <a:buNone/>
              <a:defRPr/>
            </a:pPr>
            <a:r>
              <a:rPr lang="en-US" dirty="0" smtClean="0"/>
              <a:t>ln -s ../</a:t>
            </a:r>
            <a:r>
              <a:rPr lang="en-US" dirty="0" err="1" smtClean="0"/>
              <a:t>tmp</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cellList</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dbFiles</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xc_work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AxisWork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INCA_libs</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runFiles</a:t>
            </a:r>
            <a:r>
              <a:rPr lang="en-US" dirty="0" smtClean="0"/>
              <a:t>/* .</a:t>
            </a:r>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echo "To run Palladium use: </a:t>
            </a:r>
            <a:r>
              <a:rPr lang="en-US" dirty="0" err="1" smtClean="0"/>
              <a:t>irun</a:t>
            </a:r>
            <a:r>
              <a:rPr lang="en-US" dirty="0" smtClean="0"/>
              <a:t> -R -</a:t>
            </a:r>
            <a:r>
              <a:rPr lang="en-US" dirty="0" err="1" smtClean="0"/>
              <a:t>xedebug</a:t>
            </a:r>
            <a:r>
              <a:rPr lang="en-US" dirty="0" smtClean="0"/>
              <a:t> -</a:t>
            </a:r>
            <a:r>
              <a:rPr lang="en-US" dirty="0" err="1" smtClean="0"/>
              <a:t>gui</a:t>
            </a:r>
            <a:r>
              <a:rPr lang="en-US" dirty="0" smtClean="0"/>
              <a:t> -64 -input </a:t>
            </a:r>
            <a:r>
              <a:rPr lang="en-US" dirty="0" err="1" smtClean="0"/>
              <a:t>run_inputs.tcl</a:t>
            </a:r>
            <a:r>
              <a:rPr lang="en-US" dirty="0" smtClean="0"/>
              <a:t>"</a:t>
            </a:r>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76200"/>
            <a:ext cx="8229600" cy="1143000"/>
          </a:xfrm>
        </p:spPr>
        <p:txBody>
          <a:bodyPr/>
          <a:lstStyle/>
          <a:p>
            <a:pPr eaLnBrk="1" hangingPunct="1"/>
            <a:r>
              <a:rPr lang="en-US" sz="4000" smtClean="0"/>
              <a:t>Before loading a new design in the Palladium</a:t>
            </a:r>
          </a:p>
        </p:txBody>
      </p:sp>
      <p:sp>
        <p:nvSpPr>
          <p:cNvPr id="15362" name="Content Placeholder 2"/>
          <p:cNvSpPr>
            <a:spLocks noGrp="1"/>
          </p:cNvSpPr>
          <p:nvPr>
            <p:ph idx="1"/>
          </p:nvPr>
        </p:nvSpPr>
        <p:spPr>
          <a:xfrm>
            <a:off x="533400" y="1143000"/>
            <a:ext cx="8229600" cy="5486400"/>
          </a:xfrm>
        </p:spPr>
        <p:txBody>
          <a:bodyPr/>
          <a:lstStyle/>
          <a:p>
            <a:pPr eaLnBrk="1" hangingPunct="1"/>
            <a:r>
              <a:rPr lang="en-US" sz="2000" dirty="0" smtClean="0"/>
              <a:t>A module that we want to run on the Palladium have to first work on regular simulation. Also we need to have this simulation so we’ll knew how this module supposed to work, so when it doesn’t work this way the problem can only come from the difference between the simulation and the Palladium.</a:t>
            </a:r>
          </a:p>
          <a:p>
            <a:pPr eaLnBrk="1" hangingPunct="1"/>
            <a:r>
              <a:rPr lang="en-US" sz="2000" dirty="0" smtClean="0"/>
              <a:t>The main problems expected are: </a:t>
            </a:r>
          </a:p>
          <a:p>
            <a:pPr lvl="1" eaLnBrk="1" hangingPunct="1"/>
            <a:r>
              <a:rPr lang="en-US" sz="1800" b="1" u="sng" dirty="0" smtClean="0"/>
              <a:t>Clocks:</a:t>
            </a:r>
            <a:r>
              <a:rPr lang="en-US" sz="1800" dirty="0" smtClean="0"/>
              <a:t> the clocks in the Palladium are generated by special clock generators. We have to knew how many clocks we have in the design, what are their frequencies, and how they are running in the design. </a:t>
            </a:r>
          </a:p>
          <a:p>
            <a:pPr lvl="1" eaLnBrk="1" hangingPunct="1"/>
            <a:r>
              <a:rPr lang="en-US" sz="1800" b="1" u="sng" dirty="0" smtClean="0"/>
              <a:t>Clock gates: </a:t>
            </a:r>
            <a:r>
              <a:rPr lang="en-US" sz="1800" dirty="0" smtClean="0"/>
              <a:t>some times we have clock gates in the design. Sometimes we get those block from the FUB and they are not synthesizable. We need to check them, and if needed replace them with a synthesizable module.</a:t>
            </a:r>
          </a:p>
          <a:p>
            <a:pPr lvl="1" eaLnBrk="1" hangingPunct="1"/>
            <a:r>
              <a:rPr lang="en-US" sz="1800" b="1" u="sng" dirty="0" smtClean="0"/>
              <a:t>RAM’s :</a:t>
            </a:r>
            <a:r>
              <a:rPr lang="en-US" sz="1800" dirty="0" smtClean="0"/>
              <a:t> The RAM’s module used in simulation are Verilog modules provided by the FUB </a:t>
            </a:r>
            <a:r>
              <a:rPr lang="en-US" sz="1800" b="1" u="sng" dirty="0" smtClean="0"/>
              <a:t>they are not synthesizable! </a:t>
            </a:r>
            <a:r>
              <a:rPr lang="en-US" sz="1800" dirty="0" smtClean="0"/>
              <a:t>We need to replace them with synthesizable module. </a:t>
            </a:r>
          </a:p>
          <a:p>
            <a:pPr lvl="1" eaLnBrk="1" hangingPunct="1"/>
            <a:r>
              <a:rPr lang="en-US" sz="1800" b="1" u="sng" dirty="0" smtClean="0"/>
              <a:t>Analog modules: </a:t>
            </a:r>
            <a:r>
              <a:rPr lang="en-US" sz="1800" dirty="0" smtClean="0"/>
              <a:t>most of the times those are behavioral modules that again can’t by synthesize. We need to replace them with synthesizable modules or bypass them.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a:xfrm>
            <a:off x="457200" y="76200"/>
            <a:ext cx="8229600" cy="1143000"/>
          </a:xfrm>
        </p:spPr>
        <p:txBody>
          <a:bodyPr/>
          <a:lstStyle/>
          <a:p>
            <a:pPr eaLnBrk="1" hangingPunct="1"/>
            <a:r>
              <a:rPr lang="en-US" sz="4000" dirty="0" smtClean="0"/>
              <a:t>Adding </a:t>
            </a:r>
            <a:r>
              <a:rPr lang="en-US" sz="4000" dirty="0" err="1" smtClean="0"/>
              <a:t>Specman</a:t>
            </a:r>
            <a:r>
              <a:rPr lang="en-US" sz="4000" dirty="0" smtClean="0"/>
              <a:t> to get </a:t>
            </a:r>
            <a:br>
              <a:rPr lang="en-US" sz="4000" dirty="0" smtClean="0"/>
            </a:br>
            <a:r>
              <a:rPr lang="en-US" sz="4000" dirty="0" smtClean="0"/>
              <a:t>Simulation Acceleration  </a:t>
            </a:r>
          </a:p>
        </p:txBody>
      </p:sp>
      <p:sp>
        <p:nvSpPr>
          <p:cNvPr id="16386" name="Content Placeholder 2"/>
          <p:cNvSpPr>
            <a:spLocks noGrp="1"/>
          </p:cNvSpPr>
          <p:nvPr>
            <p:ph idx="4294967295"/>
          </p:nvPr>
        </p:nvSpPr>
        <p:spPr>
          <a:xfrm>
            <a:off x="381000" y="1143000"/>
            <a:ext cx="8229600" cy="5562600"/>
          </a:xfrm>
        </p:spPr>
        <p:txBody>
          <a:bodyPr/>
          <a:lstStyle/>
          <a:p>
            <a:pPr eaLnBrk="1" hangingPunct="1"/>
            <a:r>
              <a:rPr lang="en-US" sz="2000" dirty="0" smtClean="0"/>
              <a:t>The </a:t>
            </a:r>
            <a:r>
              <a:rPr lang="en-US" sz="2000" dirty="0" err="1" smtClean="0"/>
              <a:t>Specman</a:t>
            </a:r>
            <a:r>
              <a:rPr lang="en-US" sz="2000" dirty="0" smtClean="0"/>
              <a:t> environment will need to get some changes to run on the Palladium. But the top level must stay the same so the test running on the Palladium will be identical to the tests running on the ‘official’ simulation.</a:t>
            </a:r>
          </a:p>
          <a:p>
            <a:pPr eaLnBrk="1" hangingPunct="1"/>
            <a:r>
              <a:rPr lang="en-US" sz="2000" dirty="0" smtClean="0"/>
              <a:t>The main changes need to by done on the </a:t>
            </a:r>
            <a:r>
              <a:rPr lang="en-US" sz="2000" dirty="0" err="1" smtClean="0"/>
              <a:t>Specman</a:t>
            </a:r>
            <a:r>
              <a:rPr lang="en-US" sz="2000" dirty="0" smtClean="0"/>
              <a:t> </a:t>
            </a:r>
            <a:r>
              <a:rPr lang="en-US" sz="2000" dirty="0" err="1" smtClean="0"/>
              <a:t>environmen</a:t>
            </a:r>
            <a:r>
              <a:rPr lang="en-US" sz="2000" dirty="0" smtClean="0"/>
              <a:t> are:</a:t>
            </a:r>
          </a:p>
          <a:p>
            <a:pPr lvl="1" eaLnBrk="1" hangingPunct="1"/>
            <a:r>
              <a:rPr lang="en-US" sz="1800" b="1" u="sng" dirty="0" smtClean="0"/>
              <a:t>Events:</a:t>
            </a:r>
            <a:r>
              <a:rPr lang="en-US" sz="1800" dirty="0" smtClean="0"/>
              <a:t> </a:t>
            </a:r>
            <a:r>
              <a:rPr lang="en-US" sz="1800" dirty="0" err="1" smtClean="0"/>
              <a:t>Specman</a:t>
            </a:r>
            <a:r>
              <a:rPr lang="en-US" sz="1800" dirty="0" smtClean="0"/>
              <a:t> environment are working from an event to event. In regular </a:t>
            </a:r>
            <a:r>
              <a:rPr lang="en-US" sz="1800" dirty="0" err="1" smtClean="0"/>
              <a:t>Specman</a:t>
            </a:r>
            <a:r>
              <a:rPr lang="en-US" sz="1800" dirty="0" smtClean="0"/>
              <a:t> environment we can use as much events as we like and as often as we like</a:t>
            </a:r>
            <a:r>
              <a:rPr lang="en-US" sz="1800" smtClean="0"/>
              <a:t>. In </a:t>
            </a:r>
            <a:r>
              <a:rPr lang="en-US" sz="1800" dirty="0" smtClean="0"/>
              <a:t>the Palladium the Palladium have to stop for each event transfer control to the UNIX for the </a:t>
            </a:r>
            <a:r>
              <a:rPr lang="en-US" sz="1800" dirty="0" err="1" smtClean="0"/>
              <a:t>Specman</a:t>
            </a:r>
            <a:r>
              <a:rPr lang="en-US" sz="1800" dirty="0" smtClean="0"/>
              <a:t> method and start running again. This will make the simulation very slow almost the speed of regular simulation. So in Palladium SA we need to consider every event we use and use only the major ones.</a:t>
            </a:r>
          </a:p>
          <a:p>
            <a:pPr lvl="1" eaLnBrk="1" hangingPunct="1"/>
            <a:r>
              <a:rPr lang="en-US" sz="1800" b="1" u="sng" dirty="0" smtClean="0"/>
              <a:t>Signals:</a:t>
            </a:r>
            <a:r>
              <a:rPr lang="en-US" sz="1800" dirty="0" smtClean="0"/>
              <a:t> In regular </a:t>
            </a:r>
            <a:r>
              <a:rPr lang="en-US" sz="1800" dirty="0" err="1" smtClean="0"/>
              <a:t>Specman</a:t>
            </a:r>
            <a:r>
              <a:rPr lang="en-US" sz="1800" dirty="0" smtClean="0"/>
              <a:t> environment we have no limitation on signals we can use or read in the design. In Palladium every domain have only a number of signal that can be used for this we again need to consider which ones we can us and which we can do without. But we can use a Verilog module in the Palladium to replace the signals we can’t use in the environment.</a:t>
            </a:r>
          </a:p>
          <a:p>
            <a:pPr lvl="1" eaLnBrk="1" hangingPunct="1"/>
            <a:r>
              <a:rPr lang="en-US" sz="1800" b="1" u="sng" dirty="0" smtClean="0"/>
              <a:t>Memories: </a:t>
            </a:r>
            <a:r>
              <a:rPr lang="en-US" sz="1800" dirty="0" smtClean="0"/>
              <a:t>we can’t read or write memories in the design with the </a:t>
            </a:r>
            <a:r>
              <a:rPr lang="en-US" sz="1800" dirty="0" err="1" smtClean="0"/>
              <a:t>specman</a:t>
            </a:r>
            <a:r>
              <a:rPr lang="en-US" sz="1800" dirty="0" smtClean="0"/>
              <a:t> at all (not enough signals). So reading &amp; writing form the Palladium by the </a:t>
            </a:r>
            <a:r>
              <a:rPr lang="en-US" sz="1800" dirty="0" err="1" smtClean="0"/>
              <a:t>Specman</a:t>
            </a:r>
            <a:r>
              <a:rPr lang="en-US" sz="1800" dirty="0" smtClean="0"/>
              <a:t> must be done through the UNIX environment.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compilation </a:t>
            </a:r>
            <a:endParaRPr lang="en-US" dirty="0"/>
          </a:p>
        </p:txBody>
      </p:sp>
      <p:sp>
        <p:nvSpPr>
          <p:cNvPr id="3" name="Content Placeholder 2"/>
          <p:cNvSpPr>
            <a:spLocks noGrp="1"/>
          </p:cNvSpPr>
          <p:nvPr>
            <p:ph idx="1"/>
          </p:nvPr>
        </p:nvSpPr>
        <p:spPr>
          <a:xfrm>
            <a:off x="533400" y="1295400"/>
            <a:ext cx="8229600" cy="4800600"/>
          </a:xfrm>
        </p:spPr>
        <p:txBody>
          <a:bodyPr/>
          <a:lstStyle/>
          <a:p>
            <a:pPr marL="0" indent="0">
              <a:buNone/>
            </a:pPr>
            <a:r>
              <a:rPr lang="en-US" sz="2400" dirty="0" smtClean="0"/>
              <a:t>The first stage is compiling the Verilog code into the Palladium emulator. This is not as easy as it sounds because:</a:t>
            </a:r>
          </a:p>
          <a:p>
            <a:r>
              <a:rPr lang="en-US" sz="2000" dirty="0" smtClean="0"/>
              <a:t>This is the first time the Verilog code is being transfer to an elements net-list. </a:t>
            </a:r>
          </a:p>
          <a:p>
            <a:pPr lvl="1"/>
            <a:r>
              <a:rPr lang="en-US" sz="1600" dirty="0" smtClean="0"/>
              <a:t>Modules written not according to the methodology - the synthesis can’t find logic elements to translate it.</a:t>
            </a:r>
          </a:p>
          <a:p>
            <a:pPr lvl="1"/>
            <a:r>
              <a:rPr lang="en-US" sz="1600" dirty="0" smtClean="0"/>
              <a:t>Code with simulations instructions (assertions, #, $time, $display </a:t>
            </a:r>
            <a:r>
              <a:rPr lang="en-US" sz="1600" dirty="0" err="1" smtClean="0"/>
              <a:t>et’c</a:t>
            </a:r>
            <a:r>
              <a:rPr lang="en-US" sz="1600" dirty="0" smtClean="0"/>
              <a:t>)</a:t>
            </a:r>
          </a:p>
          <a:p>
            <a:r>
              <a:rPr lang="en-US" sz="2000" dirty="0" smtClean="0"/>
              <a:t>Some of the modules are behavioral modules of analog blocks.</a:t>
            </a:r>
          </a:p>
          <a:p>
            <a:pPr lvl="1"/>
            <a:r>
              <a:rPr lang="en-US" sz="1600" dirty="0" smtClean="0"/>
              <a:t>Need to be replace with synthesizable code or empty and generate the outputs from the simulation part of the Palladium design. (memory's, PLL, </a:t>
            </a:r>
            <a:r>
              <a:rPr lang="en-US" sz="1600" dirty="0" err="1" smtClean="0"/>
              <a:t>Serdes</a:t>
            </a:r>
            <a:r>
              <a:rPr lang="en-US" sz="1600" dirty="0" smtClean="0"/>
              <a:t>, </a:t>
            </a:r>
            <a:r>
              <a:rPr lang="en-US" sz="1600" dirty="0" err="1" smtClean="0"/>
              <a:t>etc</a:t>
            </a:r>
            <a:r>
              <a:rPr lang="en-US" sz="1600" dirty="0" smtClean="0"/>
              <a:t>’).</a:t>
            </a:r>
          </a:p>
          <a:p>
            <a:r>
              <a:rPr lang="en-US" sz="2000" dirty="0" smtClean="0"/>
              <a:t>Test Bench; we need a complete new Test Bench.</a:t>
            </a:r>
            <a:r>
              <a:rPr lang="en-US" sz="1600" dirty="0" smtClean="0"/>
              <a:t> </a:t>
            </a:r>
          </a:p>
          <a:p>
            <a:pPr lvl="1"/>
            <a:r>
              <a:rPr lang="en-US" sz="1600" dirty="0" smtClean="0"/>
              <a:t>Connecting &amp; controlling internal signals from the TB.</a:t>
            </a:r>
          </a:p>
          <a:p>
            <a:pPr lvl="1"/>
            <a:r>
              <a:rPr lang="en-US" sz="1600" dirty="0" smtClean="0"/>
              <a:t>Defining external modules to support the design (FLASH memory, DDR, </a:t>
            </a:r>
            <a:r>
              <a:rPr lang="en-US" sz="1600" dirty="0" err="1" smtClean="0"/>
              <a:t>etc</a:t>
            </a:r>
            <a:r>
              <a:rPr lang="en-US" sz="1600" dirty="0" smtClean="0"/>
              <a:t>’)</a:t>
            </a:r>
          </a:p>
          <a:p>
            <a:pPr lvl="1"/>
            <a:r>
              <a:rPr lang="en-US" sz="1600" dirty="0" smtClean="0"/>
              <a:t>Making connections to the outside world.</a:t>
            </a:r>
          </a:p>
          <a:p>
            <a:pPr lvl="1"/>
            <a:endParaRPr lang="en-US" sz="1600" dirty="0" smtClean="0"/>
          </a:p>
        </p:txBody>
      </p:sp>
    </p:spTree>
    <p:extLst>
      <p:ext uri="{BB962C8B-B14F-4D97-AF65-F5344CB8AC3E}">
        <p14:creationId xmlns:p14="http://schemas.microsoft.com/office/powerpoint/2010/main" val="1438748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err="1" smtClean="0"/>
              <a:t>Specman</a:t>
            </a:r>
            <a:r>
              <a:rPr lang="en-US" dirty="0" smtClean="0"/>
              <a:t> Compilation </a:t>
            </a:r>
            <a:endParaRPr lang="en-US" dirty="0"/>
          </a:p>
        </p:txBody>
      </p:sp>
      <p:sp>
        <p:nvSpPr>
          <p:cNvPr id="3" name="Content Placeholder 2"/>
          <p:cNvSpPr>
            <a:spLocks noGrp="1"/>
          </p:cNvSpPr>
          <p:nvPr>
            <p:ph idx="1"/>
          </p:nvPr>
        </p:nvSpPr>
        <p:spPr>
          <a:xfrm>
            <a:off x="533400" y="1447800"/>
            <a:ext cx="8229600" cy="5105400"/>
          </a:xfrm>
        </p:spPr>
        <p:txBody>
          <a:bodyPr/>
          <a:lstStyle/>
          <a:p>
            <a:pPr marL="0" indent="0">
              <a:buNone/>
            </a:pPr>
            <a:r>
              <a:rPr lang="en-US" sz="2400" dirty="0" smtClean="0"/>
              <a:t>The </a:t>
            </a:r>
            <a:r>
              <a:rPr lang="en-US" sz="2400" dirty="0" err="1" smtClean="0"/>
              <a:t>Specman</a:t>
            </a:r>
            <a:r>
              <a:rPr lang="en-US" sz="2400" dirty="0" smtClean="0"/>
              <a:t> environment will still run on a UNIX machine so compilation should be easy. Making the </a:t>
            </a:r>
            <a:r>
              <a:rPr lang="en-US" sz="2400" dirty="0" err="1" smtClean="0"/>
              <a:t>Specman</a:t>
            </a:r>
            <a:r>
              <a:rPr lang="en-US" sz="2400" dirty="0" smtClean="0"/>
              <a:t> environment control the design in the Palladium will need some changes. but this will be done in later stage.</a:t>
            </a:r>
          </a:p>
          <a:p>
            <a:pPr marL="0" indent="0">
              <a:buNone/>
            </a:pPr>
            <a:endParaRPr lang="en-US" sz="2800" dirty="0" smtClean="0"/>
          </a:p>
          <a:p>
            <a:pPr marL="0" indent="0">
              <a:buNone/>
            </a:pPr>
            <a:r>
              <a:rPr lang="en-US" sz="2800" dirty="0" smtClean="0"/>
              <a:t>At </a:t>
            </a:r>
            <a:r>
              <a:rPr lang="en-US" sz="2800" dirty="0"/>
              <a:t>this stage </a:t>
            </a:r>
            <a:r>
              <a:rPr lang="en-US" sz="2800" dirty="0" smtClean="0"/>
              <a:t>we have </a:t>
            </a:r>
            <a:r>
              <a:rPr lang="en-US" sz="2800" b="1" dirty="0">
                <a:solidFill>
                  <a:srgbClr val="FF0000"/>
                </a:solidFill>
              </a:rPr>
              <a:t>ALL</a:t>
            </a:r>
            <a:r>
              <a:rPr lang="en-US" sz="2800" dirty="0"/>
              <a:t> </a:t>
            </a:r>
            <a:r>
              <a:rPr lang="en-US" sz="2800" dirty="0" smtClean="0"/>
              <a:t>the design in the Palladium. We know how much space it needs (how many Palladium boards/domains) and if we have versions problems.</a:t>
            </a:r>
          </a:p>
          <a:p>
            <a:pPr marL="0" indent="0">
              <a:buNone/>
            </a:pPr>
            <a:endParaRPr lang="en-US" sz="2800" dirty="0" smtClean="0"/>
          </a:p>
        </p:txBody>
      </p:sp>
    </p:spTree>
    <p:extLst>
      <p:ext uri="{BB962C8B-B14F-4D97-AF65-F5344CB8AC3E}">
        <p14:creationId xmlns:p14="http://schemas.microsoft.com/office/powerpoint/2010/main" val="1924023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Automate Compilation </a:t>
            </a:r>
            <a:endParaRPr lang="en-US" dirty="0"/>
          </a:p>
        </p:txBody>
      </p:sp>
      <p:sp>
        <p:nvSpPr>
          <p:cNvPr id="3" name="Content Placeholder 2"/>
          <p:cNvSpPr>
            <a:spLocks noGrp="1"/>
          </p:cNvSpPr>
          <p:nvPr>
            <p:ph idx="1"/>
          </p:nvPr>
        </p:nvSpPr>
        <p:spPr>
          <a:xfrm>
            <a:off x="533400" y="1447800"/>
            <a:ext cx="8229600" cy="5105400"/>
          </a:xfrm>
        </p:spPr>
        <p:txBody>
          <a:bodyPr/>
          <a:lstStyle/>
          <a:p>
            <a:pPr marL="0" indent="0">
              <a:buNone/>
            </a:pPr>
            <a:r>
              <a:rPr lang="en-US" sz="2400" dirty="0" smtClean="0"/>
              <a:t>After we compiled the first time we need to automate the compilation process. </a:t>
            </a:r>
          </a:p>
          <a:p>
            <a:pPr marL="0" indent="0">
              <a:buNone/>
            </a:pPr>
            <a:r>
              <a:rPr lang="en-US" sz="2400" dirty="0" smtClean="0"/>
              <a:t>We’ll make a script to go over all the stages of the compilation. </a:t>
            </a:r>
          </a:p>
          <a:p>
            <a:pPr marL="0" indent="0">
              <a:buNone/>
            </a:pPr>
            <a:r>
              <a:rPr lang="en-US" sz="2400" dirty="0" smtClean="0"/>
              <a:t>This script will:</a:t>
            </a:r>
          </a:p>
          <a:p>
            <a:pPr marL="514350" indent="-514350">
              <a:buFont typeface="+mj-lt"/>
              <a:buAutoNum type="arabicPeriod"/>
            </a:pPr>
            <a:r>
              <a:rPr lang="en-US" sz="2000" dirty="0" smtClean="0"/>
              <a:t>Build a compilation directory and connect it to the Palladium environment.</a:t>
            </a:r>
          </a:p>
          <a:p>
            <a:pPr marL="514350" indent="-514350">
              <a:buFont typeface="+mj-lt"/>
              <a:buAutoNum type="arabicPeriod"/>
            </a:pPr>
            <a:r>
              <a:rPr lang="en-US" sz="2000" dirty="0" smtClean="0"/>
              <a:t>Bring all the files of the design, </a:t>
            </a:r>
            <a:r>
              <a:rPr lang="en-US" sz="2000" dirty="0" err="1" smtClean="0"/>
              <a:t>verilog</a:t>
            </a:r>
            <a:r>
              <a:rPr lang="en-US" sz="2000" dirty="0" smtClean="0"/>
              <a:t> TB &amp; </a:t>
            </a:r>
            <a:r>
              <a:rPr lang="en-US" sz="2000" dirty="0" err="1" smtClean="0"/>
              <a:t>Specman</a:t>
            </a:r>
            <a:r>
              <a:rPr lang="en-US" sz="2000" dirty="0" smtClean="0"/>
              <a:t> files (</a:t>
            </a:r>
            <a:r>
              <a:rPr lang="en-US" sz="2000" dirty="0" err="1" smtClean="0"/>
              <a:t>vlan</a:t>
            </a:r>
            <a:r>
              <a:rPr lang="en-US" sz="2000" dirty="0" smtClean="0"/>
              <a:t> or </a:t>
            </a:r>
            <a:r>
              <a:rPr lang="en-US" sz="2000" dirty="0" err="1" smtClean="0"/>
              <a:t>vavlog&amp;vhdlog</a:t>
            </a:r>
            <a:r>
              <a:rPr lang="en-US" sz="2000" dirty="0" smtClean="0"/>
              <a:t>) .</a:t>
            </a:r>
          </a:p>
          <a:p>
            <a:pPr marL="514350" indent="-514350">
              <a:buFont typeface="+mj-lt"/>
              <a:buAutoNum type="arabicPeriod"/>
            </a:pPr>
            <a:r>
              <a:rPr lang="en-US" sz="2000" dirty="0" smtClean="0"/>
              <a:t>Synthesizing the design.</a:t>
            </a:r>
          </a:p>
          <a:p>
            <a:pPr marL="514350" indent="-514350">
              <a:buFont typeface="+mj-lt"/>
              <a:buAutoNum type="arabicPeriod"/>
            </a:pPr>
            <a:r>
              <a:rPr lang="en-US" sz="2000" dirty="0" smtClean="0"/>
              <a:t>Compile the design.</a:t>
            </a:r>
          </a:p>
          <a:p>
            <a:pPr marL="514350" indent="-514350">
              <a:buFont typeface="+mj-lt"/>
              <a:buAutoNum type="arabicPeriod"/>
            </a:pPr>
            <a:r>
              <a:rPr lang="en-US" sz="2000" dirty="0" smtClean="0"/>
              <a:t>Add the top level design (top level file &amp; </a:t>
            </a:r>
            <a:r>
              <a:rPr lang="en-US" sz="2000" dirty="0" err="1" smtClean="0"/>
              <a:t>Specman</a:t>
            </a:r>
            <a:r>
              <a:rPr lang="en-US" sz="2000" dirty="0" smtClean="0"/>
              <a:t>)</a:t>
            </a:r>
          </a:p>
          <a:p>
            <a:pPr marL="514350" indent="-514350">
              <a:buFont typeface="+mj-lt"/>
              <a:buAutoNum type="arabicPeriod"/>
            </a:pPr>
            <a:r>
              <a:rPr lang="en-US" sz="2000" dirty="0" smtClean="0"/>
              <a:t>Build a run directory to run the design.</a:t>
            </a:r>
          </a:p>
          <a:p>
            <a:pPr marL="0" indent="0">
              <a:buNone/>
            </a:pPr>
            <a:r>
              <a:rPr lang="en-US" sz="2000" dirty="0" smtClean="0"/>
              <a:t>See Appendix A for an example.</a:t>
            </a:r>
          </a:p>
          <a:p>
            <a:pPr marL="514350" indent="-514350">
              <a:buFont typeface="+mj-lt"/>
              <a:buAutoNum type="arabicPeriod"/>
            </a:pPr>
            <a:endParaRPr lang="en-US" sz="2000" dirty="0" smtClean="0"/>
          </a:p>
        </p:txBody>
      </p:sp>
    </p:spTree>
    <p:extLst>
      <p:ext uri="{BB962C8B-B14F-4D97-AF65-F5344CB8AC3E}">
        <p14:creationId xmlns:p14="http://schemas.microsoft.com/office/powerpoint/2010/main" val="1846639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Working the compiled design </a:t>
            </a:r>
            <a:endParaRPr lang="en-US" dirty="0"/>
          </a:p>
        </p:txBody>
      </p:sp>
      <p:sp>
        <p:nvSpPr>
          <p:cNvPr id="3" name="Content Placeholder 2"/>
          <p:cNvSpPr>
            <a:spLocks noGrp="1"/>
          </p:cNvSpPr>
          <p:nvPr>
            <p:ph idx="1"/>
          </p:nvPr>
        </p:nvSpPr>
        <p:spPr>
          <a:xfrm>
            <a:off x="533400" y="1676400"/>
            <a:ext cx="8229600" cy="4953000"/>
          </a:xfrm>
        </p:spPr>
        <p:txBody>
          <a:bodyPr/>
          <a:lstStyle/>
          <a:p>
            <a:pPr marL="0" indent="0">
              <a:buNone/>
            </a:pPr>
            <a:r>
              <a:rPr lang="en-US" sz="2800" dirty="0" smtClean="0"/>
              <a:t>Now we have two ‘clouds’ that still doesn’t work. We have to find data paths, follow them to see if the design is function correctly. </a:t>
            </a:r>
          </a:p>
        </p:txBody>
      </p:sp>
      <p:sp>
        <p:nvSpPr>
          <p:cNvPr id="4" name="Rectangle 3"/>
          <p:cNvSpPr/>
          <p:nvPr/>
        </p:nvSpPr>
        <p:spPr>
          <a:xfrm>
            <a:off x="3429000" y="5105400"/>
            <a:ext cx="24384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3657600"/>
            <a:ext cx="4876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3505200" y="5105400"/>
            <a:ext cx="2286000" cy="11430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8" name="Cloud 7"/>
          <p:cNvSpPr/>
          <p:nvPr/>
        </p:nvSpPr>
        <p:spPr>
          <a:xfrm>
            <a:off x="2362200" y="3962400"/>
            <a:ext cx="838200" cy="2133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3505200" y="3886200"/>
            <a:ext cx="2209800" cy="1143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p:cNvSpPr/>
          <p:nvPr/>
        </p:nvSpPr>
        <p:spPr>
          <a:xfrm>
            <a:off x="6019800" y="3962400"/>
            <a:ext cx="838200" cy="2286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TextBox 10"/>
          <p:cNvSpPr txBox="1"/>
          <p:nvPr/>
        </p:nvSpPr>
        <p:spPr>
          <a:xfrm>
            <a:off x="4038109" y="3288268"/>
            <a:ext cx="838691" cy="369332"/>
          </a:xfrm>
          <a:prstGeom prst="rect">
            <a:avLst/>
          </a:prstGeom>
          <a:noFill/>
        </p:spPr>
        <p:txBody>
          <a:bodyPr wrap="none" rtlCol="0">
            <a:spAutoFit/>
          </a:bodyPr>
          <a:lstStyle/>
          <a:p>
            <a:r>
              <a:rPr lang="en-US" dirty="0" err="1" smtClean="0"/>
              <a:t>SYS.e</a:t>
            </a:r>
            <a:endParaRPr lang="en-US" dirty="0"/>
          </a:p>
        </p:txBody>
      </p:sp>
    </p:spTree>
    <p:extLst>
      <p:ext uri="{BB962C8B-B14F-4D97-AF65-F5344CB8AC3E}">
        <p14:creationId xmlns:p14="http://schemas.microsoft.com/office/powerpoint/2010/main" val="1461030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clocks in the design </a:t>
            </a:r>
            <a:endParaRPr lang="en-US" dirty="0"/>
          </a:p>
        </p:txBody>
      </p:sp>
      <p:sp>
        <p:nvSpPr>
          <p:cNvPr id="3" name="Content Placeholder 2"/>
          <p:cNvSpPr>
            <a:spLocks noGrp="1"/>
          </p:cNvSpPr>
          <p:nvPr>
            <p:ph idx="1"/>
          </p:nvPr>
        </p:nvSpPr>
        <p:spPr>
          <a:xfrm>
            <a:off x="533400" y="1524000"/>
            <a:ext cx="8229600" cy="4953000"/>
          </a:xfrm>
        </p:spPr>
        <p:txBody>
          <a:bodyPr/>
          <a:lstStyle/>
          <a:p>
            <a:pPr marL="0" indent="0">
              <a:buNone/>
            </a:pPr>
            <a:r>
              <a:rPr lang="en-US" sz="2800" dirty="0" smtClean="0"/>
              <a:t>All clocks in the Palladium emulator are generated by the Palladium system in the Test Bench. </a:t>
            </a:r>
          </a:p>
          <a:p>
            <a:r>
              <a:rPr lang="en-US" sz="2000" dirty="0" smtClean="0"/>
              <a:t>The external (slow) clocks will be generated in the TB and connected to external chips pins.</a:t>
            </a:r>
          </a:p>
          <a:p>
            <a:r>
              <a:rPr lang="en-US" sz="2000" dirty="0"/>
              <a:t>The internal (fast) clocks will also be generated in the TB but they will be connected to the PLL outputs inside the design</a:t>
            </a:r>
            <a:r>
              <a:rPr lang="en-US" sz="2000" dirty="0" smtClean="0"/>
              <a:t>. Here we can see the way we’ll control internal signals from the TB those method will help us more later (antennas ).</a:t>
            </a:r>
            <a:endParaRPr lang="en-US" sz="2000" dirty="0"/>
          </a:p>
          <a:p>
            <a:endParaRPr lang="en-US" sz="2000" dirty="0" smtClean="0"/>
          </a:p>
        </p:txBody>
      </p:sp>
      <p:sp>
        <p:nvSpPr>
          <p:cNvPr id="4" name="Rectangle 3"/>
          <p:cNvSpPr/>
          <p:nvPr/>
        </p:nvSpPr>
        <p:spPr>
          <a:xfrm>
            <a:off x="3733800" y="4430487"/>
            <a:ext cx="40386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81600" y="47244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12" name="Rectangle 11"/>
          <p:cNvSpPr/>
          <p:nvPr/>
        </p:nvSpPr>
        <p:spPr>
          <a:xfrm>
            <a:off x="5029200" y="4655004"/>
            <a:ext cx="25908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4038600" y="4869996"/>
            <a:ext cx="457200" cy="464004"/>
            <a:chOff x="533400" y="4191000"/>
            <a:chExt cx="457200" cy="464004"/>
          </a:xfrm>
        </p:grpSpPr>
        <p:sp>
          <p:nvSpPr>
            <p:cNvPr id="30" name="Oval 29"/>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5" name="Straight Connector 34"/>
          <p:cNvCxnSpPr/>
          <p:nvPr/>
        </p:nvCxnSpPr>
        <p:spPr>
          <a:xfrm>
            <a:off x="4648200" y="5295900"/>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181600" y="5185002"/>
            <a:ext cx="571500" cy="52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PLL</a:t>
            </a:r>
            <a:endParaRPr lang="en-US" dirty="0">
              <a:solidFill>
                <a:schemeClr val="tx1"/>
              </a:solidFill>
            </a:endParaRPr>
          </a:p>
        </p:txBody>
      </p:sp>
      <p:cxnSp>
        <p:nvCxnSpPr>
          <p:cNvPr id="40" name="Straight Connector 39"/>
          <p:cNvCxnSpPr/>
          <p:nvPr/>
        </p:nvCxnSpPr>
        <p:spPr>
          <a:xfrm>
            <a:off x="5638800" y="5562600"/>
            <a:ext cx="2667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4038600" y="5555796"/>
            <a:ext cx="457200" cy="464004"/>
            <a:chOff x="533400" y="4191000"/>
            <a:chExt cx="457200" cy="464004"/>
          </a:xfrm>
        </p:grpSpPr>
        <p:sp>
          <p:nvSpPr>
            <p:cNvPr id="43" name="Oval 42"/>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6" name="TextBox 45"/>
          <p:cNvSpPr txBox="1"/>
          <p:nvPr/>
        </p:nvSpPr>
        <p:spPr>
          <a:xfrm>
            <a:off x="3767946" y="45720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47" name="TextBox 46"/>
          <p:cNvSpPr txBox="1"/>
          <p:nvPr/>
        </p:nvSpPr>
        <p:spPr>
          <a:xfrm>
            <a:off x="3809623" y="59406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cxnSp>
        <p:nvCxnSpPr>
          <p:cNvPr id="50" name="Curved Connector 49"/>
          <p:cNvCxnSpPr>
            <a:stCxn id="43" idx="6"/>
          </p:cNvCxnSpPr>
          <p:nvPr/>
        </p:nvCxnSpPr>
        <p:spPr>
          <a:xfrm flipV="1">
            <a:off x="4495800" y="5555796"/>
            <a:ext cx="1143000" cy="232002"/>
          </a:xfrm>
          <a:prstGeom prst="curvedConnector3">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088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ppt_x"/>
                                          </p:val>
                                        </p:tav>
                                        <p:tav tm="100000">
                                          <p:val>
                                            <p:strVal val="#ppt_x"/>
                                          </p:val>
                                        </p:tav>
                                      </p:tavLst>
                                    </p:anim>
                                    <p:anim calcmode="lin" valueType="num">
                                      <p:cBhvr additive="base">
                                        <p:cTn id="46" dur="500" fill="hold"/>
                                        <p:tgtEl>
                                          <p:spTgt spid="4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p:bldP spid="4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2515</TotalTime>
  <Words>2034</Words>
  <Application>Microsoft Office PowerPoint</Application>
  <PresentationFormat>On-screen Show (4:3)</PresentationFormat>
  <Paragraphs>232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Transfer ASIC design to Palladium emulator</vt:lpstr>
      <vt:lpstr>What is the Palladium emulator?</vt:lpstr>
      <vt:lpstr>Before loading a new design in the Palladium</vt:lpstr>
      <vt:lpstr>Adding Specman to get  Simulation Acceleration  </vt:lpstr>
      <vt:lpstr>The palladium compile stages compilation </vt:lpstr>
      <vt:lpstr>The palladium compile stages Specman Compilation </vt:lpstr>
      <vt:lpstr>The palladium compile stages Automate Compilation </vt:lpstr>
      <vt:lpstr>Working the compiled design </vt:lpstr>
      <vt:lpstr>The clocks in the design </vt:lpstr>
      <vt:lpstr>Reset’s and the reset machine</vt:lpstr>
      <vt:lpstr>Working a module</vt:lpstr>
      <vt:lpstr>working a module(inputs)</vt:lpstr>
      <vt:lpstr>Working a module(outputs)</vt:lpstr>
      <vt:lpstr>Using Specman </vt:lpstr>
      <vt:lpstr>Inside the Palladium</vt:lpstr>
      <vt:lpstr>Inside the Palladium</vt:lpstr>
      <vt:lpstr>Appendix A Make_Saenv.csh</vt:lpstr>
      <vt:lpstr>Appendix A Make_SA_model.csh  (load files - vlan)</vt:lpstr>
      <vt:lpstr>Appendix A Make_SA_model.csh (cont) (synthesis &amp; module compilation – IXCOM)</vt:lpstr>
      <vt:lpstr>Appendix A Make_SA_model.csh (cont)  (adding external files – irun)</vt:lpstr>
      <vt:lpstr>Appendix A Make_run_env.csh</vt:lpstr>
    </vt:vector>
  </TitlesOfParts>
  <Company>Mellanox Technologies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Acceleration</dc:title>
  <dc:creator>Itzhak Ehud  Edny</dc:creator>
  <cp:lastModifiedBy>Itzhak Ehud  Edny</cp:lastModifiedBy>
  <cp:revision>116</cp:revision>
  <dcterms:created xsi:type="dcterms:W3CDTF">2014-12-31T07:35:25Z</dcterms:created>
  <dcterms:modified xsi:type="dcterms:W3CDTF">2015-01-12T14:29:13Z</dcterms:modified>
</cp:coreProperties>
</file>