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3" r:id="rId1"/>
    <p:sldMasterId id="2147483708" r:id="rId2"/>
  </p:sldMasterIdLst>
  <p:notesMasterIdLst>
    <p:notesMasterId r:id="rId40"/>
  </p:notesMasterIdLst>
  <p:sldIdLst>
    <p:sldId id="375" r:id="rId3"/>
    <p:sldId id="358" r:id="rId4"/>
    <p:sldId id="341" r:id="rId5"/>
    <p:sldId id="339" r:id="rId6"/>
    <p:sldId id="342" r:id="rId7"/>
    <p:sldId id="376" r:id="rId8"/>
    <p:sldId id="377" r:id="rId9"/>
    <p:sldId id="378" r:id="rId10"/>
    <p:sldId id="391" r:id="rId11"/>
    <p:sldId id="392" r:id="rId12"/>
    <p:sldId id="393" r:id="rId13"/>
    <p:sldId id="343" r:id="rId14"/>
    <p:sldId id="366" r:id="rId15"/>
    <p:sldId id="365" r:id="rId16"/>
    <p:sldId id="364" r:id="rId17"/>
    <p:sldId id="379" r:id="rId18"/>
    <p:sldId id="380" r:id="rId19"/>
    <p:sldId id="381" r:id="rId20"/>
    <p:sldId id="400" r:id="rId21"/>
    <p:sldId id="401" r:id="rId22"/>
    <p:sldId id="402" r:id="rId23"/>
    <p:sldId id="403" r:id="rId24"/>
    <p:sldId id="404" r:id="rId25"/>
    <p:sldId id="368" r:id="rId26"/>
    <p:sldId id="370" r:id="rId27"/>
    <p:sldId id="387" r:id="rId28"/>
    <p:sldId id="372" r:id="rId29"/>
    <p:sldId id="388" r:id="rId30"/>
    <p:sldId id="389" r:id="rId31"/>
    <p:sldId id="390" r:id="rId32"/>
    <p:sldId id="394" r:id="rId33"/>
    <p:sldId id="395" r:id="rId34"/>
    <p:sldId id="396" r:id="rId35"/>
    <p:sldId id="397" r:id="rId36"/>
    <p:sldId id="398" r:id="rId37"/>
    <p:sldId id="399" r:id="rId38"/>
    <p:sldId id="373"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00"/>
    <a:srgbClr val="0033CC"/>
    <a:srgbClr val="800000"/>
    <a:srgbClr val="008000"/>
    <a:srgbClr val="FCD4D4"/>
    <a:srgbClr val="E1F2F3"/>
    <a:srgbClr val="FFFFC0"/>
    <a:srgbClr val="FFF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23" autoAdjust="0"/>
    <p:restoredTop sz="88785" autoAdjust="0"/>
  </p:normalViewPr>
  <p:slideViewPr>
    <p:cSldViewPr>
      <p:cViewPr varScale="1">
        <p:scale>
          <a:sx n="61" d="100"/>
          <a:sy n="61" d="100"/>
        </p:scale>
        <p:origin x="-1460" y="-60"/>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smtClean="0"/>
            </a:lvl1pPr>
          </a:lstStyle>
          <a:p>
            <a:pPr>
              <a:defRPr/>
            </a:pPr>
            <a:endParaRPr lang="en-US" altLang="en-US"/>
          </a:p>
        </p:txBody>
      </p:sp>
      <p:sp>
        <p:nvSpPr>
          <p:cNvPr id="512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endParaRPr lang="en-US" alt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smtClean="0"/>
            </a:lvl1pPr>
          </a:lstStyle>
          <a:p>
            <a:pPr>
              <a:defRPr/>
            </a:pPr>
            <a:endParaRPr lang="en-US" alt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E1CAB84F-B75A-4984-8F3C-AF33274BE414}" type="slidenum">
              <a:rPr lang="en-US" altLang="en-US"/>
              <a:pPr>
                <a:defRPr/>
              </a:pPr>
              <a:t>‹#›</a:t>
            </a:fld>
            <a:endParaRPr lang="en-US" altLang="en-US"/>
          </a:p>
        </p:txBody>
      </p:sp>
    </p:spTree>
    <p:extLst>
      <p:ext uri="{BB962C8B-B14F-4D97-AF65-F5344CB8AC3E}">
        <p14:creationId xmlns:p14="http://schemas.microsoft.com/office/powerpoint/2010/main" val="14381812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F57B80F6-D8F9-4861-A47D-FB5C54C59CB3}" type="datetime1">
              <a:rPr lang="en-US" smtClean="0"/>
              <a:t>5/3/2019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822878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EF6BA6-EDF0-41F8-A44F-28D36A9FF955}" type="datetime1">
              <a:rPr lang="en-US" smtClean="0"/>
              <a:t>5/3/2019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367344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1F9962-6CD1-4735-8959-BF829C68AEB8}" type="datetime1">
              <a:rPr lang="en-US" smtClean="0"/>
              <a:t>5/3/2019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3680096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81905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8190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81905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5009634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5009634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5009634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5009634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500963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112033"/>
            <a:ext cx="7886700" cy="859516"/>
          </a:xfrm>
        </p:spPr>
        <p:txBody>
          <a:bodyPr/>
          <a:lstStyle>
            <a:lvl1pPr algn="ctr">
              <a:defRPr>
                <a:solidFill>
                  <a:srgbClr val="0033CC"/>
                </a:solidFill>
                <a:latin typeface="Arial Rounded MT Bold" panose="020F0704030504030204" pitchFamily="34" charset="0"/>
              </a:defRPr>
            </a:lvl1pPr>
          </a:lstStyle>
          <a:p>
            <a:r>
              <a:rPr lang="en-US"/>
              <a:t>Click to edit Master title style</a:t>
            </a:r>
          </a:p>
        </p:txBody>
      </p:sp>
      <p:sp>
        <p:nvSpPr>
          <p:cNvPr id="3" name="Content Placeholder 2"/>
          <p:cNvSpPr>
            <a:spLocks noGrp="1"/>
          </p:cNvSpPr>
          <p:nvPr>
            <p:ph idx="1"/>
          </p:nvPr>
        </p:nvSpPr>
        <p:spPr>
          <a:xfrm>
            <a:off x="628650" y="1216479"/>
            <a:ext cx="7886700" cy="4960484"/>
          </a:xfrm>
        </p:spPr>
        <p:txBody>
          <a:bodyPr/>
          <a:lstStyle>
            <a:lvl2pPr marL="514350" indent="-171450">
              <a:buFont typeface="Calibri" panose="020F0502020204030204" pitchFamily="34" charset="0"/>
              <a:buChar char="ꟷ"/>
              <a:defRPr/>
            </a:lvl2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B0078F-E661-48DF-8D03-D0A50507C023}" type="datetime1">
              <a:rPr lang="en-US" smtClean="0"/>
              <a:t>5/3/2019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4094041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5009634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01095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01095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01095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01095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01095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8023CF-EEE8-42B3-B379-29CA3A9AD32E}" type="datetime1">
              <a:rPr lang="en-US" smtClean="0"/>
              <a:t>5/3/2019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9F71B0-1015-4D31-8384-23A63624B7DC}" type="slidenum">
              <a:rPr lang="en-US" smtClean="0"/>
              <a:t>‹#›</a:t>
            </a:fld>
            <a:endParaRPr lang="en-US"/>
          </a:p>
        </p:txBody>
      </p:sp>
    </p:spTree>
    <p:extLst>
      <p:ext uri="{BB962C8B-B14F-4D97-AF65-F5344CB8AC3E}">
        <p14:creationId xmlns:p14="http://schemas.microsoft.com/office/powerpoint/2010/main" val="17339690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F94CBB-8DC2-4B02-880A-5B1B61C50280}" type="datetime1">
              <a:rPr lang="en-US" smtClean="0"/>
              <a:t>5/3/2019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9F71B0-1015-4D31-8384-23A63624B7DC}" type="slidenum">
              <a:rPr lang="en-US" smtClean="0"/>
              <a:t>‹#›</a:t>
            </a:fld>
            <a:endParaRPr lang="en-US"/>
          </a:p>
        </p:txBody>
      </p:sp>
    </p:spTree>
    <p:extLst>
      <p:ext uri="{BB962C8B-B14F-4D97-AF65-F5344CB8AC3E}">
        <p14:creationId xmlns:p14="http://schemas.microsoft.com/office/powerpoint/2010/main" val="26466159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n-US"/>
              <a:t>Click to edit Master title style</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B3360FF-FF94-4CBA-8E0A-430FBA53ACAB}" type="datetime1">
              <a:rPr lang="en-US" smtClean="0"/>
              <a:t>5/3/2019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9F71B0-1015-4D31-8384-23A63624B7DC}" type="slidenum">
              <a:rPr lang="en-US" smtClean="0"/>
              <a:t>‹#›</a:t>
            </a:fld>
            <a:endParaRPr lang="en-US"/>
          </a:p>
        </p:txBody>
      </p:sp>
    </p:spTree>
    <p:extLst>
      <p:ext uri="{BB962C8B-B14F-4D97-AF65-F5344CB8AC3E}">
        <p14:creationId xmlns:p14="http://schemas.microsoft.com/office/powerpoint/2010/main" val="29776367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6BA2FF-3C94-4AD5-ADB2-25FC35199BC0}" type="datetime1">
              <a:rPr lang="en-US" smtClean="0"/>
              <a:t>5/3/2019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9F71B0-1015-4D31-8384-23A63624B7DC}" type="slidenum">
              <a:rPr lang="en-US" smtClean="0"/>
              <a:t>‹#›</a:t>
            </a:fld>
            <a:endParaRPr lang="en-US"/>
          </a:p>
        </p:txBody>
      </p:sp>
    </p:spTree>
    <p:extLst>
      <p:ext uri="{BB962C8B-B14F-4D97-AF65-F5344CB8AC3E}">
        <p14:creationId xmlns:p14="http://schemas.microsoft.com/office/powerpoint/2010/main" val="1343848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19983A8-167A-4325-AC58-C125C20F04E5}" type="datetime1">
              <a:rPr lang="en-US" smtClean="0"/>
              <a:t>5/3/2019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13060661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33845" y="2507551"/>
            <a:ext cx="3867150" cy="3680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7551"/>
            <a:ext cx="3886201" cy="3680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D71118A-8C73-4274-903B-9E0E12B37512}" type="datetime1">
              <a:rPr lang="en-US" smtClean="0"/>
              <a:t>5/3/2019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9F71B0-1015-4D31-8384-23A63624B7DC}"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8588469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EF3F233-675C-4E2D-ADE1-062026707D88}" type="datetime1">
              <a:rPr lang="en-US" smtClean="0"/>
              <a:t>5/3/2019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9F71B0-1015-4D31-8384-23A63624B7DC}"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622403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B5D0C5-1A3B-4AF9-B1AF-82EC1777D8DE}" type="datetime1">
              <a:rPr lang="en-US" smtClean="0"/>
              <a:t>5/3/2019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9F71B0-1015-4D31-8384-23A63624B7DC}" type="slidenum">
              <a:rPr lang="en-US" smtClean="0"/>
              <a:t>‹#›</a:t>
            </a:fld>
            <a:endParaRPr lang="en-US"/>
          </a:p>
        </p:txBody>
      </p:sp>
    </p:spTree>
    <p:extLst>
      <p:ext uri="{BB962C8B-B14F-4D97-AF65-F5344CB8AC3E}">
        <p14:creationId xmlns:p14="http://schemas.microsoft.com/office/powerpoint/2010/main" val="156152463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n-US"/>
              <a:t>Click to edit Master title style</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B677B099-D8CB-4603-B933-8D2B27420331}" type="datetime1">
              <a:rPr lang="en-US" smtClean="0"/>
              <a:t>5/3/2019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9F71B0-1015-4D31-8384-23A63624B7DC}" type="slidenum">
              <a:rPr lang="en-US" smtClean="0"/>
              <a:t>‹#›</a:t>
            </a:fld>
            <a:endParaRPr lang="en-US"/>
          </a:p>
        </p:txBody>
      </p:sp>
    </p:spTree>
    <p:extLst>
      <p:ext uri="{BB962C8B-B14F-4D97-AF65-F5344CB8AC3E}">
        <p14:creationId xmlns:p14="http://schemas.microsoft.com/office/powerpoint/2010/main" val="236590831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4547F949-74B6-4108-8BF4-F11AB8FB4A07}" type="datetime1">
              <a:rPr lang="en-US" smtClean="0"/>
              <a:t>5/3/2019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9F71B0-1015-4D31-8384-23A63624B7DC}" type="slidenum">
              <a:rPr lang="en-US" smtClean="0"/>
              <a:t>‹#›</a:t>
            </a:fld>
            <a:endParaRPr lang="en-US"/>
          </a:p>
        </p:txBody>
      </p:sp>
    </p:spTree>
    <p:extLst>
      <p:ext uri="{BB962C8B-B14F-4D97-AF65-F5344CB8AC3E}">
        <p14:creationId xmlns:p14="http://schemas.microsoft.com/office/powerpoint/2010/main" val="5115771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05ABA2-14F6-4CC3-9DAC-BBBB0D99BD97}" type="datetime1">
              <a:rPr lang="en-US" smtClean="0"/>
              <a:t>5/3/2019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9F71B0-1015-4D31-8384-23A63624B7DC}" type="slidenum">
              <a:rPr lang="en-US" smtClean="0"/>
              <a:t>‹#›</a:t>
            </a:fld>
            <a:endParaRPr lang="en-US"/>
          </a:p>
        </p:txBody>
      </p:sp>
    </p:spTree>
    <p:extLst>
      <p:ext uri="{BB962C8B-B14F-4D97-AF65-F5344CB8AC3E}">
        <p14:creationId xmlns:p14="http://schemas.microsoft.com/office/powerpoint/2010/main" val="173925584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AFC58A-6D66-4D15-BB59-04E72387B4C0}" type="datetime1">
              <a:rPr lang="en-US" smtClean="0"/>
              <a:t>5/3/2019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9F71B0-1015-4D31-8384-23A63624B7DC}" type="slidenum">
              <a:rPr lang="en-US" smtClean="0"/>
              <a:t>‹#›</a:t>
            </a:fld>
            <a:endParaRPr lang="en-US"/>
          </a:p>
        </p:txBody>
      </p:sp>
    </p:spTree>
    <p:extLst>
      <p:ext uri="{BB962C8B-B14F-4D97-AF65-F5344CB8AC3E}">
        <p14:creationId xmlns:p14="http://schemas.microsoft.com/office/powerpoint/2010/main" val="3935732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A79C363-00E5-4873-92AC-6FCDF94FB804}" type="datetime1">
              <a:rPr lang="en-US" smtClean="0"/>
              <a:t>5/3/2019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007176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300710-5570-4B4A-AE9F-426CB1D545EA}" type="datetime1">
              <a:rPr lang="en-US" smtClean="0"/>
              <a:t>5/3/2019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515428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23DCFBE-BA8E-42DA-94C4-303826948E42}" type="datetime1">
              <a:rPr lang="en-US" smtClean="0"/>
              <a:t>5/3/2019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749026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40F559-AD7B-4E56-ABF5-FF34E2DBC8A2}" type="datetime1">
              <a:rPr lang="en-US" smtClean="0"/>
              <a:t>5/3/2019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57149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250D64ED-635C-40CA-8BE7-BE2C04A36912}" type="datetime1">
              <a:rPr lang="en-US" smtClean="0"/>
              <a:t>5/3/2019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448907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6AB4CA45-0C1D-4CDA-AED5-977A475009FE}" type="datetime1">
              <a:rPr lang="en-US" smtClean="0"/>
              <a:t>5/3/2019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295870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2.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868349D-D56D-48A9-A584-3FF7CB447BAA}" type="datetime1">
              <a:rPr lang="en-US" smtClean="0"/>
              <a:t>5/3/2019</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F63A3B-78C7-47BE-AE5E-E10140E04643}" type="slidenum">
              <a:rPr lang="en-US" smtClean="0"/>
              <a:t>‹#›</a:t>
            </a:fld>
            <a:endParaRPr lang="en-US" dirty="0"/>
          </a:p>
        </p:txBody>
      </p:sp>
      <p:sp>
        <p:nvSpPr>
          <p:cNvPr id="7" name="Rectangle 2"/>
          <p:cNvSpPr txBox="1">
            <a:spLocks noChangeArrowheads="1"/>
          </p:cNvSpPr>
          <p:nvPr/>
        </p:nvSpPr>
        <p:spPr bwMode="auto">
          <a:xfrm>
            <a:off x="0" y="6692348"/>
            <a:ext cx="9144001" cy="165652"/>
          </a:xfrm>
          <a:prstGeom prst="rect">
            <a:avLst/>
          </a:prstGeom>
          <a:solidFill>
            <a:srgbClr val="66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200" b="1">
                <a:solidFill>
                  <a:schemeClr val="bg1"/>
                </a:solidFill>
                <a:effectLst>
                  <a:outerShdw blurRad="38100" dist="38100" dir="2700000" algn="tl">
                    <a:srgbClr val="000000"/>
                  </a:outerShdw>
                </a:effectLst>
                <a:latin typeface="+mj-lt"/>
                <a:ea typeface="+mj-ea"/>
                <a:cs typeface="+mj-cs"/>
              </a:defRPr>
            </a:lvl1pPr>
            <a:lvl2pPr algn="ctr" rtl="0" eaLnBrk="1" fontAlgn="base" hangingPunct="1">
              <a:spcBef>
                <a:spcPct val="0"/>
              </a:spcBef>
              <a:spcAft>
                <a:spcPct val="0"/>
              </a:spcAft>
              <a:defRPr sz="3200" b="1">
                <a:solidFill>
                  <a:schemeClr val="bg1"/>
                </a:solidFill>
                <a:effectLst>
                  <a:outerShdw blurRad="38100" dist="38100" dir="2700000" algn="tl">
                    <a:srgbClr val="000000"/>
                  </a:outerShdw>
                </a:effectLst>
                <a:latin typeface="Helvetica" charset="0"/>
              </a:defRPr>
            </a:lvl2pPr>
            <a:lvl3pPr algn="ctr" rtl="0" eaLnBrk="1" fontAlgn="base" hangingPunct="1">
              <a:spcBef>
                <a:spcPct val="0"/>
              </a:spcBef>
              <a:spcAft>
                <a:spcPct val="0"/>
              </a:spcAft>
              <a:defRPr sz="3200" b="1">
                <a:solidFill>
                  <a:schemeClr val="bg1"/>
                </a:solidFill>
                <a:effectLst>
                  <a:outerShdw blurRad="38100" dist="38100" dir="2700000" algn="tl">
                    <a:srgbClr val="000000"/>
                  </a:outerShdw>
                </a:effectLst>
                <a:latin typeface="Helvetica" charset="0"/>
              </a:defRPr>
            </a:lvl3pPr>
            <a:lvl4pPr algn="ctr" rtl="0" eaLnBrk="1" fontAlgn="base" hangingPunct="1">
              <a:spcBef>
                <a:spcPct val="0"/>
              </a:spcBef>
              <a:spcAft>
                <a:spcPct val="0"/>
              </a:spcAft>
              <a:defRPr sz="3200" b="1">
                <a:solidFill>
                  <a:schemeClr val="bg1"/>
                </a:solidFill>
                <a:effectLst>
                  <a:outerShdw blurRad="38100" dist="38100" dir="2700000" algn="tl">
                    <a:srgbClr val="000000"/>
                  </a:outerShdw>
                </a:effectLst>
                <a:latin typeface="Helvetica" charset="0"/>
              </a:defRPr>
            </a:lvl4pPr>
            <a:lvl5pPr algn="ctr" rtl="0" eaLnBrk="1" fontAlgn="base" hangingPunct="1">
              <a:spcBef>
                <a:spcPct val="0"/>
              </a:spcBef>
              <a:spcAft>
                <a:spcPct val="0"/>
              </a:spcAft>
              <a:defRPr sz="3200" b="1">
                <a:solidFill>
                  <a:schemeClr val="bg1"/>
                </a:solidFill>
                <a:effectLst>
                  <a:outerShdw blurRad="38100" dist="38100" dir="2700000" algn="tl">
                    <a:srgbClr val="000000"/>
                  </a:outerShdw>
                </a:effectLst>
                <a:latin typeface="Helvetica" charset="0"/>
              </a:defRPr>
            </a:lvl5pPr>
            <a:lvl6pPr marL="457200" algn="ctr" rtl="0" eaLnBrk="1" fontAlgn="base" hangingPunct="1">
              <a:spcBef>
                <a:spcPct val="0"/>
              </a:spcBef>
              <a:spcAft>
                <a:spcPct val="0"/>
              </a:spcAft>
              <a:defRPr sz="3200" b="1">
                <a:solidFill>
                  <a:schemeClr val="bg1"/>
                </a:solidFill>
                <a:effectLst>
                  <a:outerShdw blurRad="38100" dist="38100" dir="2700000" algn="tl">
                    <a:srgbClr val="000000"/>
                  </a:outerShdw>
                </a:effectLst>
                <a:latin typeface="Helvetica" charset="0"/>
              </a:defRPr>
            </a:lvl6pPr>
            <a:lvl7pPr marL="914400" algn="ctr" rtl="0" eaLnBrk="1" fontAlgn="base" hangingPunct="1">
              <a:spcBef>
                <a:spcPct val="0"/>
              </a:spcBef>
              <a:spcAft>
                <a:spcPct val="0"/>
              </a:spcAft>
              <a:defRPr sz="3200" b="1">
                <a:solidFill>
                  <a:schemeClr val="bg1"/>
                </a:solidFill>
                <a:effectLst>
                  <a:outerShdw blurRad="38100" dist="38100" dir="2700000" algn="tl">
                    <a:srgbClr val="000000"/>
                  </a:outerShdw>
                </a:effectLst>
                <a:latin typeface="Helvetica" charset="0"/>
              </a:defRPr>
            </a:lvl7pPr>
            <a:lvl8pPr marL="1371600" algn="ctr" rtl="0" eaLnBrk="1" fontAlgn="base" hangingPunct="1">
              <a:spcBef>
                <a:spcPct val="0"/>
              </a:spcBef>
              <a:spcAft>
                <a:spcPct val="0"/>
              </a:spcAft>
              <a:defRPr sz="3200" b="1">
                <a:solidFill>
                  <a:schemeClr val="bg1"/>
                </a:solidFill>
                <a:effectLst>
                  <a:outerShdw blurRad="38100" dist="38100" dir="2700000" algn="tl">
                    <a:srgbClr val="000000"/>
                  </a:outerShdw>
                </a:effectLst>
                <a:latin typeface="Helvetica" charset="0"/>
              </a:defRPr>
            </a:lvl8pPr>
            <a:lvl9pPr marL="1828800" algn="ctr" rtl="0" eaLnBrk="1" fontAlgn="base" hangingPunct="1">
              <a:spcBef>
                <a:spcPct val="0"/>
              </a:spcBef>
              <a:spcAft>
                <a:spcPct val="0"/>
              </a:spcAft>
              <a:defRPr sz="3200" b="1">
                <a:solidFill>
                  <a:schemeClr val="bg1"/>
                </a:solidFill>
                <a:effectLst>
                  <a:outerShdw blurRad="38100" dist="38100" dir="2700000" algn="tl">
                    <a:srgbClr val="000000"/>
                  </a:outerShdw>
                </a:effectLst>
                <a:latin typeface="Helvetica" charset="0"/>
              </a:defRPr>
            </a:lvl9pPr>
          </a:lstStyle>
          <a:p>
            <a:endParaRPr lang="en-US" kern="0" dirty="0"/>
          </a:p>
        </p:txBody>
      </p:sp>
      <p:sp>
        <p:nvSpPr>
          <p:cNvPr id="9" name="Slide Number Placeholder 3"/>
          <p:cNvSpPr txBox="1">
            <a:spLocks noGrp="1"/>
          </p:cNvSpPr>
          <p:nvPr userDrawn="1"/>
        </p:nvSpPr>
        <p:spPr bwMode="auto">
          <a:xfrm>
            <a:off x="8305800" y="6262916"/>
            <a:ext cx="762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lgn="r">
              <a:defRPr>
                <a:solidFill>
                  <a:schemeClr val="tx1"/>
                </a:solidFill>
                <a:latin typeface="Arial" panose="020B0604020202020204" pitchFamily="34" charset="0"/>
              </a:defRPr>
            </a:lvl1pPr>
            <a:lvl2pPr marL="742950" indent="-285750" algn="r">
              <a:defRPr>
                <a:solidFill>
                  <a:schemeClr val="tx1"/>
                </a:solidFill>
                <a:latin typeface="Arial" panose="020B0604020202020204" pitchFamily="34" charset="0"/>
              </a:defRPr>
            </a:lvl2pPr>
            <a:lvl3pPr marL="1143000" indent="-228600" algn="r">
              <a:defRPr>
                <a:solidFill>
                  <a:schemeClr val="tx1"/>
                </a:solidFill>
                <a:latin typeface="Arial" panose="020B0604020202020204" pitchFamily="34" charset="0"/>
              </a:defRPr>
            </a:lvl3pPr>
            <a:lvl4pPr marL="1600200" indent="-228600" algn="r">
              <a:defRPr>
                <a:solidFill>
                  <a:schemeClr val="tx1"/>
                </a:solidFill>
                <a:latin typeface="Arial" panose="020B0604020202020204" pitchFamily="34" charset="0"/>
              </a:defRPr>
            </a:lvl4pPr>
            <a:lvl5pPr marL="2057400" indent="-228600" algn="r">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ts val="500"/>
              </a:spcBef>
            </a:pPr>
            <a:fld id="{F7051C5F-0994-4C42-8BDD-F9DE4AC27786}" type="slidenum">
              <a:rPr lang="en-US" altLang="en-US" sz="1200">
                <a:solidFill>
                  <a:srgbClr val="424242"/>
                </a:solidFill>
                <a:latin typeface="+mn-lt"/>
              </a:rPr>
              <a:pPr eaLnBrk="1" hangingPunct="1">
                <a:spcBef>
                  <a:spcPts val="500"/>
                </a:spcBef>
              </a:pPr>
              <a:t>‹#›</a:t>
            </a:fld>
            <a:endParaRPr lang="en-US" altLang="en-US" dirty="0">
              <a:latin typeface="+mn-lt"/>
            </a:endParaRPr>
          </a:p>
        </p:txBody>
      </p:sp>
    </p:spTree>
    <p:extLst>
      <p:ext uri="{BB962C8B-B14F-4D97-AF65-F5344CB8AC3E}">
        <p14:creationId xmlns:p14="http://schemas.microsoft.com/office/powerpoint/2010/main" val="3713765220"/>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20" r:id="rId12"/>
    <p:sldLayoutId id="2147483721" r:id="rId13"/>
    <p:sldLayoutId id="2147483722" r:id="rId14"/>
    <p:sldLayoutId id="2147483723" r:id="rId15"/>
    <p:sldLayoutId id="2147483724" r:id="rId16"/>
    <p:sldLayoutId id="2147483725" r:id="rId17"/>
    <p:sldLayoutId id="2147483726" r:id="rId18"/>
    <p:sldLayoutId id="2147483727" r:id="rId19"/>
    <p:sldLayoutId id="2147483728" r:id="rId20"/>
    <p:sldLayoutId id="2147483729" r:id="rId21"/>
    <p:sldLayoutId id="2147483730" r:id="rId22"/>
    <p:sldLayoutId id="2147483731" r:id="rId23"/>
    <p:sldLayoutId id="2147483732" r:id="rId24"/>
    <p:sldLayoutId id="2147483733" r:id="rId25"/>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14700"/>
            <a:ext cx="7886700" cy="8997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33845" y="1118507"/>
            <a:ext cx="7886700" cy="506163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8E797AAD-96CD-4A47-B0D1-61BA85EB678F}" type="datetime1">
              <a:rPr lang="en-US" smtClean="0"/>
              <a:t>5/3/2019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B49F71B0-1015-4D31-8384-23A63624B7DC}" type="slidenum">
              <a:rPr lang="en-US" smtClean="0"/>
              <a:t>‹#›</a:t>
            </a:fld>
            <a:endParaRPr lang="en-US"/>
          </a:p>
        </p:txBody>
      </p:sp>
    </p:spTree>
    <p:extLst>
      <p:ext uri="{BB962C8B-B14F-4D97-AF65-F5344CB8AC3E}">
        <p14:creationId xmlns:p14="http://schemas.microsoft.com/office/powerpoint/2010/main" val="41187715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l" defTabSz="685800" rtl="0" eaLnBrk="1" latinLnBrk="0" hangingPunct="1">
        <a:lnSpc>
          <a:spcPct val="90000"/>
        </a:lnSpc>
        <a:spcBef>
          <a:spcPct val="0"/>
        </a:spcBef>
        <a:buNone/>
        <a:defRPr sz="3300" kern="1200">
          <a:solidFill>
            <a:srgbClr val="0033CC"/>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33CC"/>
                </a:solidFill>
              </a:rPr>
              <a:t>Structural Patterns</a:t>
            </a:r>
            <a:endParaRPr lang="en-US" dirty="0">
              <a:solidFill>
                <a:srgbClr val="0033CC"/>
              </a:solidFill>
            </a:endParaRPr>
          </a:p>
        </p:txBody>
      </p:sp>
    </p:spTree>
    <p:extLst>
      <p:ext uri="{BB962C8B-B14F-4D97-AF65-F5344CB8AC3E}">
        <p14:creationId xmlns:p14="http://schemas.microsoft.com/office/powerpoint/2010/main" val="3013906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966" y="76200"/>
            <a:ext cx="3171825"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600200"/>
            <a:ext cx="3657600" cy="5305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304800"/>
            <a:ext cx="4857750" cy="538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9117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757" y="152400"/>
            <a:ext cx="7419975"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3276600"/>
            <a:ext cx="5000625" cy="324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7736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Consequences</a:t>
            </a:r>
          </a:p>
        </p:txBody>
      </p:sp>
      <p:sp>
        <p:nvSpPr>
          <p:cNvPr id="3" name="Content Placeholder 2"/>
          <p:cNvSpPr>
            <a:spLocks noGrp="1"/>
          </p:cNvSpPr>
          <p:nvPr>
            <p:ph idx="1"/>
          </p:nvPr>
        </p:nvSpPr>
        <p:spPr/>
        <p:txBody>
          <a:bodyPr/>
          <a:lstStyle/>
          <a:p>
            <a:r>
              <a:rPr lang="en-US" dirty="0"/>
              <a:t>Allows pre-existing classes to be used in your code</a:t>
            </a:r>
            <a:r>
              <a:rPr lang="en-US" dirty="0" smtClean="0"/>
              <a:t>.</a:t>
            </a:r>
          </a:p>
          <a:p>
            <a:endParaRPr lang="en-US" dirty="0"/>
          </a:p>
          <a:p>
            <a:r>
              <a:rPr lang="en-US" dirty="0"/>
              <a:t>Will not work if existing class is missing some key behavior.</a:t>
            </a:r>
          </a:p>
          <a:p>
            <a:endParaRPr lang="en-US" dirty="0"/>
          </a:p>
          <a:p>
            <a:pPr marL="0" indent="0">
              <a:buNone/>
            </a:pPr>
            <a:endParaRPr lang="en-US" dirty="0"/>
          </a:p>
        </p:txBody>
      </p:sp>
    </p:spTree>
    <p:extLst>
      <p:ext uri="{BB962C8B-B14F-4D97-AF65-F5344CB8AC3E}">
        <p14:creationId xmlns:p14="http://schemas.microsoft.com/office/powerpoint/2010/main" val="15287624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Decorator</a:t>
            </a:r>
            <a:endParaRPr lang="en-US" dirty="0"/>
          </a:p>
        </p:txBody>
      </p:sp>
      <p:pic>
        <p:nvPicPr>
          <p:cNvPr id="7170" name="Picture 2" descr="Decorator sch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219199"/>
            <a:ext cx="6477000" cy="4751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07287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Decorator</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85665310"/>
              </p:ext>
            </p:extLst>
          </p:nvPr>
        </p:nvGraphicFramePr>
        <p:xfrm>
          <a:off x="628650" y="1371600"/>
          <a:ext cx="7677150" cy="4954995"/>
        </p:xfrm>
        <a:graphic>
          <a:graphicData uri="http://schemas.openxmlformats.org/drawingml/2006/table">
            <a:tbl>
              <a:tblPr firstRow="1" bandRow="1">
                <a:tableStyleId>{22838BEF-8BB2-4498-84A7-C5851F593DF1}</a:tableStyleId>
              </a:tblPr>
              <a:tblGrid>
                <a:gridCol w="2281323">
                  <a:extLst>
                    <a:ext uri="{9D8B030D-6E8A-4147-A177-3AD203B41FA5}">
                      <a16:colId xmlns="" xmlns:a16="http://schemas.microsoft.com/office/drawing/2014/main" val="20000"/>
                    </a:ext>
                  </a:extLst>
                </a:gridCol>
                <a:gridCol w="5395827">
                  <a:extLst>
                    <a:ext uri="{9D8B030D-6E8A-4147-A177-3AD203B41FA5}">
                      <a16:colId xmlns="" xmlns:a16="http://schemas.microsoft.com/office/drawing/2014/main" val="20001"/>
                    </a:ext>
                  </a:extLst>
                </a:gridCol>
              </a:tblGrid>
              <a:tr h="1613445">
                <a:tc>
                  <a:txBody>
                    <a:bodyPr/>
                    <a:lstStyle/>
                    <a:p>
                      <a:r>
                        <a:rPr lang="en-US" sz="2400" b="0" dirty="0"/>
                        <a:t>Intent</a:t>
                      </a:r>
                    </a:p>
                  </a:txBody>
                  <a:tcPr>
                    <a:solidFill>
                      <a:schemeClr val="accent1">
                        <a:lumMod val="40000"/>
                        <a:lumOff val="60000"/>
                      </a:schemeClr>
                    </a:solidFill>
                  </a:tcPr>
                </a:tc>
                <a:tc>
                  <a:txBody>
                    <a:bodyPr/>
                    <a:lstStyle/>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smtClean="0">
                          <a:ln>
                            <a:noFill/>
                          </a:ln>
                          <a:solidFill>
                            <a:prstClr val="black"/>
                          </a:solidFill>
                          <a:effectLst/>
                          <a:uLnTx/>
                          <a:uFillTx/>
                          <a:latin typeface="+mn-lt"/>
                          <a:ea typeface="+mn-ea"/>
                          <a:cs typeface="+mn-cs"/>
                        </a:rPr>
                        <a:t>Attach additional responsibilities to an object dynamically. Decorators provide a flexible alternative to </a:t>
                      </a:r>
                      <a:r>
                        <a:rPr kumimoji="0" lang="en-US" sz="2000" b="0" i="0" u="none" strike="noStrike" kern="1200" cap="none" spc="0" normalizeH="0" baseline="0" noProof="0" dirty="0" err="1" smtClean="0">
                          <a:ln>
                            <a:noFill/>
                          </a:ln>
                          <a:solidFill>
                            <a:prstClr val="black"/>
                          </a:solidFill>
                          <a:effectLst/>
                          <a:uLnTx/>
                          <a:uFillTx/>
                          <a:latin typeface="+mn-lt"/>
                          <a:ea typeface="+mn-ea"/>
                          <a:cs typeface="+mn-cs"/>
                        </a:rPr>
                        <a:t>subclassing</a:t>
                      </a:r>
                      <a:r>
                        <a:rPr kumimoji="0" lang="en-US" sz="2000" b="0" i="0" u="none" strike="noStrike" kern="1200" cap="none" spc="0" normalizeH="0" baseline="0" noProof="0" dirty="0" smtClean="0">
                          <a:ln>
                            <a:noFill/>
                          </a:ln>
                          <a:solidFill>
                            <a:prstClr val="black"/>
                          </a:solidFill>
                          <a:effectLst/>
                          <a:uLnTx/>
                          <a:uFillTx/>
                          <a:latin typeface="+mn-lt"/>
                          <a:ea typeface="+mn-ea"/>
                          <a:cs typeface="+mn-cs"/>
                        </a:rPr>
                        <a:t> for extending functionality.</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smtClean="0">
                          <a:ln>
                            <a:noFill/>
                          </a:ln>
                          <a:solidFill>
                            <a:prstClr val="black"/>
                          </a:solidFill>
                          <a:effectLst/>
                          <a:uLnTx/>
                          <a:uFillTx/>
                          <a:latin typeface="+mn-lt"/>
                          <a:ea typeface="+mn-ea"/>
                          <a:cs typeface="+mn-cs"/>
                        </a:rPr>
                        <a:t>Client-specified embellishment of a core object by recursively wrapping it.</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smtClean="0">
                          <a:ln>
                            <a:noFill/>
                          </a:ln>
                          <a:solidFill>
                            <a:prstClr val="black"/>
                          </a:solidFill>
                          <a:effectLst/>
                          <a:uLnTx/>
                          <a:uFillTx/>
                          <a:latin typeface="+mn-lt"/>
                          <a:ea typeface="+mn-ea"/>
                          <a:cs typeface="+mn-cs"/>
                        </a:rPr>
                        <a:t>Wrapping a gift, putting it in a box, and wrapping the box.</a:t>
                      </a:r>
                    </a:p>
                  </a:txBody>
                  <a:tcPr>
                    <a:solidFill>
                      <a:schemeClr val="bg1"/>
                    </a:solidFill>
                  </a:tcPr>
                </a:tc>
                <a:extLst>
                  <a:ext uri="{0D108BD9-81ED-4DB2-BD59-A6C34878D82A}">
                    <a16:rowId xmlns="" xmlns:a16="http://schemas.microsoft.com/office/drawing/2014/main" val="10000"/>
                  </a:ext>
                </a:extLst>
              </a:tr>
              <a:tr h="2425155">
                <a:tc>
                  <a:txBody>
                    <a:bodyPr/>
                    <a:lstStyle/>
                    <a:p>
                      <a:r>
                        <a:rPr lang="en-US" sz="2400" b="0" dirty="0"/>
                        <a:t>Problem</a:t>
                      </a:r>
                    </a:p>
                  </a:txBody>
                  <a:tcPr>
                    <a:solidFill>
                      <a:schemeClr val="accent1">
                        <a:lumMod val="40000"/>
                        <a:lumOff val="60000"/>
                      </a:schemeClr>
                    </a:solidFill>
                  </a:tcPr>
                </a:tc>
                <a:tc>
                  <a:txBody>
                    <a:bodyPr/>
                    <a:lstStyle/>
                    <a:p>
                      <a:pPr marL="285750" indent="-285750">
                        <a:buFont typeface="Arial" panose="020B0604020202020204" pitchFamily="34" charset="0"/>
                        <a:buChar char="•"/>
                      </a:pPr>
                      <a:r>
                        <a:rPr lang="en-US" sz="2000" dirty="0" smtClean="0"/>
                        <a:t>You want to add behavior or state to individual objects at run-time. Inheritance is not feasible because it is static and applies to an entire class.</a:t>
                      </a:r>
                      <a:endParaRPr lang="en-US" sz="2000" dirty="0"/>
                    </a:p>
                  </a:txBody>
                  <a:tcPr>
                    <a:solidFill>
                      <a:schemeClr val="bg1"/>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41188820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pic>
        <p:nvPicPr>
          <p:cNvPr id="8194" name="Picture 2" descr="Decorator sch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6745" y="1447800"/>
            <a:ext cx="6450510"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10435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663" y="657225"/>
            <a:ext cx="8448675" cy="554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2414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7225" y="76200"/>
            <a:ext cx="4448175" cy="238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04800"/>
            <a:ext cx="2657475" cy="143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2514600"/>
            <a:ext cx="586740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95533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 y="76200"/>
            <a:ext cx="5857875" cy="275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2150" y="2343150"/>
            <a:ext cx="6953250" cy="443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44197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4800" y="841375"/>
            <a:ext cx="5994400" cy="517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28600" y="4419600"/>
            <a:ext cx="2819400" cy="707886"/>
          </a:xfrm>
          <a:prstGeom prst="rect">
            <a:avLst/>
          </a:prstGeom>
          <a:noFill/>
        </p:spPr>
        <p:txBody>
          <a:bodyPr wrap="square" rtlCol="0">
            <a:spAutoFit/>
          </a:bodyPr>
          <a:lstStyle/>
          <a:p>
            <a:r>
              <a:rPr lang="en-US" sz="4000" b="1" dirty="0" smtClean="0"/>
              <a:t>Decorator</a:t>
            </a:r>
            <a:endParaRPr lang="en-US" sz="4000" b="1" dirty="0"/>
          </a:p>
        </p:txBody>
      </p:sp>
    </p:spTree>
    <p:extLst>
      <p:ext uri="{BB962C8B-B14F-4D97-AF65-F5344CB8AC3E}">
        <p14:creationId xmlns:p14="http://schemas.microsoft.com/office/powerpoint/2010/main" val="3035978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Adapter</a:t>
            </a:r>
            <a:endParaRPr lang="en-US" dirty="0"/>
          </a:p>
        </p:txBody>
      </p:sp>
      <p:pic>
        <p:nvPicPr>
          <p:cNvPr id="1026" name="Picture 2" descr="http://images.wisegeek.com/standard-us-power-outle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2257806" cy="338882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uk-yankee.com/sites/default/files/G_plug.png"/>
          <p:cNvPicPr>
            <a:picLocks noChangeAspect="1" noChangeArrowheads="1"/>
          </p:cNvPicPr>
          <p:nvPr/>
        </p:nvPicPr>
        <p:blipFill rotWithShape="1">
          <a:blip r:embed="rId3">
            <a:extLst>
              <a:ext uri="{28A0092B-C50C-407E-A947-70E740481C1C}">
                <a14:useLocalDpi xmlns:a14="http://schemas.microsoft.com/office/drawing/2010/main" val="0"/>
              </a:ext>
            </a:extLst>
          </a:blip>
          <a:srcRect r="55206"/>
          <a:stretch/>
        </p:blipFill>
        <p:spPr bwMode="auto">
          <a:xfrm rot="18097839" flipH="1">
            <a:off x="6296475" y="1810401"/>
            <a:ext cx="2346649" cy="26765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img.dxcdn.com/productimages/sku_2296_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2800" y="1936650"/>
            <a:ext cx="2715926" cy="2715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5503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225" y="676275"/>
            <a:ext cx="7829550" cy="550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03175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0"/>
            <a:ext cx="5181600" cy="6809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38046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6863" y="1538288"/>
            <a:ext cx="6010275" cy="3781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2606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97909"/>
            <a:ext cx="5562599" cy="6349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08973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Consequences</a:t>
            </a:r>
            <a:endParaRPr lang="en-US" dirty="0"/>
          </a:p>
        </p:txBody>
      </p:sp>
      <p:sp>
        <p:nvSpPr>
          <p:cNvPr id="3" name="Content Placeholder 2"/>
          <p:cNvSpPr>
            <a:spLocks noGrp="1"/>
          </p:cNvSpPr>
          <p:nvPr>
            <p:ph idx="1"/>
          </p:nvPr>
        </p:nvSpPr>
        <p:spPr/>
        <p:txBody>
          <a:bodyPr/>
          <a:lstStyle/>
          <a:p>
            <a:r>
              <a:rPr lang="en-US" dirty="0" smtClean="0"/>
              <a:t>More flexibility than static inheritance</a:t>
            </a:r>
          </a:p>
          <a:p>
            <a:endParaRPr lang="en-US" dirty="0" smtClean="0"/>
          </a:p>
          <a:p>
            <a:r>
              <a:rPr lang="en-US" dirty="0" smtClean="0"/>
              <a:t>Pay-as-you-go approach</a:t>
            </a:r>
            <a:endParaRPr lang="en-US" dirty="0"/>
          </a:p>
          <a:p>
            <a:endParaRPr lang="en-US" dirty="0" smtClean="0"/>
          </a:p>
          <a:p>
            <a:r>
              <a:rPr lang="en-US" dirty="0" smtClean="0"/>
              <a:t>Lots of little objects</a:t>
            </a:r>
          </a:p>
          <a:p>
            <a:endParaRPr lang="en-US" dirty="0"/>
          </a:p>
          <a:p>
            <a:endParaRPr lang="en-US" dirty="0"/>
          </a:p>
        </p:txBody>
      </p:sp>
    </p:spTree>
    <p:extLst>
      <p:ext uri="{BB962C8B-B14F-4D97-AF65-F5344CB8AC3E}">
        <p14:creationId xmlns:p14="http://schemas.microsoft.com/office/powerpoint/2010/main" val="30505467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Composite</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618206639"/>
              </p:ext>
            </p:extLst>
          </p:nvPr>
        </p:nvGraphicFramePr>
        <p:xfrm>
          <a:off x="628650" y="1371600"/>
          <a:ext cx="7677150" cy="4040595"/>
        </p:xfrm>
        <a:graphic>
          <a:graphicData uri="http://schemas.openxmlformats.org/drawingml/2006/table">
            <a:tbl>
              <a:tblPr firstRow="1" bandRow="1">
                <a:tableStyleId>{22838BEF-8BB2-4498-84A7-C5851F593DF1}</a:tableStyleId>
              </a:tblPr>
              <a:tblGrid>
                <a:gridCol w="2281323">
                  <a:extLst>
                    <a:ext uri="{9D8B030D-6E8A-4147-A177-3AD203B41FA5}">
                      <a16:colId xmlns="" xmlns:a16="http://schemas.microsoft.com/office/drawing/2014/main" val="20000"/>
                    </a:ext>
                  </a:extLst>
                </a:gridCol>
                <a:gridCol w="5395827">
                  <a:extLst>
                    <a:ext uri="{9D8B030D-6E8A-4147-A177-3AD203B41FA5}">
                      <a16:colId xmlns="" xmlns:a16="http://schemas.microsoft.com/office/drawing/2014/main" val="20001"/>
                    </a:ext>
                  </a:extLst>
                </a:gridCol>
              </a:tblGrid>
              <a:tr h="1613445">
                <a:tc>
                  <a:txBody>
                    <a:bodyPr/>
                    <a:lstStyle/>
                    <a:p>
                      <a:r>
                        <a:rPr lang="en-US" sz="2400" b="0" dirty="0"/>
                        <a:t>Intent</a:t>
                      </a:r>
                    </a:p>
                  </a:txBody>
                  <a:tcPr>
                    <a:solidFill>
                      <a:schemeClr val="accent1">
                        <a:lumMod val="40000"/>
                        <a:lumOff val="60000"/>
                      </a:schemeClr>
                    </a:solidFill>
                  </a:tcPr>
                </a:tc>
                <a:tc>
                  <a:txBody>
                    <a:bodyPr/>
                    <a:lstStyle/>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smtClean="0">
                          <a:ln>
                            <a:noFill/>
                          </a:ln>
                          <a:solidFill>
                            <a:prstClr val="black"/>
                          </a:solidFill>
                          <a:effectLst/>
                          <a:uLnTx/>
                          <a:uFillTx/>
                          <a:latin typeface="+mn-lt"/>
                          <a:ea typeface="+mn-ea"/>
                          <a:cs typeface="+mn-cs"/>
                        </a:rPr>
                        <a:t>Compose objects into tree structures to represent whole-part hierarchies. Composite lets clients treat individual objects and compositions of objects uniformly.</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smtClean="0">
                          <a:ln>
                            <a:noFill/>
                          </a:ln>
                          <a:solidFill>
                            <a:prstClr val="black"/>
                          </a:solidFill>
                          <a:effectLst/>
                          <a:uLnTx/>
                          <a:uFillTx/>
                          <a:latin typeface="+mn-lt"/>
                          <a:ea typeface="+mn-ea"/>
                          <a:cs typeface="+mn-cs"/>
                        </a:rPr>
                        <a:t>Recursive composition</a:t>
                      </a:r>
                    </a:p>
                  </a:txBody>
                  <a:tcPr>
                    <a:solidFill>
                      <a:schemeClr val="bg1"/>
                    </a:solidFill>
                  </a:tcPr>
                </a:tc>
                <a:extLst>
                  <a:ext uri="{0D108BD9-81ED-4DB2-BD59-A6C34878D82A}">
                    <a16:rowId xmlns="" xmlns:a16="http://schemas.microsoft.com/office/drawing/2014/main" val="10000"/>
                  </a:ext>
                </a:extLst>
              </a:tr>
              <a:tr h="2425155">
                <a:tc>
                  <a:txBody>
                    <a:bodyPr/>
                    <a:lstStyle/>
                    <a:p>
                      <a:r>
                        <a:rPr lang="en-US" sz="2400" b="0" dirty="0"/>
                        <a:t>Problem</a:t>
                      </a:r>
                    </a:p>
                  </a:txBody>
                  <a:tcPr>
                    <a:solidFill>
                      <a:schemeClr val="accent1">
                        <a:lumMod val="40000"/>
                        <a:lumOff val="60000"/>
                      </a:schemeClr>
                    </a:solidFill>
                  </a:tcPr>
                </a:tc>
                <a:tc>
                  <a:txBody>
                    <a:bodyPr/>
                    <a:lstStyle/>
                    <a:p>
                      <a:pPr marL="285750" indent="-285750">
                        <a:buFont typeface="Arial" panose="020B0604020202020204" pitchFamily="34" charset="0"/>
                        <a:buChar char="•"/>
                      </a:pPr>
                      <a:r>
                        <a:rPr lang="en-US" sz="2000" dirty="0" smtClean="0"/>
                        <a:t>Application needs to manipulate a hierarchical collection of "primitive" and "composite" objects. Processing of a primitive object is handled one way, and processing of a composite object is handled differently. Having to query the "type" of each object before attempting to process it is not desirable.</a:t>
                      </a:r>
                      <a:endParaRPr lang="en-US" sz="2000" dirty="0"/>
                    </a:p>
                  </a:txBody>
                  <a:tcPr>
                    <a:solidFill>
                      <a:schemeClr val="bg1"/>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41153201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a:t>
            </a:r>
            <a:endParaRPr lang="en-US" dirty="0"/>
          </a:p>
        </p:txBody>
      </p:sp>
      <p:sp>
        <p:nvSpPr>
          <p:cNvPr id="3" name="Content Placeholder 2"/>
          <p:cNvSpPr>
            <a:spLocks noGrp="1"/>
          </p:cNvSpPr>
          <p:nvPr>
            <p:ph idx="1"/>
          </p:nvPr>
        </p:nvSpPr>
        <p:spPr>
          <a:xfrm>
            <a:off x="19050" y="1216479"/>
            <a:ext cx="4465935" cy="4960484"/>
          </a:xfrm>
        </p:spPr>
        <p:txBody>
          <a:bodyPr>
            <a:normAutofit fontScale="92500"/>
          </a:bodyPr>
          <a:lstStyle/>
          <a:p>
            <a:pPr marL="0" indent="0">
              <a:buNone/>
            </a:pPr>
            <a:r>
              <a:rPr lang="en-US" dirty="0"/>
              <a:t>Composite Pattern consists of following </a:t>
            </a:r>
            <a:r>
              <a:rPr lang="en-US" dirty="0" smtClean="0"/>
              <a:t>objects:</a:t>
            </a:r>
            <a:endParaRPr lang="en-US" dirty="0"/>
          </a:p>
          <a:p>
            <a:r>
              <a:rPr lang="en-US" b="1" dirty="0"/>
              <a:t>Base Component</a:t>
            </a:r>
            <a:r>
              <a:rPr lang="en-US" dirty="0"/>
              <a:t> – Base component is the interface for all objects in the composition, client program uses base component to work with the objects in the composition. It can be an interface or an abstract class with some methods common to all the objects.</a:t>
            </a:r>
          </a:p>
          <a:p>
            <a:r>
              <a:rPr lang="en-US" b="1" dirty="0"/>
              <a:t>Leaf</a:t>
            </a:r>
            <a:r>
              <a:rPr lang="en-US" dirty="0"/>
              <a:t> – Defines the </a:t>
            </a:r>
            <a:r>
              <a:rPr lang="en-US" dirty="0" err="1"/>
              <a:t>behaviour</a:t>
            </a:r>
            <a:r>
              <a:rPr lang="en-US" dirty="0"/>
              <a:t> for the elements in the composition. It is the building block for the composition and implements base component. It doesn’t have references to other Components.</a:t>
            </a:r>
          </a:p>
          <a:p>
            <a:r>
              <a:rPr lang="en-US" b="1" dirty="0"/>
              <a:t>Composite</a:t>
            </a:r>
            <a:r>
              <a:rPr lang="en-US" dirty="0"/>
              <a:t> – It consists of leaf elements and implements the operations in base component.</a:t>
            </a:r>
          </a:p>
          <a:p>
            <a:endParaRPr lang="en-US" dirty="0"/>
          </a:p>
        </p:txBody>
      </p:sp>
      <p:pic>
        <p:nvPicPr>
          <p:cNvPr id="4" name="Picture 2" descr="Composite sch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4985" y="1752600"/>
            <a:ext cx="4659015"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40554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11266" name="Picture 2" descr="http://www-sop.inria.fr/axis/cbrtools/usermanual-eng/Icons/CompositeGraphic.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295400"/>
            <a:ext cx="7696200" cy="4963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29333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7375" y="304800"/>
            <a:ext cx="5429250" cy="624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34211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63310"/>
            <a:ext cx="6629400" cy="6566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78565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Adapter</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87517806"/>
              </p:ext>
            </p:extLst>
          </p:nvPr>
        </p:nvGraphicFramePr>
        <p:xfrm>
          <a:off x="628650" y="1371600"/>
          <a:ext cx="7677150" cy="4040595"/>
        </p:xfrm>
        <a:graphic>
          <a:graphicData uri="http://schemas.openxmlformats.org/drawingml/2006/table">
            <a:tbl>
              <a:tblPr firstRow="1" bandRow="1">
                <a:tableStyleId>{22838BEF-8BB2-4498-84A7-C5851F593DF1}</a:tableStyleId>
              </a:tblPr>
              <a:tblGrid>
                <a:gridCol w="2281323">
                  <a:extLst>
                    <a:ext uri="{9D8B030D-6E8A-4147-A177-3AD203B41FA5}">
                      <a16:colId xmlns="" xmlns:a16="http://schemas.microsoft.com/office/drawing/2014/main" val="20000"/>
                    </a:ext>
                  </a:extLst>
                </a:gridCol>
                <a:gridCol w="5395827">
                  <a:extLst>
                    <a:ext uri="{9D8B030D-6E8A-4147-A177-3AD203B41FA5}">
                      <a16:colId xmlns="" xmlns:a16="http://schemas.microsoft.com/office/drawing/2014/main" val="20001"/>
                    </a:ext>
                  </a:extLst>
                </a:gridCol>
              </a:tblGrid>
              <a:tr h="1613445">
                <a:tc>
                  <a:txBody>
                    <a:bodyPr/>
                    <a:lstStyle/>
                    <a:p>
                      <a:r>
                        <a:rPr lang="en-US" sz="2400" b="0" dirty="0"/>
                        <a:t>Intent</a:t>
                      </a:r>
                    </a:p>
                  </a:txBody>
                  <a:tcPr>
                    <a:solidFill>
                      <a:schemeClr val="accent1">
                        <a:lumMod val="40000"/>
                        <a:lumOff val="60000"/>
                      </a:schemeClr>
                    </a:solidFill>
                  </a:tcPr>
                </a:tc>
                <a:tc>
                  <a:txBody>
                    <a:bodyPr/>
                    <a:lstStyle/>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smtClean="0">
                          <a:ln>
                            <a:noFill/>
                          </a:ln>
                          <a:solidFill>
                            <a:prstClr val="black"/>
                          </a:solidFill>
                          <a:effectLst/>
                          <a:uLnTx/>
                          <a:uFillTx/>
                          <a:latin typeface="+mn-lt"/>
                          <a:ea typeface="+mn-ea"/>
                          <a:cs typeface="+mn-cs"/>
                        </a:rPr>
                        <a:t>Convert the interface of a class into another interface clients expect. Adapter lets classes work together that couldn't otherwise because of incompatible interfaces.</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smtClean="0">
                          <a:ln>
                            <a:noFill/>
                          </a:ln>
                          <a:solidFill>
                            <a:prstClr val="black"/>
                          </a:solidFill>
                          <a:effectLst/>
                          <a:uLnTx/>
                          <a:uFillTx/>
                          <a:latin typeface="+mn-lt"/>
                          <a:ea typeface="+mn-ea"/>
                          <a:cs typeface="+mn-cs"/>
                        </a:rPr>
                        <a:t>Wrap an existing class with a new interface.</a:t>
                      </a:r>
                    </a:p>
                  </a:txBody>
                  <a:tcPr>
                    <a:solidFill>
                      <a:schemeClr val="bg1"/>
                    </a:solidFill>
                  </a:tcPr>
                </a:tc>
                <a:extLst>
                  <a:ext uri="{0D108BD9-81ED-4DB2-BD59-A6C34878D82A}">
                    <a16:rowId xmlns="" xmlns:a16="http://schemas.microsoft.com/office/drawing/2014/main" val="10000"/>
                  </a:ext>
                </a:extLst>
              </a:tr>
              <a:tr h="2425155">
                <a:tc>
                  <a:txBody>
                    <a:bodyPr/>
                    <a:lstStyle/>
                    <a:p>
                      <a:r>
                        <a:rPr lang="en-US" sz="2400" b="0" dirty="0"/>
                        <a:t>Problem</a:t>
                      </a:r>
                    </a:p>
                  </a:txBody>
                  <a:tcPr>
                    <a:solidFill>
                      <a:schemeClr val="accent1">
                        <a:lumMod val="40000"/>
                        <a:lumOff val="60000"/>
                      </a:schemeClr>
                    </a:solidFill>
                  </a:tcPr>
                </a:tc>
                <a:tc>
                  <a:txBody>
                    <a:bodyPr/>
                    <a:lstStyle/>
                    <a:p>
                      <a:pPr marL="285750" indent="-285750">
                        <a:buFont typeface="Arial" panose="020B0604020202020204" pitchFamily="34" charset="0"/>
                        <a:buChar char="•"/>
                      </a:pPr>
                      <a:r>
                        <a:rPr lang="en-US" sz="2000" dirty="0" smtClean="0"/>
                        <a:t>An "off the shelf" component offers compelling functionality that you would like to reuse, but its "view of the world" is not compatible with the philosophy and architecture of the system currently being developed.</a:t>
                      </a:r>
                      <a:endParaRPr lang="en-US" sz="2000" dirty="0"/>
                    </a:p>
                  </a:txBody>
                  <a:tcPr>
                    <a:solidFill>
                      <a:schemeClr val="bg1"/>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23708113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5910" y="39228"/>
            <a:ext cx="6971290" cy="6590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46397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549218"/>
            <a:ext cx="7162799" cy="6015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24438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95250"/>
            <a:ext cx="4381500" cy="333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247926"/>
            <a:ext cx="4419600" cy="6229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49014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399"/>
            <a:ext cx="3733800" cy="6802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152398"/>
            <a:ext cx="5217066" cy="6172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90254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228600"/>
            <a:ext cx="4324350" cy="576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799" y="155643"/>
            <a:ext cx="4805773" cy="5835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11942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457200"/>
            <a:ext cx="5638800" cy="607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1005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819150"/>
            <a:ext cx="6467475" cy="443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24150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Consequences</a:t>
            </a:r>
            <a:endParaRPr lang="en-US" dirty="0"/>
          </a:p>
        </p:txBody>
      </p:sp>
      <p:sp>
        <p:nvSpPr>
          <p:cNvPr id="3" name="Content Placeholder 2"/>
          <p:cNvSpPr>
            <a:spLocks noGrp="1"/>
          </p:cNvSpPr>
          <p:nvPr>
            <p:ph idx="1"/>
          </p:nvPr>
        </p:nvSpPr>
        <p:spPr/>
        <p:txBody>
          <a:bodyPr/>
          <a:lstStyle/>
          <a:p>
            <a:r>
              <a:rPr lang="en-US" dirty="0" smtClean="0"/>
              <a:t>Makes the client simple</a:t>
            </a:r>
          </a:p>
          <a:p>
            <a:endParaRPr lang="en-US" dirty="0" smtClean="0"/>
          </a:p>
          <a:p>
            <a:r>
              <a:rPr lang="en-US" dirty="0" smtClean="0"/>
              <a:t>Easier to add new kinds of components</a:t>
            </a:r>
            <a:endParaRPr lang="en-US" dirty="0"/>
          </a:p>
          <a:p>
            <a:endParaRPr lang="en-US" dirty="0" smtClean="0"/>
          </a:p>
          <a:p>
            <a:pPr marL="0" indent="0">
              <a:buNone/>
            </a:pPr>
            <a:endParaRPr lang="en-US" dirty="0" smtClean="0"/>
          </a:p>
          <a:p>
            <a:endParaRPr lang="en-US" dirty="0"/>
          </a:p>
          <a:p>
            <a:endParaRPr lang="en-US" dirty="0"/>
          </a:p>
        </p:txBody>
      </p:sp>
    </p:spTree>
    <p:extLst>
      <p:ext uri="{BB962C8B-B14F-4D97-AF65-F5344CB8AC3E}">
        <p14:creationId xmlns:p14="http://schemas.microsoft.com/office/powerpoint/2010/main" val="20436062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pic>
        <p:nvPicPr>
          <p:cNvPr id="2050" name="Picture 2" descr="http://www.dofactory.com/images/diagrams/net/adapte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4989" y="1600200"/>
            <a:ext cx="5894022"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40546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2033"/>
            <a:ext cx="7886700" cy="502037"/>
          </a:xfrm>
        </p:spPr>
        <p:txBody>
          <a:bodyPr>
            <a:normAutofit fontScale="90000"/>
          </a:bodyPr>
          <a:lstStyle/>
          <a:p>
            <a:r>
              <a:rPr lang="en-US" dirty="0"/>
              <a:t>Example: Car Factory</a:t>
            </a:r>
          </a:p>
        </p:txBody>
      </p:sp>
      <p:grpSp>
        <p:nvGrpSpPr>
          <p:cNvPr id="21" name="Group 20"/>
          <p:cNvGrpSpPr/>
          <p:nvPr/>
        </p:nvGrpSpPr>
        <p:grpSpPr>
          <a:xfrm>
            <a:off x="1701800" y="2820955"/>
            <a:ext cx="1914525" cy="753650"/>
            <a:chOff x="6092889" y="3733799"/>
            <a:chExt cx="2828265" cy="753650"/>
          </a:xfrm>
          <a:solidFill>
            <a:schemeClr val="accent6">
              <a:lumMod val="20000"/>
              <a:lumOff val="80000"/>
            </a:schemeClr>
          </a:solidFill>
        </p:grpSpPr>
        <p:sp>
          <p:nvSpPr>
            <p:cNvPr id="22" name="Flowchart: Process 21"/>
            <p:cNvSpPr/>
            <p:nvPr/>
          </p:nvSpPr>
          <p:spPr>
            <a:xfrm>
              <a:off x="6092889" y="3733799"/>
              <a:ext cx="2828265" cy="507553"/>
            </a:xfrm>
            <a:prstGeom prst="flowChartProcess">
              <a:avLst/>
            </a:prstGeom>
            <a:grpFill/>
            <a:ln w="19050"/>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solidFill>
                    <a:srgbClr val="800000"/>
                  </a:solidFill>
                </a:rPr>
                <a:t>&lt;&lt;interface&gt;&gt;</a:t>
              </a:r>
            </a:p>
            <a:p>
              <a:pPr algn="ctr"/>
              <a:r>
                <a:rPr lang="en-US" b="1" dirty="0" err="1" smtClean="0">
                  <a:solidFill>
                    <a:srgbClr val="800000"/>
                  </a:solidFill>
                </a:rPr>
                <a:t>PowerAdapter</a:t>
              </a:r>
              <a:endParaRPr lang="en-US" b="1" dirty="0">
                <a:solidFill>
                  <a:srgbClr val="800000"/>
                </a:solidFill>
              </a:endParaRPr>
            </a:p>
          </p:txBody>
        </p:sp>
        <p:sp>
          <p:nvSpPr>
            <p:cNvPr id="23" name="Flowchart: Process 22"/>
            <p:cNvSpPr/>
            <p:nvPr/>
          </p:nvSpPr>
          <p:spPr>
            <a:xfrm>
              <a:off x="6092889" y="4241352"/>
              <a:ext cx="2828264" cy="246097"/>
            </a:xfrm>
            <a:prstGeom prst="flowChartProcess">
              <a:avLst/>
            </a:prstGeom>
            <a:grpFill/>
            <a:ln w="19050"/>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300" b="1" spc="-100" dirty="0" smtClean="0">
                  <a:solidFill>
                    <a:schemeClr val="tx1"/>
                  </a:solidFill>
                  <a:latin typeface="Courier New" panose="02070309020205020404" pitchFamily="49" charset="0"/>
                  <a:cs typeface="Courier New" panose="02070309020205020404" pitchFamily="49" charset="0"/>
                </a:rPr>
                <a:t>+</a:t>
              </a:r>
              <a:r>
                <a:rPr lang="en-US" sz="1300" b="1" spc="-100" dirty="0" err="1" smtClean="0">
                  <a:solidFill>
                    <a:schemeClr val="tx1"/>
                  </a:solidFill>
                  <a:latin typeface="Courier New" panose="02070309020205020404" pitchFamily="49" charset="0"/>
                  <a:cs typeface="Courier New" panose="02070309020205020404" pitchFamily="49" charset="0"/>
                </a:rPr>
                <a:t>connectPower</a:t>
              </a:r>
              <a:r>
                <a:rPr lang="en-US" sz="1300" b="1" spc="-100" dirty="0" smtClean="0">
                  <a:solidFill>
                    <a:schemeClr val="tx1"/>
                  </a:solidFill>
                  <a:latin typeface="Courier New" panose="02070309020205020404" pitchFamily="49" charset="0"/>
                  <a:cs typeface="Courier New" panose="02070309020205020404" pitchFamily="49" charset="0"/>
                </a:rPr>
                <a:t>()</a:t>
              </a:r>
              <a:endParaRPr lang="en-US" sz="1300" b="1" spc="-100" dirty="0">
                <a:solidFill>
                  <a:schemeClr val="tx1"/>
                </a:solidFill>
                <a:latin typeface="Courier New" panose="02070309020205020404" pitchFamily="49" charset="0"/>
                <a:cs typeface="Courier New" panose="02070309020205020404" pitchFamily="49" charset="0"/>
              </a:endParaRPr>
            </a:p>
          </p:txBody>
        </p:sp>
      </p:grpSp>
      <p:grpSp>
        <p:nvGrpSpPr>
          <p:cNvPr id="63" name="Group 62"/>
          <p:cNvGrpSpPr/>
          <p:nvPr/>
        </p:nvGrpSpPr>
        <p:grpSpPr>
          <a:xfrm>
            <a:off x="304800" y="4276921"/>
            <a:ext cx="1690363" cy="599879"/>
            <a:chOff x="6092889" y="3733800"/>
            <a:chExt cx="2828265" cy="599879"/>
          </a:xfrm>
          <a:solidFill>
            <a:schemeClr val="accent6">
              <a:lumMod val="20000"/>
              <a:lumOff val="80000"/>
            </a:schemeClr>
          </a:solidFill>
        </p:grpSpPr>
        <p:sp>
          <p:nvSpPr>
            <p:cNvPr id="64" name="Flowchart: Process 63"/>
            <p:cNvSpPr/>
            <p:nvPr/>
          </p:nvSpPr>
          <p:spPr>
            <a:xfrm>
              <a:off x="6092889" y="3733800"/>
              <a:ext cx="2828265" cy="381000"/>
            </a:xfrm>
            <a:prstGeom prst="flowChartProcess">
              <a:avLst/>
            </a:prstGeom>
            <a:grpFill/>
            <a:ln w="19050"/>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err="1" smtClean="0">
                  <a:solidFill>
                    <a:srgbClr val="800000"/>
                  </a:solidFill>
                </a:rPr>
                <a:t>EuroInterface</a:t>
              </a:r>
              <a:endParaRPr lang="en-US" b="1" dirty="0">
                <a:solidFill>
                  <a:srgbClr val="800000"/>
                </a:solidFill>
              </a:endParaRPr>
            </a:p>
          </p:txBody>
        </p:sp>
        <p:sp>
          <p:nvSpPr>
            <p:cNvPr id="65" name="Flowchart: Process 64"/>
            <p:cNvSpPr/>
            <p:nvPr/>
          </p:nvSpPr>
          <p:spPr>
            <a:xfrm>
              <a:off x="6092889" y="4114800"/>
              <a:ext cx="2828265" cy="218879"/>
            </a:xfrm>
            <a:prstGeom prst="flowChartProcess">
              <a:avLst/>
            </a:prstGeom>
            <a:grpFill/>
            <a:ln w="19050"/>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300" b="1" spc="-100" dirty="0" smtClean="0">
                  <a:solidFill>
                    <a:schemeClr val="tx1"/>
                  </a:solidFill>
                  <a:latin typeface="Courier New" panose="02070309020205020404" pitchFamily="49" charset="0"/>
                  <a:cs typeface="Courier New" panose="02070309020205020404" pitchFamily="49" charset="0"/>
                </a:rPr>
                <a:t>+</a:t>
              </a:r>
              <a:r>
                <a:rPr lang="en-US" sz="1300" b="1" spc="-100" dirty="0" err="1" smtClean="0">
                  <a:solidFill>
                    <a:schemeClr val="tx1"/>
                  </a:solidFill>
                  <a:latin typeface="Courier New" panose="02070309020205020404" pitchFamily="49" charset="0"/>
                  <a:cs typeface="Courier New" panose="02070309020205020404" pitchFamily="49" charset="0"/>
                </a:rPr>
                <a:t>connectPower</a:t>
              </a:r>
              <a:r>
                <a:rPr lang="en-US" sz="1300" b="1" spc="-100" dirty="0" smtClean="0">
                  <a:solidFill>
                    <a:schemeClr val="tx1"/>
                  </a:solidFill>
                  <a:latin typeface="Courier New" panose="02070309020205020404" pitchFamily="49" charset="0"/>
                  <a:cs typeface="Courier New" panose="02070309020205020404" pitchFamily="49" charset="0"/>
                </a:rPr>
                <a:t>()</a:t>
              </a:r>
              <a:endParaRPr lang="en-US" sz="1300" b="1" spc="-100" dirty="0">
                <a:solidFill>
                  <a:schemeClr val="tx1"/>
                </a:solidFill>
                <a:latin typeface="Courier New" panose="02070309020205020404" pitchFamily="49" charset="0"/>
                <a:cs typeface="Courier New" panose="02070309020205020404" pitchFamily="49" charset="0"/>
              </a:endParaRPr>
            </a:p>
          </p:txBody>
        </p:sp>
      </p:grpSp>
      <p:grpSp>
        <p:nvGrpSpPr>
          <p:cNvPr id="66" name="Group 65"/>
          <p:cNvGrpSpPr/>
          <p:nvPr/>
        </p:nvGrpSpPr>
        <p:grpSpPr>
          <a:xfrm>
            <a:off x="3208014" y="4276921"/>
            <a:ext cx="1585039" cy="599879"/>
            <a:chOff x="6092889" y="3733800"/>
            <a:chExt cx="2828265" cy="599879"/>
          </a:xfrm>
          <a:solidFill>
            <a:schemeClr val="accent6">
              <a:lumMod val="20000"/>
              <a:lumOff val="80000"/>
            </a:schemeClr>
          </a:solidFill>
        </p:grpSpPr>
        <p:sp>
          <p:nvSpPr>
            <p:cNvPr id="67" name="Flowchart: Process 66"/>
            <p:cNvSpPr/>
            <p:nvPr/>
          </p:nvSpPr>
          <p:spPr>
            <a:xfrm>
              <a:off x="6092889" y="3733800"/>
              <a:ext cx="2828265" cy="381000"/>
            </a:xfrm>
            <a:prstGeom prst="flowChartProcess">
              <a:avLst/>
            </a:prstGeom>
            <a:grpFill/>
            <a:ln w="19050"/>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err="1" smtClean="0">
                  <a:solidFill>
                    <a:srgbClr val="800000"/>
                  </a:solidFill>
                </a:rPr>
                <a:t>USInterface</a:t>
              </a:r>
              <a:endParaRPr lang="en-US" b="1" dirty="0">
                <a:solidFill>
                  <a:srgbClr val="800000"/>
                </a:solidFill>
              </a:endParaRPr>
            </a:p>
          </p:txBody>
        </p:sp>
        <p:sp>
          <p:nvSpPr>
            <p:cNvPr id="68" name="Flowchart: Process 67"/>
            <p:cNvSpPr/>
            <p:nvPr/>
          </p:nvSpPr>
          <p:spPr>
            <a:xfrm>
              <a:off x="6092889" y="4114800"/>
              <a:ext cx="2828265" cy="218879"/>
            </a:xfrm>
            <a:prstGeom prst="flowChartProcess">
              <a:avLst/>
            </a:prstGeom>
            <a:grpFill/>
            <a:ln w="19050"/>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300" b="1" spc="-100" dirty="0" smtClean="0">
                  <a:solidFill>
                    <a:schemeClr val="tx1"/>
                  </a:solidFill>
                  <a:latin typeface="Courier New" panose="02070309020205020404" pitchFamily="49" charset="0"/>
                  <a:cs typeface="Courier New" panose="02070309020205020404" pitchFamily="49" charset="0"/>
                </a:rPr>
                <a:t>+</a:t>
              </a:r>
              <a:r>
                <a:rPr lang="en-US" sz="1300" b="1" spc="-100" dirty="0" err="1" smtClean="0">
                  <a:solidFill>
                    <a:schemeClr val="tx1"/>
                  </a:solidFill>
                  <a:latin typeface="Courier New" panose="02070309020205020404" pitchFamily="49" charset="0"/>
                  <a:cs typeface="Courier New" panose="02070309020205020404" pitchFamily="49" charset="0"/>
                </a:rPr>
                <a:t>connectPower</a:t>
              </a:r>
              <a:r>
                <a:rPr lang="en-US" sz="1300" b="1" spc="-100" dirty="0" smtClean="0">
                  <a:solidFill>
                    <a:schemeClr val="tx1"/>
                  </a:solidFill>
                  <a:latin typeface="Courier New" panose="02070309020205020404" pitchFamily="49" charset="0"/>
                  <a:cs typeface="Courier New" panose="02070309020205020404" pitchFamily="49" charset="0"/>
                </a:rPr>
                <a:t>()</a:t>
              </a:r>
              <a:endParaRPr lang="en-US" sz="1300" b="1" spc="-100" dirty="0">
                <a:solidFill>
                  <a:schemeClr val="tx1"/>
                </a:solidFill>
                <a:latin typeface="Courier New" panose="02070309020205020404" pitchFamily="49" charset="0"/>
                <a:cs typeface="Courier New" panose="02070309020205020404" pitchFamily="49" charset="0"/>
              </a:endParaRPr>
            </a:p>
          </p:txBody>
        </p:sp>
      </p:grpSp>
      <p:sp>
        <p:nvSpPr>
          <p:cNvPr id="75" name="Flowchart: Process 74"/>
          <p:cNvSpPr/>
          <p:nvPr/>
        </p:nvSpPr>
        <p:spPr>
          <a:xfrm>
            <a:off x="1858963" y="1744823"/>
            <a:ext cx="1600200" cy="283295"/>
          </a:xfrm>
          <a:prstGeom prst="flowChartProcess">
            <a:avLst/>
          </a:prstGeom>
          <a:solidFill>
            <a:schemeClr val="accent6">
              <a:lumMod val="20000"/>
              <a:lumOff val="80000"/>
            </a:schemeClr>
          </a:solidFill>
          <a:ln w="19050"/>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rgbClr val="800000"/>
                </a:solidFill>
              </a:rPr>
              <a:t>Client</a:t>
            </a:r>
          </a:p>
        </p:txBody>
      </p:sp>
      <p:cxnSp>
        <p:nvCxnSpPr>
          <p:cNvPr id="83" name="Elbow Connector 82"/>
          <p:cNvCxnSpPr>
            <a:stCxn id="75" idx="2"/>
            <a:endCxn id="22" idx="0"/>
          </p:cNvCxnSpPr>
          <p:nvPr/>
        </p:nvCxnSpPr>
        <p:spPr>
          <a:xfrm rot="5400000">
            <a:off x="2262645" y="2424536"/>
            <a:ext cx="792837" cy="12700"/>
          </a:xfrm>
          <a:prstGeom prst="bentConnector3">
            <a:avLst>
              <a:gd name="adj1" fmla="val 50000"/>
            </a:avLst>
          </a:prstGeom>
          <a:ln w="19050">
            <a:prstDash val="dash"/>
            <a:tailEnd type="triangle"/>
          </a:ln>
        </p:spPr>
        <p:style>
          <a:lnRef idx="1">
            <a:schemeClr val="dk1"/>
          </a:lnRef>
          <a:fillRef idx="0">
            <a:schemeClr val="dk1"/>
          </a:fillRef>
          <a:effectRef idx="0">
            <a:schemeClr val="dk1"/>
          </a:effectRef>
          <a:fontRef idx="minor">
            <a:schemeClr val="tx1"/>
          </a:fontRef>
        </p:style>
      </p:cxnSp>
      <p:pic>
        <p:nvPicPr>
          <p:cNvPr id="3074" name="Picture 2" descr="https://obsoletedeveloper.files.wordpress.com/2012/09/hf-adapt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0074" y="925196"/>
            <a:ext cx="4531265" cy="2526360"/>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Elbow Connector 33"/>
          <p:cNvCxnSpPr>
            <a:stCxn id="64" idx="0"/>
            <a:endCxn id="67" idx="0"/>
          </p:cNvCxnSpPr>
          <p:nvPr/>
        </p:nvCxnSpPr>
        <p:spPr>
          <a:xfrm rot="5400000" flipH="1" flipV="1">
            <a:off x="2575258" y="2851645"/>
            <a:ext cx="12700" cy="2850552"/>
          </a:xfrm>
          <a:prstGeom prst="bentConnector3">
            <a:avLst>
              <a:gd name="adj1" fmla="val 1800000"/>
            </a:avLst>
          </a:prstGeom>
          <a:ln w="19050"/>
        </p:spPr>
        <p:style>
          <a:lnRef idx="1">
            <a:schemeClr val="dk1"/>
          </a:lnRef>
          <a:fillRef idx="0">
            <a:schemeClr val="dk1"/>
          </a:fillRef>
          <a:effectRef idx="0">
            <a:schemeClr val="dk1"/>
          </a:effectRef>
          <a:fontRef idx="minor">
            <a:schemeClr val="tx1"/>
          </a:fontRef>
        </p:style>
      </p:cxnSp>
      <p:cxnSp>
        <p:nvCxnSpPr>
          <p:cNvPr id="36" name="Straight Arrow Connector 35"/>
          <p:cNvCxnSpPr/>
          <p:nvPr/>
        </p:nvCxnSpPr>
        <p:spPr>
          <a:xfrm flipV="1">
            <a:off x="2662239" y="3649823"/>
            <a:ext cx="6349" cy="410158"/>
          </a:xfrm>
          <a:prstGeom prst="straightConnector1">
            <a:avLst/>
          </a:prstGeom>
          <a:ln w="19050">
            <a:tailEnd type="none" w="med" len="lg"/>
          </a:ln>
        </p:spPr>
        <p:style>
          <a:lnRef idx="1">
            <a:schemeClr val="dk1"/>
          </a:lnRef>
          <a:fillRef idx="0">
            <a:schemeClr val="dk1"/>
          </a:fillRef>
          <a:effectRef idx="0">
            <a:schemeClr val="dk1"/>
          </a:effectRef>
          <a:fontRef idx="minor">
            <a:schemeClr val="tx1"/>
          </a:fontRef>
        </p:style>
      </p:cxnSp>
      <p:sp>
        <p:nvSpPr>
          <p:cNvPr id="37" name="Isosceles Triangle 36"/>
          <p:cNvSpPr/>
          <p:nvPr/>
        </p:nvSpPr>
        <p:spPr>
          <a:xfrm>
            <a:off x="2546512" y="3607747"/>
            <a:ext cx="237801" cy="205079"/>
          </a:xfrm>
          <a:prstGeom prst="triangl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p:cNvGrpSpPr/>
          <p:nvPr/>
        </p:nvGrpSpPr>
        <p:grpSpPr>
          <a:xfrm>
            <a:off x="6947532" y="4270571"/>
            <a:ext cx="1813639" cy="599879"/>
            <a:chOff x="6092889" y="3733800"/>
            <a:chExt cx="2828265" cy="599879"/>
          </a:xfrm>
          <a:solidFill>
            <a:schemeClr val="accent6">
              <a:lumMod val="20000"/>
              <a:lumOff val="80000"/>
            </a:schemeClr>
          </a:solidFill>
        </p:grpSpPr>
        <p:sp>
          <p:nvSpPr>
            <p:cNvPr id="72" name="Flowchart: Process 71"/>
            <p:cNvSpPr/>
            <p:nvPr/>
          </p:nvSpPr>
          <p:spPr>
            <a:xfrm>
              <a:off x="6092889" y="3733800"/>
              <a:ext cx="2828265" cy="381000"/>
            </a:xfrm>
            <a:prstGeom prst="flowChartProcess">
              <a:avLst/>
            </a:prstGeom>
            <a:grpFill/>
            <a:ln w="19050"/>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err="1" smtClean="0">
                  <a:solidFill>
                    <a:srgbClr val="800000"/>
                  </a:solidFill>
                </a:rPr>
                <a:t>USSocket</a:t>
              </a:r>
              <a:endParaRPr lang="en-US" b="1" dirty="0">
                <a:solidFill>
                  <a:srgbClr val="800000"/>
                </a:solidFill>
              </a:endParaRPr>
            </a:p>
          </p:txBody>
        </p:sp>
        <p:sp>
          <p:nvSpPr>
            <p:cNvPr id="73" name="Flowchart: Process 72"/>
            <p:cNvSpPr/>
            <p:nvPr/>
          </p:nvSpPr>
          <p:spPr>
            <a:xfrm>
              <a:off x="6092889" y="4114800"/>
              <a:ext cx="2828265" cy="218879"/>
            </a:xfrm>
            <a:prstGeom prst="flowChartProcess">
              <a:avLst/>
            </a:prstGeom>
            <a:grpFill/>
            <a:ln w="19050"/>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300" b="1" spc="-100" dirty="0" smtClean="0">
                  <a:solidFill>
                    <a:schemeClr val="tx1"/>
                  </a:solidFill>
                  <a:latin typeface="Courier New" panose="02070309020205020404" pitchFamily="49" charset="0"/>
                  <a:cs typeface="Courier New" panose="02070309020205020404" pitchFamily="49" charset="0"/>
                </a:rPr>
                <a:t>+</a:t>
              </a:r>
              <a:r>
                <a:rPr lang="en-US" sz="1300" b="1" spc="-100" dirty="0" err="1" smtClean="0">
                  <a:solidFill>
                    <a:schemeClr val="tx1"/>
                  </a:solidFill>
                  <a:latin typeface="Courier New" panose="02070309020205020404" pitchFamily="49" charset="0"/>
                  <a:cs typeface="Courier New" panose="02070309020205020404" pitchFamily="49" charset="0"/>
                </a:rPr>
                <a:t>powerConnection</a:t>
              </a:r>
              <a:r>
                <a:rPr lang="en-US" sz="1300" b="1" spc="-100" dirty="0" smtClean="0">
                  <a:solidFill>
                    <a:schemeClr val="tx1"/>
                  </a:solidFill>
                  <a:latin typeface="Courier New" panose="02070309020205020404" pitchFamily="49" charset="0"/>
                  <a:cs typeface="Courier New" panose="02070309020205020404" pitchFamily="49" charset="0"/>
                </a:rPr>
                <a:t>()</a:t>
              </a:r>
              <a:endParaRPr lang="en-US" sz="1300" b="1" spc="-100" dirty="0">
                <a:solidFill>
                  <a:schemeClr val="tx1"/>
                </a:solidFill>
                <a:latin typeface="Courier New" panose="02070309020205020404" pitchFamily="49" charset="0"/>
                <a:cs typeface="Courier New" panose="02070309020205020404" pitchFamily="49" charset="0"/>
              </a:endParaRPr>
            </a:p>
          </p:txBody>
        </p:sp>
      </p:grpSp>
      <p:cxnSp>
        <p:nvCxnSpPr>
          <p:cNvPr id="39" name="Straight Arrow Connector 38"/>
          <p:cNvCxnSpPr>
            <a:stCxn id="67" idx="3"/>
            <a:endCxn id="72" idx="1"/>
          </p:cNvCxnSpPr>
          <p:nvPr/>
        </p:nvCxnSpPr>
        <p:spPr>
          <a:xfrm flipV="1">
            <a:off x="4793053" y="4461071"/>
            <a:ext cx="2154479" cy="635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668848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838" y="76200"/>
            <a:ext cx="8696325"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 y="3371850"/>
            <a:ext cx="8610600" cy="325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13087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395288"/>
            <a:ext cx="5791200" cy="606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27714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4" y="76201"/>
            <a:ext cx="7449536"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19029"/>
          <a:stretch/>
        </p:blipFill>
        <p:spPr bwMode="auto">
          <a:xfrm>
            <a:off x="4176712" y="4613564"/>
            <a:ext cx="4891088" cy="2122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40951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8296" t="23883" r="33077" b="14579"/>
          <a:stretch/>
        </p:blipFill>
        <p:spPr bwMode="auto">
          <a:xfrm>
            <a:off x="1000331" y="1295400"/>
            <a:ext cx="7492999"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590800" y="228600"/>
            <a:ext cx="3124200" cy="707886"/>
          </a:xfrm>
          <a:prstGeom prst="rect">
            <a:avLst/>
          </a:prstGeom>
          <a:noFill/>
        </p:spPr>
        <p:txBody>
          <a:bodyPr wrap="square" rtlCol="0">
            <a:spAutoFit/>
          </a:bodyPr>
          <a:lstStyle/>
          <a:p>
            <a:r>
              <a:rPr lang="en-US" sz="4000" b="1" dirty="0" smtClean="0"/>
              <a:t>Adapter</a:t>
            </a:r>
            <a:endParaRPr lang="en-US" sz="4000" b="1" dirty="0"/>
          </a:p>
        </p:txBody>
      </p:sp>
    </p:spTree>
    <p:extLst>
      <p:ext uri="{BB962C8B-B14F-4D97-AF65-F5344CB8AC3E}">
        <p14:creationId xmlns:p14="http://schemas.microsoft.com/office/powerpoint/2010/main" val="2852600404"/>
      </p:ext>
    </p:extLst>
  </p:cSld>
  <p:clrMapOvr>
    <a:masterClrMapping/>
  </p:clrMapOvr>
</p:sld>
</file>

<file path=ppt/theme/theme1.xml><?xml version="1.0" encoding="utf-8"?>
<a:theme xmlns:a="http://schemas.openxmlformats.org/drawingml/2006/main" name="Lecture2-Lifecycl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Lecture2-Lifecycle</Template>
  <TotalTime>8921</TotalTime>
  <Words>423</Words>
  <Application>Microsoft Office PowerPoint</Application>
  <PresentationFormat>On-screen Show (4:3)</PresentationFormat>
  <Paragraphs>59</Paragraphs>
  <Slides>37</Slides>
  <Notes>0</Notes>
  <HiddenSlides>0</HiddenSlides>
  <MMClips>0</MMClips>
  <ScaleCrop>false</ScaleCrop>
  <HeadingPairs>
    <vt:vector size="4" baseType="variant">
      <vt:variant>
        <vt:lpstr>Theme</vt:lpstr>
      </vt:variant>
      <vt:variant>
        <vt:i4>2</vt:i4>
      </vt:variant>
      <vt:variant>
        <vt:lpstr>Slide Titles</vt:lpstr>
      </vt:variant>
      <vt:variant>
        <vt:i4>37</vt:i4>
      </vt:variant>
    </vt:vector>
  </HeadingPairs>
  <TitlesOfParts>
    <vt:vector size="39" baseType="lpstr">
      <vt:lpstr>Lecture2-Lifecycle</vt:lpstr>
      <vt:lpstr>HDOfficeLightV0</vt:lpstr>
      <vt:lpstr>Structural Patterns</vt:lpstr>
      <vt:lpstr>Motivation: Adapter</vt:lpstr>
      <vt:lpstr>Adapter</vt:lpstr>
      <vt:lpstr>Solution</vt:lpstr>
      <vt:lpstr>Example: Car Factory</vt:lpstr>
      <vt:lpstr>PowerPoint Presentation</vt:lpstr>
      <vt:lpstr>PowerPoint Presentation</vt:lpstr>
      <vt:lpstr>PowerPoint Presentation</vt:lpstr>
      <vt:lpstr>PowerPoint Presentation</vt:lpstr>
      <vt:lpstr>PowerPoint Presentation</vt:lpstr>
      <vt:lpstr>PowerPoint Presentation</vt:lpstr>
      <vt:lpstr>Consequences</vt:lpstr>
      <vt:lpstr>Motivation: Decorator</vt:lpstr>
      <vt:lpstr>Decorator</vt:lpstr>
      <vt:lpstr>Solution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Consequences</vt:lpstr>
      <vt:lpstr>Composite</vt:lpstr>
      <vt:lpstr>Components</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Consequences</vt:lpstr>
    </vt:vector>
  </TitlesOfParts>
  <Company>University of Washington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CS435</dc:title>
  <dc:creator>Amiangshu Bosu; Marty Stepp</dc:creator>
  <cp:keywords/>
  <dc:description>Amiangshu Bosu, SIU Carbondale</dc:description>
  <cp:lastModifiedBy>Windows User</cp:lastModifiedBy>
  <cp:revision>1044</cp:revision>
  <dcterms:created xsi:type="dcterms:W3CDTF">2008-06-28T20:57:21Z</dcterms:created>
  <dcterms:modified xsi:type="dcterms:W3CDTF">2019-05-03T13:45:32Z</dcterms:modified>
</cp:coreProperties>
</file>