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17-Apr-19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 bit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CSE332: Computer Organization and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Section 10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3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537" y="176463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ALU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42950"/>
            <a:ext cx="9601200" cy="3581400"/>
          </a:xfrm>
        </p:spPr>
        <p:txBody>
          <a:bodyPr/>
          <a:lstStyle/>
          <a:p>
            <a:r>
              <a:rPr lang="en-US" dirty="0" smtClean="0"/>
              <a:t>Generates the control signals needed for the ALU </a:t>
            </a:r>
            <a:r>
              <a:rPr lang="en-US" dirty="0" err="1" smtClean="0"/>
              <a:t>i.e</a:t>
            </a:r>
            <a:r>
              <a:rPr lang="en-US" dirty="0" smtClean="0"/>
              <a:t>: controls that determine Addition/Subtraction/And/Shift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Implemented using a 16x1 multiplexer which takes the 4-bit opcode as select bits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97927"/>
              </p:ext>
            </p:extLst>
          </p:nvPr>
        </p:nvGraphicFramePr>
        <p:xfrm>
          <a:off x="1371597" y="1900990"/>
          <a:ext cx="452387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98">
                  <a:extLst>
                    <a:ext uri="{9D8B030D-6E8A-4147-A177-3AD203B41FA5}">
                      <a16:colId xmlns:a16="http://schemas.microsoft.com/office/drawing/2014/main" val="3959226246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3129512136"/>
                    </a:ext>
                  </a:extLst>
                </a:gridCol>
                <a:gridCol w="1569728">
                  <a:extLst>
                    <a:ext uri="{9D8B030D-6E8A-4147-A177-3AD203B41FA5}">
                      <a16:colId xmlns:a16="http://schemas.microsoft.com/office/drawing/2014/main" val="1595918166"/>
                    </a:ext>
                  </a:extLst>
                </a:gridCol>
              </a:tblGrid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1659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Load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42766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Store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3520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Load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11601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70486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71277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27936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63625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1528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78289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034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62587"/>
              </p:ext>
            </p:extLst>
          </p:nvPr>
        </p:nvGraphicFramePr>
        <p:xfrm>
          <a:off x="6148136" y="1900990"/>
          <a:ext cx="42792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01">
                  <a:extLst>
                    <a:ext uri="{9D8B030D-6E8A-4147-A177-3AD203B41FA5}">
                      <a16:colId xmlns:a16="http://schemas.microsoft.com/office/drawing/2014/main" val="147368212"/>
                    </a:ext>
                  </a:extLst>
                </a:gridCol>
                <a:gridCol w="1248103">
                  <a:extLst>
                    <a:ext uri="{9D8B030D-6E8A-4147-A177-3AD203B41FA5}">
                      <a16:colId xmlns:a16="http://schemas.microsoft.com/office/drawing/2014/main" val="2316306869"/>
                    </a:ext>
                  </a:extLst>
                </a:gridCol>
                <a:gridCol w="1510727">
                  <a:extLst>
                    <a:ext uri="{9D8B030D-6E8A-4147-A177-3AD203B41FA5}">
                      <a16:colId xmlns:a16="http://schemas.microsoft.com/office/drawing/2014/main" val="1662768209"/>
                    </a:ext>
                  </a:extLst>
                </a:gridCol>
              </a:tblGrid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57463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83166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86166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17852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ALU Control: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32" y="970409"/>
            <a:ext cx="7780421" cy="55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16 Bit ALU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515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Performs the arithmetic operations (Addition, Subtraction, Set on less than, Branch on equal, Add immediate)</a:t>
            </a:r>
          </a:p>
          <a:p>
            <a:r>
              <a:rPr lang="en-US" dirty="0" smtClean="0"/>
              <a:t>And the logical operations (And, Or, Not, Shift left logical, Shift right logical, Or Immediate)</a:t>
            </a:r>
          </a:p>
          <a:p>
            <a:r>
              <a:rPr lang="en-US" dirty="0" smtClean="0"/>
              <a:t>Contains two separate circuits: One for dual operands (add, sub, </a:t>
            </a:r>
            <a:r>
              <a:rPr lang="en-US" dirty="0" err="1" smtClean="0"/>
              <a:t>addi</a:t>
            </a:r>
            <a:r>
              <a:rPr lang="en-US" dirty="0" smtClean="0"/>
              <a:t>, </a:t>
            </a:r>
            <a:r>
              <a:rPr lang="en-US" dirty="0" err="1" smtClean="0"/>
              <a:t>ori</a:t>
            </a:r>
            <a:r>
              <a:rPr lang="en-US" dirty="0" smtClean="0"/>
              <a:t>, and, or, </a:t>
            </a:r>
            <a:r>
              <a:rPr lang="en-US" dirty="0" err="1" smtClean="0"/>
              <a:t>slt</a:t>
            </a:r>
            <a:r>
              <a:rPr lang="en-US" dirty="0" smtClean="0"/>
              <a:t>, </a:t>
            </a:r>
            <a:r>
              <a:rPr lang="en-US" dirty="0" err="1" smtClean="0"/>
              <a:t>beq</a:t>
            </a:r>
            <a:r>
              <a:rPr lang="en-US" dirty="0" smtClean="0"/>
              <a:t>) and one for single operands (</a:t>
            </a:r>
            <a:r>
              <a:rPr lang="en-US" dirty="0" err="1" smtClean="0"/>
              <a:t>sll</a:t>
            </a:r>
            <a:r>
              <a:rPr lang="en-US" dirty="0" smtClean="0"/>
              <a:t>, </a:t>
            </a:r>
            <a:r>
              <a:rPr lang="en-US" dirty="0" err="1" smtClean="0"/>
              <a:t>srl</a:t>
            </a:r>
            <a:r>
              <a:rPr lang="en-US" dirty="0" smtClean="0"/>
              <a:t>, not)</a:t>
            </a:r>
          </a:p>
          <a:p>
            <a:r>
              <a:rPr lang="en-US" dirty="0" smtClean="0"/>
              <a:t>Also generates the addresses used in load address, load word and store word</a:t>
            </a:r>
          </a:p>
          <a:p>
            <a:r>
              <a:rPr lang="en-US" dirty="0" smtClean="0"/>
              <a:t>The dual operands circuit is designed by cascading 16 1-bit </a:t>
            </a:r>
            <a:r>
              <a:rPr lang="en-US" dirty="0"/>
              <a:t>A</a:t>
            </a:r>
            <a:r>
              <a:rPr lang="en-US" dirty="0" smtClean="0"/>
              <a:t>LUs.</a:t>
            </a:r>
          </a:p>
          <a:p>
            <a:r>
              <a:rPr lang="en-US" dirty="0" smtClean="0"/>
              <a:t>LSB and MSB have slightly separate circuits to facilitate the “Set on less than”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 bit ALU (dual operand circuit)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267197"/>
              </p:ext>
            </p:extLst>
          </p:nvPr>
        </p:nvGraphicFramePr>
        <p:xfrm>
          <a:off x="1483895" y="1428750"/>
          <a:ext cx="6785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787">
                  <a:extLst>
                    <a:ext uri="{9D8B030D-6E8A-4147-A177-3AD203B41FA5}">
                      <a16:colId xmlns:a16="http://schemas.microsoft.com/office/drawing/2014/main" val="705766987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505062376"/>
                    </a:ext>
                  </a:extLst>
                </a:gridCol>
                <a:gridCol w="2788395">
                  <a:extLst>
                    <a:ext uri="{9D8B030D-6E8A-4147-A177-3AD203B41FA5}">
                      <a16:colId xmlns:a16="http://schemas.microsoft.com/office/drawing/2014/main" val="3858618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4x1</a:t>
                      </a:r>
                      <a:r>
                        <a:rPr lang="en-US" baseline="0" dirty="0" smtClean="0"/>
                        <a:t> MUX select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B-inverter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on less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678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702734"/>
            <a:ext cx="440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Single operand circuit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26283"/>
              </p:ext>
            </p:extLst>
          </p:nvPr>
        </p:nvGraphicFramePr>
        <p:xfrm>
          <a:off x="1483895" y="4813984"/>
          <a:ext cx="50104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518">
                  <a:extLst>
                    <a:ext uri="{9D8B030D-6E8A-4147-A177-3AD203B41FA5}">
                      <a16:colId xmlns:a16="http://schemas.microsoft.com/office/drawing/2014/main" val="2597350003"/>
                    </a:ext>
                  </a:extLst>
                </a:gridCol>
                <a:gridCol w="3155925">
                  <a:extLst>
                    <a:ext uri="{9D8B030D-6E8A-4147-A177-3AD203B41FA5}">
                      <a16:colId xmlns:a16="http://schemas.microsoft.com/office/drawing/2014/main" val="81417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4x1</a:t>
                      </a:r>
                      <a:r>
                        <a:rPr lang="en-US" baseline="0" dirty="0" smtClean="0"/>
                        <a:t> MUX select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2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left 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97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 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5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3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7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ALU: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428750"/>
            <a:ext cx="10355179" cy="52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8915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Dual Operand Circuit (16 bit and 1 bit)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9" y="944118"/>
            <a:ext cx="6247068" cy="5491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993" y="1524000"/>
            <a:ext cx="4621459" cy="43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0789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Single Operand Circuit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5637"/>
            <a:ext cx="10196750" cy="46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6831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Register file: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59781"/>
            <a:ext cx="9601200" cy="3581400"/>
          </a:xfrm>
        </p:spPr>
        <p:txBody>
          <a:bodyPr/>
          <a:lstStyle/>
          <a:p>
            <a:r>
              <a:rPr lang="en-US" dirty="0" smtClean="0"/>
              <a:t>Used to store the temporary data while programs are executed</a:t>
            </a:r>
          </a:p>
          <a:p>
            <a:r>
              <a:rPr lang="en-US" dirty="0" smtClean="0"/>
              <a:t>Data used in ALU are taken from these registers. So data from memory have to be loaded to register file first</a:t>
            </a:r>
          </a:p>
          <a:p>
            <a:r>
              <a:rPr lang="en-US" dirty="0" smtClean="0"/>
              <a:t>Each register stores 16 bits </a:t>
            </a:r>
          </a:p>
          <a:p>
            <a:r>
              <a:rPr lang="en-US" dirty="0" smtClean="0"/>
              <a:t>Since our register indexes are of 3 bits, we can have a maximum of 8 registers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9" y="3064042"/>
            <a:ext cx="53192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 counter, Instruction Memory and Data </a:t>
            </a:r>
            <a:r>
              <a:rPr lang="en-US" sz="3600" dirty="0" smtClean="0"/>
              <a:t>Memory: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built in “Counter” in </a:t>
            </a:r>
            <a:r>
              <a:rPr lang="en-US" dirty="0" err="1" smtClean="0"/>
              <a:t>Logisim</a:t>
            </a:r>
            <a:r>
              <a:rPr lang="en-US" dirty="0" smtClean="0"/>
              <a:t> as our program counter. But, it is configured to load the data from its input, NOT increment by 1 in each step. </a:t>
            </a:r>
            <a:endParaRPr lang="en-US" dirty="0"/>
          </a:p>
          <a:p>
            <a:r>
              <a:rPr lang="en-US" dirty="0" smtClean="0"/>
              <a:t>We are loading 16 bits simultaneously in </a:t>
            </a:r>
            <a:r>
              <a:rPr lang="en-US" dirty="0" err="1" smtClean="0"/>
              <a:t>Logisim</a:t>
            </a:r>
            <a:r>
              <a:rPr lang="en-US" dirty="0" smtClean="0"/>
              <a:t>, so instructions are stored in consecutive addresses. So we have to add 1 to the current value of program counter in each no-branching step.</a:t>
            </a:r>
          </a:p>
          <a:p>
            <a:r>
              <a:rPr lang="en-US" dirty="0" smtClean="0"/>
              <a:t>We used the built in “ROM” in </a:t>
            </a:r>
            <a:r>
              <a:rPr lang="en-US" dirty="0" err="1" smtClean="0"/>
              <a:t>Logisim</a:t>
            </a:r>
            <a:r>
              <a:rPr lang="en-US" dirty="0" smtClean="0"/>
              <a:t> as our instruction memory.</a:t>
            </a:r>
          </a:p>
          <a:p>
            <a:r>
              <a:rPr lang="en-US" dirty="0" smtClean="0"/>
              <a:t>We used the built in “RAM” in </a:t>
            </a:r>
            <a:r>
              <a:rPr lang="en-US" dirty="0" err="1" smtClean="0"/>
              <a:t>Logisim</a:t>
            </a:r>
            <a:r>
              <a:rPr lang="en-US" dirty="0" smtClean="0"/>
              <a:t> as our data memory.</a:t>
            </a:r>
          </a:p>
          <a:p>
            <a:r>
              <a:rPr lang="en-US" dirty="0" smtClean="0"/>
              <a:t>Both RAM and ROM store 16 bits in each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Limitations: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 smtClean="0"/>
              <a:t>Few registers available (only 8). It is a tradeoff as keeping 3 bits for register index allowed us to have 3 bits for shift amount (hence perform shift operations) and 4 bits for opcode (16 unique operations)</a:t>
            </a:r>
          </a:p>
          <a:p>
            <a:r>
              <a:rPr lang="en-US" dirty="0" smtClean="0"/>
              <a:t>No separate circuit for multiplication and division, have to be done using </a:t>
            </a:r>
            <a:r>
              <a:rPr lang="en-US" dirty="0" smtClean="0"/>
              <a:t>addition/ </a:t>
            </a:r>
            <a:r>
              <a:rPr lang="en-US" dirty="0" smtClean="0"/>
              <a:t>subtraction and for loop</a:t>
            </a:r>
          </a:p>
          <a:p>
            <a:r>
              <a:rPr lang="en-US" dirty="0" smtClean="0"/>
              <a:t>No function bits available in R-format, which limits the number of operations available</a:t>
            </a:r>
          </a:p>
          <a:p>
            <a:r>
              <a:rPr lang="en-US" dirty="0" smtClean="0"/>
              <a:t>Few operations compared to bigger processors (</a:t>
            </a:r>
            <a:r>
              <a:rPr lang="en-US" dirty="0" err="1" smtClean="0"/>
              <a:t>e.g</a:t>
            </a:r>
            <a:r>
              <a:rPr lang="en-US" dirty="0" smtClean="0"/>
              <a:t>: 32 bit or 64 bit)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6568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Group members: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Zahin</a:t>
            </a:r>
            <a:r>
              <a:rPr lang="en-US" sz="3600" dirty="0" smtClean="0"/>
              <a:t> Ahmed (1711020042)</a:t>
            </a:r>
            <a:br>
              <a:rPr lang="en-US" sz="3600" dirty="0" smtClean="0"/>
            </a:br>
            <a:r>
              <a:rPr lang="en-US" sz="3600" dirty="0" err="1"/>
              <a:t>Mustafizur</a:t>
            </a:r>
            <a:r>
              <a:rPr lang="en-US" sz="3600" dirty="0"/>
              <a:t> </a:t>
            </a:r>
            <a:r>
              <a:rPr lang="en-US" sz="3600" dirty="0" err="1"/>
              <a:t>Rahaman</a:t>
            </a:r>
            <a:r>
              <a:rPr lang="en-US" sz="3600" dirty="0"/>
              <a:t> </a:t>
            </a:r>
            <a:r>
              <a:rPr lang="en-US" sz="3600" dirty="0" smtClean="0"/>
              <a:t>(1712847642)</a:t>
            </a:r>
            <a:br>
              <a:rPr lang="en-US" sz="3600" dirty="0" smtClean="0"/>
            </a:br>
            <a:r>
              <a:rPr lang="en-US" sz="3600" dirty="0"/>
              <a:t>Ankit Dev </a:t>
            </a:r>
            <a:r>
              <a:rPr lang="en-US" sz="3600" dirty="0" smtClean="0"/>
              <a:t>(1721512642)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Faculty:</a:t>
            </a:r>
            <a:br>
              <a:rPr lang="en-US" sz="4000" dirty="0" smtClean="0"/>
            </a:br>
            <a:r>
              <a:rPr lang="en-US" sz="4000" dirty="0" err="1" smtClean="0"/>
              <a:t>Dr</a:t>
            </a:r>
            <a:r>
              <a:rPr lang="en-US" sz="4000" dirty="0" smtClean="0"/>
              <a:t> </a:t>
            </a:r>
            <a:r>
              <a:rPr lang="en-US" sz="4000" dirty="0" err="1" smtClean="0"/>
              <a:t>Khaleda</a:t>
            </a:r>
            <a:r>
              <a:rPr lang="en-US" sz="4000" dirty="0" smtClean="0"/>
              <a:t> </a:t>
            </a:r>
            <a:r>
              <a:rPr lang="en-US" sz="4000" dirty="0" smtClean="0"/>
              <a:t>Ali (Kda1)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7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 to be executed: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program that calculates sum of 10 natural numbers using for </a:t>
            </a:r>
            <a:r>
              <a:rPr lang="en-US" sz="2800" dirty="0" smtClean="0"/>
              <a:t>loop and </a:t>
            </a:r>
            <a:r>
              <a:rPr lang="en-US" sz="2800" dirty="0"/>
              <a:t>execute the program using your designed processor.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28976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Our approach: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0327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 smtClean="0"/>
              <a:t>We will add 1 to 10 (both inclusive) by incrementing by 1 in each step.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36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0674"/>
            <a:ext cx="9601200" cy="4086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$1 </a:t>
            </a:r>
            <a:r>
              <a:rPr lang="en-US" dirty="0" smtClean="0"/>
              <a:t>$</a:t>
            </a:r>
            <a:r>
              <a:rPr lang="en-US" dirty="0"/>
              <a:t>0</a:t>
            </a:r>
            <a:r>
              <a:rPr lang="en-US" dirty="0" smtClean="0"/>
              <a:t> 11 //n=1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$2 </a:t>
            </a:r>
            <a:r>
              <a:rPr lang="en-US" dirty="0" smtClean="0"/>
              <a:t>$</a:t>
            </a:r>
            <a:r>
              <a:rPr lang="en-US" dirty="0"/>
              <a:t>0</a:t>
            </a:r>
            <a:r>
              <a:rPr lang="en-US" dirty="0" smtClean="0"/>
              <a:t> 1 //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$3 </a:t>
            </a:r>
            <a:r>
              <a:rPr lang="en-US" dirty="0" smtClean="0"/>
              <a:t>$</a:t>
            </a:r>
            <a:r>
              <a:rPr lang="en-US" dirty="0"/>
              <a:t>0</a:t>
            </a:r>
            <a:r>
              <a:rPr lang="en-US" dirty="0" smtClean="0"/>
              <a:t> 0 // sum=0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(Loop:)</a:t>
            </a:r>
            <a:r>
              <a:rPr lang="en-US" dirty="0" smtClean="0"/>
              <a:t>	</a:t>
            </a:r>
            <a:r>
              <a:rPr lang="en-US" dirty="0" err="1" smtClean="0"/>
              <a:t>beq</a:t>
            </a:r>
            <a:r>
              <a:rPr lang="en-US" dirty="0" smtClean="0"/>
              <a:t> $2 $</a:t>
            </a:r>
            <a:r>
              <a:rPr lang="en-US" dirty="0" smtClean="0"/>
              <a:t>1 3 // if </a:t>
            </a:r>
            <a:r>
              <a:rPr lang="en-US" dirty="0" err="1" smtClean="0"/>
              <a:t>i</a:t>
            </a:r>
            <a:r>
              <a:rPr lang="en-US" dirty="0" smtClean="0"/>
              <a:t>==n, branch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add $3 $3 $</a:t>
            </a:r>
            <a:r>
              <a:rPr lang="en-US" dirty="0" smtClean="0"/>
              <a:t>2 // sum+=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$2 $2 </a:t>
            </a:r>
            <a:r>
              <a:rPr lang="en-US" dirty="0" smtClean="0"/>
              <a:t>1 // </a:t>
            </a:r>
            <a:r>
              <a:rPr lang="en-US" dirty="0" err="1" smtClean="0"/>
              <a:t>i</a:t>
            </a:r>
            <a:r>
              <a:rPr lang="en-US" dirty="0" smtClean="0"/>
              <a:t>+=1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/>
              <a:t>0</a:t>
            </a:r>
            <a:r>
              <a:rPr lang="en-US" dirty="0" smtClean="0"/>
              <a:t> $</a:t>
            </a:r>
            <a:r>
              <a:rPr lang="en-US" dirty="0"/>
              <a:t>0</a:t>
            </a:r>
            <a:r>
              <a:rPr lang="en-US" dirty="0" smtClean="0"/>
              <a:t> -4 // if 0==0, branch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la $4 </a:t>
            </a:r>
            <a:r>
              <a:rPr lang="en-US" dirty="0" smtClean="0"/>
              <a:t>$</a:t>
            </a:r>
            <a:r>
              <a:rPr lang="en-US" dirty="0"/>
              <a:t>0</a:t>
            </a:r>
            <a:r>
              <a:rPr lang="en-US" dirty="0" smtClean="0"/>
              <a:t> 0 // load address to register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(End:)</a:t>
            </a: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 $3 0($4</a:t>
            </a:r>
            <a:r>
              <a:rPr lang="en-US" dirty="0" smtClean="0"/>
              <a:t>) // store sum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287" y="475904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Compiler outputs: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35" t="1049" r="18342" b="19562"/>
          <a:stretch/>
        </p:blipFill>
        <p:spPr>
          <a:xfrm>
            <a:off x="2128059" y="1637607"/>
            <a:ext cx="2834639" cy="3009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48" t="483" r="14128" b="12717"/>
          <a:stretch/>
        </p:blipFill>
        <p:spPr>
          <a:xfrm>
            <a:off x="5359149" y="1654233"/>
            <a:ext cx="2870452" cy="29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4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Datapath</a:t>
            </a:r>
            <a:r>
              <a:rPr lang="en-US" sz="3600" dirty="0" smtClean="0"/>
              <a:t> after executing the program: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54443"/>
            <a:ext cx="9892145" cy="53845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651076" y="4430684"/>
            <a:ext cx="423949" cy="1745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10012939" y="3846791"/>
            <a:ext cx="269905" cy="60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83920" y="3523625"/>
            <a:ext cx="79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2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89" y="2988425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 of our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datapath</a:t>
            </a:r>
            <a:r>
              <a:rPr lang="en-US" dirty="0" smtClean="0"/>
              <a:t> for a 16 bit processor.</a:t>
            </a:r>
          </a:p>
          <a:p>
            <a:r>
              <a:rPr lang="en-US" dirty="0" smtClean="0"/>
              <a:t>Our processor will be able to do the follow operations: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Load/Store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Arithmetic operations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Logical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Branching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2680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92441"/>
            <a:ext cx="9933709" cy="458002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R-format:</a:t>
            </a:r>
          </a:p>
          <a:p>
            <a:pPr marL="0" indent="0" algn="ctr">
              <a:buNone/>
            </a:pPr>
            <a:r>
              <a:rPr lang="en-US" sz="2800" dirty="0" smtClean="0"/>
              <a:t>Opcode (4 bits)- RS(3 bits)- RT(3 bits)- RD(3 bits)- </a:t>
            </a:r>
            <a:r>
              <a:rPr lang="en-US" sz="2800" dirty="0" err="1" smtClean="0"/>
              <a:t>ShAmt</a:t>
            </a:r>
            <a:r>
              <a:rPr lang="en-US" sz="2800" dirty="0" smtClean="0"/>
              <a:t>(3 bits)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2800" b="1" u="sng" dirty="0" smtClean="0"/>
              <a:t>I-format:</a:t>
            </a:r>
          </a:p>
          <a:p>
            <a:pPr marL="0" indent="0" algn="ctr">
              <a:buNone/>
            </a:pPr>
            <a:r>
              <a:rPr lang="en-US" sz="2800" dirty="0"/>
              <a:t>Opcode (4 bits)- RS(3 bits)- RT(3 bits</a:t>
            </a:r>
            <a:r>
              <a:rPr lang="en-US" sz="2800" dirty="0" smtClean="0"/>
              <a:t>)- Immediate(6 bits)</a:t>
            </a:r>
          </a:p>
          <a:p>
            <a:pPr marL="0" indent="0">
              <a:buNone/>
            </a:pPr>
            <a:r>
              <a:rPr lang="en-US" dirty="0" smtClean="0"/>
              <a:t>RS= First source register</a:t>
            </a:r>
          </a:p>
          <a:p>
            <a:pPr marL="0" indent="0">
              <a:buNone/>
            </a:pPr>
            <a:r>
              <a:rPr lang="en-US" dirty="0" smtClean="0"/>
              <a:t>RT= Second source register</a:t>
            </a:r>
          </a:p>
          <a:p>
            <a:pPr marL="0" indent="0">
              <a:buNone/>
            </a:pPr>
            <a:r>
              <a:rPr lang="en-US" dirty="0" smtClean="0"/>
              <a:t>RD= Destination register</a:t>
            </a:r>
          </a:p>
          <a:p>
            <a:pPr marL="0" indent="0">
              <a:buNone/>
            </a:pPr>
            <a:r>
              <a:rPr lang="en-US" dirty="0" err="1" smtClean="0"/>
              <a:t>ShAmt</a:t>
            </a:r>
            <a:r>
              <a:rPr lang="en-US" dirty="0" smtClean="0"/>
              <a:t>= Shift Amount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31" y="188495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Operations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33528"/>
              </p:ext>
            </p:extLst>
          </p:nvPr>
        </p:nvGraphicFramePr>
        <p:xfrm>
          <a:off x="946485" y="753980"/>
          <a:ext cx="10900484" cy="561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063">
                  <a:extLst>
                    <a:ext uri="{9D8B030D-6E8A-4147-A177-3AD203B41FA5}">
                      <a16:colId xmlns:a16="http://schemas.microsoft.com/office/drawing/2014/main" val="3598521334"/>
                    </a:ext>
                  </a:extLst>
                </a:gridCol>
                <a:gridCol w="1129424">
                  <a:extLst>
                    <a:ext uri="{9D8B030D-6E8A-4147-A177-3AD203B41FA5}">
                      <a16:colId xmlns:a16="http://schemas.microsoft.com/office/drawing/2014/main" val="3909815276"/>
                    </a:ext>
                  </a:extLst>
                </a:gridCol>
                <a:gridCol w="865921">
                  <a:extLst>
                    <a:ext uri="{9D8B030D-6E8A-4147-A177-3AD203B41FA5}">
                      <a16:colId xmlns:a16="http://schemas.microsoft.com/office/drawing/2014/main" val="130381551"/>
                    </a:ext>
                  </a:extLst>
                </a:gridCol>
                <a:gridCol w="3921891">
                  <a:extLst>
                    <a:ext uri="{9D8B030D-6E8A-4147-A177-3AD203B41FA5}">
                      <a16:colId xmlns:a16="http://schemas.microsoft.com/office/drawing/2014/main" val="3008404812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627241263"/>
                    </a:ext>
                  </a:extLst>
                </a:gridCol>
                <a:gridCol w="2847348">
                  <a:extLst>
                    <a:ext uri="{9D8B030D-6E8A-4147-A177-3AD203B41FA5}">
                      <a16:colId xmlns:a16="http://schemas.microsoft.com/office/drawing/2014/main" val="3915390450"/>
                    </a:ext>
                  </a:extLst>
                </a:gridCol>
              </a:tblGrid>
              <a:tr h="701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Instruction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Functionality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Assembly opcode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Format || 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15998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word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transfer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 16 bits from memory to register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 $rt im($rs) || lw $3 0($2)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668376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Store 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transfer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 16 bits from register to memory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sw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rs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im</a:t>
                      </a:r>
                      <a:r>
                        <a:rPr lang="en-US" sz="1600" dirty="0">
                          <a:effectLst/>
                        </a:rPr>
                        <a:t>($</a:t>
                      </a:r>
                      <a:r>
                        <a:rPr lang="en-US" sz="1600" dirty="0" err="1">
                          <a:effectLst/>
                        </a:rPr>
                        <a:t>rt</a:t>
                      </a:r>
                      <a:r>
                        <a:rPr lang="en-US" sz="1600" dirty="0">
                          <a:effectLst/>
                        </a:rPr>
                        <a:t>) || </a:t>
                      </a:r>
                      <a:r>
                        <a:rPr lang="en-US" sz="1600" dirty="0" err="1">
                          <a:effectLst/>
                        </a:rPr>
                        <a:t>sw</a:t>
                      </a:r>
                      <a:r>
                        <a:rPr lang="en-US" sz="1600" dirty="0">
                          <a:effectLst/>
                        </a:rPr>
                        <a:t> $5 6($1)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928111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address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transfer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Loads the decimal address(not its contents) into register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 $</a:t>
                      </a:r>
                      <a:r>
                        <a:rPr lang="en-US" sz="1600" dirty="0" err="1">
                          <a:effectLst/>
                        </a:rPr>
                        <a:t>rt</a:t>
                      </a:r>
                      <a:r>
                        <a:rPr lang="en-US" sz="1600" u="sng" dirty="0">
                          <a:effectLst/>
                        </a:rPr>
                        <a:t> $zero </a:t>
                      </a:r>
                      <a:r>
                        <a:rPr lang="en-US" sz="1600" dirty="0" err="1">
                          <a:effectLst/>
                        </a:rPr>
                        <a:t>im</a:t>
                      </a:r>
                      <a:r>
                        <a:rPr lang="en-US" sz="1600" dirty="0">
                          <a:effectLst/>
                        </a:rPr>
                        <a:t> ||</a:t>
                      </a:r>
                      <a:r>
                        <a:rPr lang="en-US" sz="1600" dirty="0" err="1">
                          <a:effectLst/>
                        </a:rPr>
                        <a:t>lui</a:t>
                      </a:r>
                      <a:r>
                        <a:rPr lang="en-US" sz="1600" dirty="0">
                          <a:effectLst/>
                        </a:rPr>
                        <a:t> $3 </a:t>
                      </a:r>
                      <a:r>
                        <a:rPr lang="en-US" sz="1600" u="sng" dirty="0">
                          <a:effectLst/>
                        </a:rPr>
                        <a:t>$zero</a:t>
                      </a:r>
                      <a:r>
                        <a:rPr lang="en-US" sz="1600" dirty="0">
                          <a:effectLst/>
                        </a:rPr>
                        <a:t> 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715836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Arithmetic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Adds the contents of 2 registers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 $rd $rs $rt || add $5 $4 $3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145670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Subtract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Arithmetic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Subtracts the content of one register from other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 $rd $rs $rt || sub $5 $4 $3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755517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Bitwise 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 $rd $rs $rt || and $5 $6 $7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104118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Bitwise 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 $</a:t>
                      </a:r>
                      <a:r>
                        <a:rPr lang="en-US" sz="1600" dirty="0" err="1">
                          <a:effectLst/>
                        </a:rPr>
                        <a:t>rd</a:t>
                      </a:r>
                      <a:r>
                        <a:rPr lang="en-US" sz="1600" dirty="0">
                          <a:effectLst/>
                        </a:rPr>
                        <a:t> $</a:t>
                      </a:r>
                      <a:r>
                        <a:rPr lang="en-US" sz="1600" dirty="0" err="1">
                          <a:effectLst/>
                        </a:rPr>
                        <a:t>rs</a:t>
                      </a:r>
                      <a:r>
                        <a:rPr lang="en-US" sz="1600" dirty="0">
                          <a:effectLst/>
                        </a:rPr>
                        <a:t> $</a:t>
                      </a:r>
                      <a:r>
                        <a:rPr lang="en-US" sz="1600" dirty="0" err="1">
                          <a:effectLst/>
                        </a:rPr>
                        <a:t>rt</a:t>
                      </a:r>
                      <a:r>
                        <a:rPr lang="en-US" sz="1600" dirty="0">
                          <a:effectLst/>
                        </a:rPr>
                        <a:t> || or $5 $6 $7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27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0863" y="6376737"/>
            <a:ext cx="616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Underlined registers belong to that format </a:t>
            </a:r>
            <a:r>
              <a:rPr lang="en-US" dirty="0" err="1"/>
              <a:t>i.e</a:t>
            </a:r>
            <a:r>
              <a:rPr lang="en-US" dirty="0"/>
              <a:t>: are fixed.</a:t>
            </a:r>
          </a:p>
        </p:txBody>
      </p:sp>
    </p:spTree>
    <p:extLst>
      <p:ext uri="{BB962C8B-B14F-4D97-AF65-F5344CB8AC3E}">
        <p14:creationId xmlns:p14="http://schemas.microsoft.com/office/powerpoint/2010/main" val="7254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31" y="188495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Operations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77993"/>
              </p:ext>
            </p:extLst>
          </p:nvPr>
        </p:nvGraphicFramePr>
        <p:xfrm>
          <a:off x="1010654" y="753978"/>
          <a:ext cx="10972799" cy="5552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3598521334"/>
                    </a:ext>
                  </a:extLst>
                </a:gridCol>
                <a:gridCol w="1764748">
                  <a:extLst>
                    <a:ext uri="{9D8B030D-6E8A-4147-A177-3AD203B41FA5}">
                      <a16:colId xmlns:a16="http://schemas.microsoft.com/office/drawing/2014/main" val="3909815276"/>
                    </a:ext>
                  </a:extLst>
                </a:gridCol>
                <a:gridCol w="800198">
                  <a:extLst>
                    <a:ext uri="{9D8B030D-6E8A-4147-A177-3AD203B41FA5}">
                      <a16:colId xmlns:a16="http://schemas.microsoft.com/office/drawing/2014/main" val="130381551"/>
                    </a:ext>
                  </a:extLst>
                </a:gridCol>
                <a:gridCol w="3624225">
                  <a:extLst>
                    <a:ext uri="{9D8B030D-6E8A-4147-A177-3AD203B41FA5}">
                      <a16:colId xmlns:a16="http://schemas.microsoft.com/office/drawing/2014/main" val="3008404812"/>
                    </a:ext>
                  </a:extLst>
                </a:gridCol>
                <a:gridCol w="981650">
                  <a:extLst>
                    <a:ext uri="{9D8B030D-6E8A-4147-A177-3AD203B41FA5}">
                      <a16:colId xmlns:a16="http://schemas.microsoft.com/office/drawing/2014/main" val="2627241263"/>
                    </a:ext>
                  </a:extLst>
                </a:gridCol>
                <a:gridCol w="2582779">
                  <a:extLst>
                    <a:ext uri="{9D8B030D-6E8A-4147-A177-3AD203B41FA5}">
                      <a16:colId xmlns:a16="http://schemas.microsoft.com/office/drawing/2014/main" val="3915390450"/>
                    </a:ext>
                  </a:extLst>
                </a:gridCol>
              </a:tblGrid>
              <a:tr h="6256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Instruction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Functionality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Assembly opcode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Format || 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15998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Bitwise 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$rd $rs </a:t>
                      </a:r>
                      <a:r>
                        <a:rPr lang="en-US" sz="1600" u="sng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$zero</a:t>
                      </a: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||nor $1 $2 $zero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668376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left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left by constant number of bits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sng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$zero 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$3 $4 </a:t>
                      </a:r>
                      <a:r>
                        <a:rPr lang="en-US" sz="1600" u="sng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$zero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928111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right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right by constant number of bits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sng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$zero 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|| 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$3 $4 </a:t>
                      </a:r>
                      <a:r>
                        <a:rPr lang="en-US" sz="1600" u="sng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$zero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715836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immediate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transfer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Performs Or operation between a register and decimal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 $rt $rs im || ori $3 $3 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145670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immediate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Arithmetic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Adds an immediate value to a register’s content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 $rt $rs im || addi $3 $zero 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755517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on equal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if registers are equal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beq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beq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label || 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beq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$3 $4 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104118"/>
                  </a:ext>
                </a:extLst>
              </a:tr>
              <a:tr h="7038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if less than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Arithmetic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a register value to 1 if 1</a:t>
                      </a:r>
                      <a:r>
                        <a:rPr lang="en-US" sz="1600" baseline="30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 &lt; 2</a:t>
                      </a:r>
                      <a:r>
                        <a:rPr lang="en-US" sz="1600" baseline="30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slt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27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0863" y="6376737"/>
            <a:ext cx="616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Underlined registers belong to that format </a:t>
            </a:r>
            <a:r>
              <a:rPr lang="en-US" dirty="0" err="1"/>
              <a:t>i.e</a:t>
            </a:r>
            <a:r>
              <a:rPr lang="en-US" dirty="0"/>
              <a:t>: are fixed.</a:t>
            </a:r>
          </a:p>
        </p:txBody>
      </p:sp>
    </p:spTree>
    <p:extLst>
      <p:ext uri="{BB962C8B-B14F-4D97-AF65-F5344CB8AC3E}">
        <p14:creationId xmlns:p14="http://schemas.microsoft.com/office/powerpoint/2010/main" val="331376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011" y="156411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Full design of </a:t>
            </a:r>
            <a:r>
              <a:rPr lang="en-US" sz="3600" dirty="0" err="1" smtClean="0"/>
              <a:t>Datapath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0" y="689599"/>
            <a:ext cx="11087084" cy="60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379"/>
            <a:ext cx="9601200" cy="1485900"/>
          </a:xfrm>
        </p:spPr>
        <p:txBody>
          <a:bodyPr/>
          <a:lstStyle/>
          <a:p>
            <a:r>
              <a:rPr lang="en-US" sz="3600" dirty="0" smtClean="0"/>
              <a:t>Control</a:t>
            </a:r>
            <a:r>
              <a:rPr lang="en-US" sz="3200" dirty="0" smtClean="0"/>
              <a:t> </a:t>
            </a:r>
            <a:r>
              <a:rPr lang="en-US" sz="3600" dirty="0" smtClean="0"/>
              <a:t>Unit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8" y="614613"/>
            <a:ext cx="9601200" cy="3581400"/>
          </a:xfrm>
        </p:spPr>
        <p:txBody>
          <a:bodyPr/>
          <a:lstStyle/>
          <a:p>
            <a:r>
              <a:rPr lang="en-US" dirty="0" smtClean="0"/>
              <a:t>Generates </a:t>
            </a:r>
            <a:r>
              <a:rPr lang="en-US" dirty="0" smtClean="0"/>
              <a:t>all </a:t>
            </a:r>
            <a:r>
              <a:rPr lang="en-US" dirty="0" smtClean="0"/>
              <a:t>the control signals of the </a:t>
            </a:r>
            <a:r>
              <a:rPr lang="en-US" dirty="0" err="1" smtClean="0"/>
              <a:t>datapath</a:t>
            </a:r>
            <a:r>
              <a:rPr lang="en-US" dirty="0" smtClean="0"/>
              <a:t> (except ALU controls) </a:t>
            </a:r>
          </a:p>
          <a:p>
            <a:r>
              <a:rPr lang="en-US" dirty="0" smtClean="0"/>
              <a:t>Designed using K-maps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23345"/>
              </p:ext>
            </p:extLst>
          </p:nvPr>
        </p:nvGraphicFramePr>
        <p:xfrm>
          <a:off x="1371598" y="1371600"/>
          <a:ext cx="1000766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37">
                  <a:extLst>
                    <a:ext uri="{9D8B030D-6E8A-4147-A177-3AD203B41FA5}">
                      <a16:colId xmlns:a16="http://schemas.microsoft.com/office/drawing/2014/main" val="3747619482"/>
                    </a:ext>
                  </a:extLst>
                </a:gridCol>
                <a:gridCol w="999833">
                  <a:extLst>
                    <a:ext uri="{9D8B030D-6E8A-4147-A177-3AD203B41FA5}">
                      <a16:colId xmlns:a16="http://schemas.microsoft.com/office/drawing/2014/main" val="1029432549"/>
                    </a:ext>
                  </a:extLst>
                </a:gridCol>
                <a:gridCol w="916596">
                  <a:extLst>
                    <a:ext uri="{9D8B030D-6E8A-4147-A177-3AD203B41FA5}">
                      <a16:colId xmlns:a16="http://schemas.microsoft.com/office/drawing/2014/main" val="65607417"/>
                    </a:ext>
                  </a:extLst>
                </a:gridCol>
                <a:gridCol w="1141684">
                  <a:extLst>
                    <a:ext uri="{9D8B030D-6E8A-4147-A177-3AD203B41FA5}">
                      <a16:colId xmlns:a16="http://schemas.microsoft.com/office/drawing/2014/main" val="2834153215"/>
                    </a:ext>
                  </a:extLst>
                </a:gridCol>
                <a:gridCol w="999833">
                  <a:extLst>
                    <a:ext uri="{9D8B030D-6E8A-4147-A177-3AD203B41FA5}">
                      <a16:colId xmlns:a16="http://schemas.microsoft.com/office/drawing/2014/main" val="1125646002"/>
                    </a:ext>
                  </a:extLst>
                </a:gridCol>
                <a:gridCol w="1210297">
                  <a:extLst>
                    <a:ext uri="{9D8B030D-6E8A-4147-A177-3AD203B41FA5}">
                      <a16:colId xmlns:a16="http://schemas.microsoft.com/office/drawing/2014/main" val="3991978824"/>
                    </a:ext>
                  </a:extLst>
                </a:gridCol>
                <a:gridCol w="1206486">
                  <a:extLst>
                    <a:ext uri="{9D8B030D-6E8A-4147-A177-3AD203B41FA5}">
                      <a16:colId xmlns:a16="http://schemas.microsoft.com/office/drawing/2014/main" val="1071168436"/>
                    </a:ext>
                  </a:extLst>
                </a:gridCol>
                <a:gridCol w="1263163">
                  <a:extLst>
                    <a:ext uri="{9D8B030D-6E8A-4147-A177-3AD203B41FA5}">
                      <a16:colId xmlns:a16="http://schemas.microsoft.com/office/drawing/2014/main" val="582991533"/>
                    </a:ext>
                  </a:extLst>
                </a:gridCol>
                <a:gridCol w="999833">
                  <a:extLst>
                    <a:ext uri="{9D8B030D-6E8A-4147-A177-3AD203B41FA5}">
                      <a16:colId xmlns:a16="http://schemas.microsoft.com/office/drawing/2014/main" val="2600089401"/>
                    </a:ext>
                  </a:extLst>
                </a:gridCol>
              </a:tblGrid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RegDst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RegWrite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MemtoReg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5100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Load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61257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Store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97615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Load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55822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57759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02455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44289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86181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98663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91789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10835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43100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06002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67272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r>
                        <a:rPr lang="en-US" dirty="0" smtClean="0"/>
                        <a:t>SLT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2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0579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Unit: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516" y="820970"/>
            <a:ext cx="5951621" cy="60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513</TotalTime>
  <Words>1277</Words>
  <Application>Microsoft Office PowerPoint</Application>
  <PresentationFormat>Widescreen</PresentationFormat>
  <Paragraphs>381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Franklin Gothic Book</vt:lpstr>
      <vt:lpstr>Times New Roman</vt:lpstr>
      <vt:lpstr>Wingdings</vt:lpstr>
      <vt:lpstr>Crop</vt:lpstr>
      <vt:lpstr>16 bit Datapath</vt:lpstr>
      <vt:lpstr>Group members:  Zahin Ahmed (1711020042) Mustafizur Rahaman (1712847642) Ankit Dev (1721512642)  Faculty: Dr Khaleda Ali (Kda1)  </vt:lpstr>
      <vt:lpstr>Aim of our project:</vt:lpstr>
      <vt:lpstr>Instruction formats:</vt:lpstr>
      <vt:lpstr>Operations:</vt:lpstr>
      <vt:lpstr>Operations:</vt:lpstr>
      <vt:lpstr>Full design of Datapath:</vt:lpstr>
      <vt:lpstr>Control Unit </vt:lpstr>
      <vt:lpstr>Control Unit:</vt:lpstr>
      <vt:lpstr>ALU Control</vt:lpstr>
      <vt:lpstr>ALU Control:</vt:lpstr>
      <vt:lpstr>16 Bit ALU</vt:lpstr>
      <vt:lpstr>1 bit ALU (dual operand circuit)</vt:lpstr>
      <vt:lpstr>ALU: </vt:lpstr>
      <vt:lpstr>Dual Operand Circuit (16 bit and 1 bit)</vt:lpstr>
      <vt:lpstr>Single Operand Circuit </vt:lpstr>
      <vt:lpstr>Register file:</vt:lpstr>
      <vt:lpstr>Program counter, Instruction Memory and Data Memory:</vt:lpstr>
      <vt:lpstr>Limitations:</vt:lpstr>
      <vt:lpstr>Program to be executed:</vt:lpstr>
      <vt:lpstr>Program:</vt:lpstr>
      <vt:lpstr>Compiler outputs:</vt:lpstr>
      <vt:lpstr>Datapath after executing the program: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bit Datapath</dc:title>
  <dc:creator>Windows User</dc:creator>
  <cp:lastModifiedBy>Windows User</cp:lastModifiedBy>
  <cp:revision>30</cp:revision>
  <dcterms:created xsi:type="dcterms:W3CDTF">2019-04-16T16:13:29Z</dcterms:created>
  <dcterms:modified xsi:type="dcterms:W3CDTF">2019-04-17T10:58:12Z</dcterms:modified>
</cp:coreProperties>
</file>