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59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01-Dec-19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01-Dec-19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01-Dec-19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01-Dec-19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Prediction of antibiotic resistance in E. coli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CSE465</a:t>
            </a:r>
          </a:p>
          <a:p>
            <a:r>
              <a:rPr lang="en-US" dirty="0" smtClean="0"/>
              <a:t>Section-1</a:t>
            </a:r>
          </a:p>
          <a:p>
            <a:r>
              <a:rPr lang="en-US" dirty="0" smtClean="0"/>
              <a:t>Faculty: </a:t>
            </a:r>
            <a:r>
              <a:rPr lang="en-US" dirty="0"/>
              <a:t>Mohammad </a:t>
            </a:r>
            <a:r>
              <a:rPr lang="en-US" dirty="0" err="1"/>
              <a:t>Ashrafuzzaman</a:t>
            </a:r>
            <a:r>
              <a:rPr lang="en-US" dirty="0"/>
              <a:t> </a:t>
            </a:r>
            <a:r>
              <a:rPr lang="en-US" dirty="0" smtClean="0"/>
              <a:t>Khan (</a:t>
            </a:r>
            <a:r>
              <a:rPr lang="en-US" dirty="0" err="1" smtClean="0"/>
              <a:t>AzK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254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ID			Name</a:t>
            </a:r>
          </a:p>
          <a:p>
            <a:r>
              <a:rPr lang="en-US" dirty="0" smtClean="0"/>
              <a:t>1711020042</a:t>
            </a:r>
            <a:r>
              <a:rPr lang="en-US" dirty="0"/>
              <a:t>	</a:t>
            </a:r>
            <a:r>
              <a:rPr lang="en-US" dirty="0" err="1"/>
              <a:t>Zahin</a:t>
            </a:r>
            <a:r>
              <a:rPr lang="en-US" dirty="0"/>
              <a:t> Ahmed</a:t>
            </a:r>
          </a:p>
          <a:p>
            <a:r>
              <a:rPr lang="en-US" dirty="0"/>
              <a:t>1721498042	Mahmud </a:t>
            </a:r>
            <a:r>
              <a:rPr lang="en-US" dirty="0" err="1"/>
              <a:t>Elahi</a:t>
            </a:r>
            <a:r>
              <a:rPr lang="en-US" dirty="0"/>
              <a:t> Akhter</a:t>
            </a:r>
          </a:p>
          <a:p>
            <a:r>
              <a:rPr lang="en-US" dirty="0" smtClean="0"/>
              <a:t>1510939042</a:t>
            </a:r>
            <a:r>
              <a:rPr lang="en-US" dirty="0"/>
              <a:t>	</a:t>
            </a:r>
            <a:r>
              <a:rPr lang="en-US" dirty="0" err="1"/>
              <a:t>Mst</a:t>
            </a:r>
            <a:r>
              <a:rPr lang="en-US" dirty="0"/>
              <a:t>. </a:t>
            </a:r>
            <a:r>
              <a:rPr lang="en-US" dirty="0" err="1"/>
              <a:t>Kamruna</a:t>
            </a:r>
            <a:r>
              <a:rPr lang="en-US" dirty="0"/>
              <a:t> Jahan Konica</a:t>
            </a:r>
          </a:p>
          <a:p>
            <a:r>
              <a:rPr lang="en-US" dirty="0"/>
              <a:t>1520412042	</a:t>
            </a:r>
            <a:r>
              <a:rPr lang="en-US" dirty="0" err="1"/>
              <a:t>Tamanna</a:t>
            </a:r>
            <a:r>
              <a:rPr lang="en-US" dirty="0"/>
              <a:t> Islam </a:t>
            </a:r>
            <a:r>
              <a:rPr lang="en-US" dirty="0" err="1"/>
              <a:t>Sushoma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2916"/>
            <a:ext cx="8596668" cy="4796443"/>
          </a:xfrm>
        </p:spPr>
        <p:txBody>
          <a:bodyPr/>
          <a:lstStyle/>
          <a:p>
            <a:r>
              <a:rPr lang="en-US" dirty="0" smtClean="0"/>
              <a:t>To predict if a strain of E.coli is resistant to a certain antibiotic or not, we have to analyze its genetic sequence.</a:t>
            </a:r>
          </a:p>
          <a:p>
            <a:r>
              <a:rPr lang="en-US" dirty="0" smtClean="0"/>
              <a:t>All parts of the genetic sequence are not responsible for resistance, some specific parts are</a:t>
            </a:r>
          </a:p>
          <a:p>
            <a:r>
              <a:rPr lang="en-US" dirty="0" smtClean="0"/>
              <a:t>All strains of </a:t>
            </a:r>
            <a:r>
              <a:rPr lang="en-US" dirty="0" err="1" smtClean="0"/>
              <a:t>E.Coli</a:t>
            </a:r>
            <a:r>
              <a:rPr lang="en-US" dirty="0" smtClean="0"/>
              <a:t> have a “core genome sequence”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Same series of genes in all strains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But position within the sequence can differ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Finding the population structure from the core genome sequence answers the question: Does the position of the core genome affect Resistance?</a:t>
            </a:r>
          </a:p>
          <a:p>
            <a:r>
              <a:rPr lang="en-US" dirty="0" smtClean="0"/>
              <a:t>Each strain have accessory genomes as well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Genomes that might be unique to the strain, or same for a subset of the strains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How does accessory genomes affect resistance?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2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789"/>
            <a:ext cx="8596668" cy="4611573"/>
          </a:xfrm>
        </p:spPr>
        <p:txBody>
          <a:bodyPr/>
          <a:lstStyle/>
          <a:p>
            <a:r>
              <a:rPr lang="en-US" dirty="0" smtClean="0"/>
              <a:t>What we have: Raw sequences of each strain</a:t>
            </a:r>
          </a:p>
          <a:p>
            <a:r>
              <a:rPr lang="en-US" dirty="0" smtClean="0"/>
              <a:t>What we need: Core genomes and Accessory genomes, their positions in the strains.</a:t>
            </a:r>
          </a:p>
          <a:p>
            <a:r>
              <a:rPr lang="en-US" dirty="0" smtClean="0"/>
              <a:t>Genomes (Core and Accessory) of strains are not present in sampling, they have to be constructed.</a:t>
            </a:r>
          </a:p>
          <a:p>
            <a:r>
              <a:rPr lang="en-US" dirty="0" smtClean="0"/>
              <a:t>Constructed using the following tools: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Velvet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/>
              <a:t>Prokka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/>
              <a:t>Roary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9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Velvet: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3041"/>
            <a:ext cx="8596668" cy="4578322"/>
          </a:xfrm>
        </p:spPr>
        <p:txBody>
          <a:bodyPr/>
          <a:lstStyle/>
          <a:p>
            <a:r>
              <a:rPr lang="en-US" dirty="0" smtClean="0"/>
              <a:t>Takes the Sequences (in FASTA file format) as inputs</a:t>
            </a:r>
          </a:p>
          <a:p>
            <a:r>
              <a:rPr lang="en-US" dirty="0" smtClean="0"/>
              <a:t>Gives the paired-end reads of the sequences as outputs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Paired-end reads basically gives the HEAD and TAIL of the sequences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Makes the sequences shorter and easier to use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Makes alignments and finding genetic differences easier</a:t>
            </a:r>
          </a:p>
          <a:p>
            <a:r>
              <a:rPr lang="en-US" dirty="0" smtClean="0"/>
              <a:t>Runs on Linux</a:t>
            </a:r>
          </a:p>
          <a:p>
            <a:r>
              <a:rPr lang="en-US" dirty="0" smtClean="0"/>
              <a:t>Requires at least 12GB of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Prokka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7630"/>
            <a:ext cx="8596668" cy="1829520"/>
          </a:xfrm>
        </p:spPr>
        <p:txBody>
          <a:bodyPr/>
          <a:lstStyle/>
          <a:p>
            <a:r>
              <a:rPr lang="en-US" dirty="0" smtClean="0"/>
              <a:t>Takes the output files of Velvet (known as assemblies) as input</a:t>
            </a:r>
          </a:p>
          <a:p>
            <a:r>
              <a:rPr lang="en-US" dirty="0" smtClean="0"/>
              <a:t>Annotates the genetic sequence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Whole genome annotation is the process of identifying features of </a:t>
            </a:r>
            <a:r>
              <a:rPr lang="en-US" dirty="0" smtClean="0"/>
              <a:t>interest in </a:t>
            </a:r>
            <a:r>
              <a:rPr lang="en-US" dirty="0"/>
              <a:t>a set of genomic DNA sequences, and labelling them with </a:t>
            </a:r>
            <a:r>
              <a:rPr lang="en-US" dirty="0" smtClean="0"/>
              <a:t>useful information</a:t>
            </a:r>
            <a:r>
              <a:rPr lang="en-US" dirty="0"/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3603" y="305631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Roary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3603" y="3971073"/>
            <a:ext cx="9178790" cy="2712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Takes the output files of </a:t>
            </a:r>
            <a:r>
              <a:rPr lang="en-US" dirty="0" err="1" smtClean="0"/>
              <a:t>Prokka</a:t>
            </a:r>
            <a:r>
              <a:rPr lang="en-US" dirty="0" smtClean="0"/>
              <a:t> (annotated assemblies) as input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roduces the pan genome data as the output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dirty="0" err="1"/>
              <a:t>pangenome</a:t>
            </a:r>
            <a:r>
              <a:rPr lang="en-US" dirty="0"/>
              <a:t> is the entire gene set of all strains of a species. It includes genes present in all strains (core genome) and genes present only in some strains of a species (variable or accessory genome</a:t>
            </a:r>
            <a:r>
              <a:rPr lang="en-US" dirty="0" smtClean="0"/>
              <a:t>).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67891" y="6101542"/>
            <a:ext cx="583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are Linux based and require large 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7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Overview: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Preparing for Preprocessing took longer than expected due to: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HUGE size of data, bigger than estimated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smtClean="0"/>
              <a:t>Each raw sequence file (in FASTA format) are about 800MB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smtClean="0"/>
              <a:t>1936 *</a:t>
            </a:r>
            <a:r>
              <a:rPr lang="en-US" dirty="0"/>
              <a:t>800MB= 1,548,800</a:t>
            </a:r>
            <a:r>
              <a:rPr lang="en-US" dirty="0" smtClean="0"/>
              <a:t>‬ MB= 1548.8 GB !!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smtClean="0"/>
              <a:t>Each sequence has to be downloaded individually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Usage of multiple tools in processing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Understanding the data and how the tools modify them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Arranging the required resources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4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small sample of the entire dataset: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15"/>
          <a:stretch/>
        </p:blipFill>
        <p:spPr>
          <a:xfrm>
            <a:off x="2632688" y="2160588"/>
            <a:ext cx="4025808" cy="3881437"/>
          </a:xfrm>
        </p:spPr>
      </p:pic>
    </p:spTree>
    <p:extLst>
      <p:ext uri="{BB962C8B-B14F-4D97-AF65-F5344CB8AC3E}">
        <p14:creationId xmlns:p14="http://schemas.microsoft.com/office/powerpoint/2010/main" val="374843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Overview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Currently, working on a smaller scale using smaller and fewer sequences to understand how the tools work </a:t>
            </a:r>
          </a:p>
          <a:p>
            <a:r>
              <a:rPr lang="en-US" dirty="0" smtClean="0"/>
              <a:t>Setting the parameters of the tools can affect the overall modelling severely</a:t>
            </a:r>
          </a:p>
          <a:p>
            <a:r>
              <a:rPr lang="en-US" dirty="0" smtClean="0"/>
              <a:t>Hence, very important to be learnt properly.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727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</TotalTime>
  <Words>493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Prediction of antibiotic resistance in E. coli</vt:lpstr>
      <vt:lpstr>Group Members</vt:lpstr>
      <vt:lpstr>Process: </vt:lpstr>
      <vt:lpstr>Process (Cont.)</vt:lpstr>
      <vt:lpstr>Velvet:</vt:lpstr>
      <vt:lpstr>Prokka </vt:lpstr>
      <vt:lpstr>Progress Overview:</vt:lpstr>
      <vt:lpstr>A small sample of the entire dataset:</vt:lpstr>
      <vt:lpstr>Progress Overview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antibiotic resistance in E. coli</dc:title>
  <dc:creator>Windows User</dc:creator>
  <cp:lastModifiedBy>Windows User</cp:lastModifiedBy>
  <cp:revision>8</cp:revision>
  <dcterms:created xsi:type="dcterms:W3CDTF">2019-12-01T16:07:05Z</dcterms:created>
  <dcterms:modified xsi:type="dcterms:W3CDTF">2019-12-01T20:21:42Z</dcterms:modified>
</cp:coreProperties>
</file>