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4c77ee41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4c77ee41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4eafe2c4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4eafe2c4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09bbec45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09bbec45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4eafe2c4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4eafe2c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4eafe2c4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4eafe2c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4c3fd351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4c3fd351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09c7c35f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09c7c35f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4c3fd35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4c3fd35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09bbec4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09bbec4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4c77ee41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4c77ee41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4c77ee41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4c77ee41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4c77ee41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4c77ee41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09c7c35f2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09c7c35f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4c77ee41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4c77ee41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Spine Assessment Clinic outcomes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textual MRI reports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13375"/>
            <a:ext cx="8520600" cy="3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202122"/>
                </a:solidFill>
              </a:rPr>
              <a:t>Handling Class Imbalance:</a:t>
            </a:r>
            <a:endParaRPr b="1" i="1">
              <a:solidFill>
                <a:srgbClr val="202122"/>
              </a:solidFill>
            </a:endParaRPr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➔"/>
            </a:pPr>
            <a:r>
              <a:rPr lang="en" sz="1500">
                <a:solidFill>
                  <a:srgbClr val="000000"/>
                </a:solidFill>
              </a:rPr>
              <a:t>Utilized nlpaug library to generate 250 samples from the positively labelled training texts for each fold.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➔"/>
            </a:pPr>
            <a:r>
              <a:rPr lang="en" sz="1500">
                <a:solidFill>
                  <a:srgbClr val="000000"/>
                </a:solidFill>
              </a:rPr>
              <a:t>Replacing 20% of the text with synonymous words.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➔"/>
            </a:pPr>
            <a:r>
              <a:rPr lang="en" sz="1500">
                <a:solidFill>
                  <a:srgbClr val="000000"/>
                </a:solidFill>
              </a:rPr>
              <a:t>Synonyms were retrieved using pre-trained word2vec embeddings. (trained on Google news dataset).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➔"/>
            </a:pPr>
            <a:r>
              <a:rPr lang="en" sz="1500">
                <a:solidFill>
                  <a:srgbClr val="000000"/>
                </a:solidFill>
              </a:rPr>
              <a:t>Under sampled negative class to create a class ratio of 1:2 for positive to negative samples.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13375"/>
            <a:ext cx="8520600" cy="3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202122"/>
                </a:solidFill>
              </a:rPr>
              <a:t>Evaluation Metrics</a:t>
            </a:r>
            <a:r>
              <a:rPr b="1" i="1" lang="en">
                <a:solidFill>
                  <a:srgbClr val="202122"/>
                </a:solidFill>
              </a:rPr>
              <a:t>:</a:t>
            </a:r>
            <a:endParaRPr b="1" i="1">
              <a:solidFill>
                <a:srgbClr val="202122"/>
              </a:solidFill>
            </a:endParaRPr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➔"/>
            </a:pPr>
            <a:r>
              <a:rPr lang="en" sz="1500">
                <a:solidFill>
                  <a:srgbClr val="000000"/>
                </a:solidFill>
              </a:rPr>
              <a:t>Five-fold cross validation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625" y="2011825"/>
            <a:ext cx="2078950" cy="7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8625" y="3022552"/>
            <a:ext cx="2278075" cy="704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1450" y="3065822"/>
            <a:ext cx="2278075" cy="625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6913" y="2571750"/>
            <a:ext cx="2476267" cy="62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1450" y="2107663"/>
            <a:ext cx="2337815" cy="594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75" y="1600025"/>
            <a:ext cx="6048927" cy="9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311700" y="110597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Char char="➔"/>
            </a:pPr>
            <a:r>
              <a:rPr b="1" i="1" lang="en" sz="17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Bag-of-Words (BOW)</a:t>
            </a:r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6517300" y="1862688"/>
            <a:ext cx="2104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Char char="➔"/>
            </a:pPr>
            <a:r>
              <a:rPr b="1" i="1" lang="en" sz="17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Original Data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175" y="2724149"/>
            <a:ext cx="6053330" cy="98137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6517300" y="2899613"/>
            <a:ext cx="25245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Char char="➔"/>
            </a:pPr>
            <a:r>
              <a:rPr b="1" i="1" lang="en" sz="17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Dropped Negative Samples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175" y="3857921"/>
            <a:ext cx="6053330" cy="99054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/>
        </p:nvSpPr>
        <p:spPr>
          <a:xfrm>
            <a:off x="6517300" y="4120563"/>
            <a:ext cx="252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Char char="➔"/>
            </a:pPr>
            <a:r>
              <a:rPr b="1" i="1" lang="en" sz="17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Augmented Data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</a:t>
            </a:r>
            <a:endParaRPr/>
          </a:p>
        </p:txBody>
      </p:sp>
      <p:sp>
        <p:nvSpPr>
          <p:cNvPr id="153" name="Google Shape;153;p25"/>
          <p:cNvSpPr txBox="1"/>
          <p:nvPr/>
        </p:nvSpPr>
        <p:spPr>
          <a:xfrm>
            <a:off x="311700" y="110597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Char char="➔"/>
            </a:pPr>
            <a:r>
              <a:rPr b="1" i="1" lang="en" sz="17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TF-IDF</a:t>
            </a:r>
            <a:endParaRPr/>
          </a:p>
        </p:txBody>
      </p:sp>
      <p:sp>
        <p:nvSpPr>
          <p:cNvPr id="154" name="Google Shape;154;p25"/>
          <p:cNvSpPr txBox="1"/>
          <p:nvPr/>
        </p:nvSpPr>
        <p:spPr>
          <a:xfrm>
            <a:off x="6517300" y="1862688"/>
            <a:ext cx="2104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Char char="➔"/>
            </a:pPr>
            <a:r>
              <a:rPr b="1" i="1" lang="en" sz="17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Original Data</a:t>
            </a:r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6517300" y="2899613"/>
            <a:ext cx="25245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Char char="➔"/>
            </a:pPr>
            <a:r>
              <a:rPr b="1" i="1" lang="en" sz="17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Dropped Negative Samples</a:t>
            </a:r>
            <a:endParaRPr/>
          </a:p>
        </p:txBody>
      </p:sp>
      <p:sp>
        <p:nvSpPr>
          <p:cNvPr id="156" name="Google Shape;156;p25"/>
          <p:cNvSpPr txBox="1"/>
          <p:nvPr/>
        </p:nvSpPr>
        <p:spPr>
          <a:xfrm>
            <a:off x="6517300" y="4120563"/>
            <a:ext cx="252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Char char="➔"/>
            </a:pPr>
            <a:r>
              <a:rPr b="1" i="1" lang="en" sz="17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Augmented Data</a:t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344" y="1614398"/>
            <a:ext cx="6053330" cy="797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50" y="2736583"/>
            <a:ext cx="6053330" cy="797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350" y="3858768"/>
            <a:ext cx="6053330" cy="779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</a:t>
            </a:r>
            <a:endParaRPr/>
          </a:p>
        </p:txBody>
      </p:sp>
      <p:sp>
        <p:nvSpPr>
          <p:cNvPr id="165" name="Google Shape;165;p26"/>
          <p:cNvSpPr txBox="1"/>
          <p:nvPr/>
        </p:nvSpPr>
        <p:spPr>
          <a:xfrm>
            <a:off x="311700" y="110597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Char char="➔"/>
            </a:pPr>
            <a:r>
              <a:rPr b="1" i="1" lang="en" sz="17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Word2Vec</a:t>
            </a:r>
            <a:endParaRPr/>
          </a:p>
        </p:txBody>
      </p:sp>
      <p:sp>
        <p:nvSpPr>
          <p:cNvPr id="166" name="Google Shape;166;p26"/>
          <p:cNvSpPr txBox="1"/>
          <p:nvPr/>
        </p:nvSpPr>
        <p:spPr>
          <a:xfrm>
            <a:off x="6517300" y="1862688"/>
            <a:ext cx="2104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Char char="➔"/>
            </a:pPr>
            <a:r>
              <a:rPr b="1" i="1" lang="en" sz="17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Original Data</a:t>
            </a:r>
            <a:endParaRPr/>
          </a:p>
        </p:txBody>
      </p:sp>
      <p:sp>
        <p:nvSpPr>
          <p:cNvPr id="167" name="Google Shape;167;p26"/>
          <p:cNvSpPr txBox="1"/>
          <p:nvPr/>
        </p:nvSpPr>
        <p:spPr>
          <a:xfrm>
            <a:off x="6517300" y="2899613"/>
            <a:ext cx="25245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Char char="➔"/>
            </a:pPr>
            <a:r>
              <a:rPr b="1" i="1" lang="en" sz="17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Dropped Negative Samples</a:t>
            </a:r>
            <a:endParaRPr/>
          </a:p>
        </p:txBody>
      </p:sp>
      <p:sp>
        <p:nvSpPr>
          <p:cNvPr id="168" name="Google Shape;168;p26"/>
          <p:cNvSpPr txBox="1"/>
          <p:nvPr/>
        </p:nvSpPr>
        <p:spPr>
          <a:xfrm>
            <a:off x="6517300" y="4120563"/>
            <a:ext cx="252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Char char="➔"/>
            </a:pPr>
            <a:r>
              <a:rPr b="1" i="1" lang="en" sz="17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Augmented Data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344" y="1618488"/>
            <a:ext cx="6053330" cy="788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50" y="2738628"/>
            <a:ext cx="6053330" cy="788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344" y="3858768"/>
            <a:ext cx="6053330" cy="797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Future Work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113375"/>
            <a:ext cx="8520600" cy="14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202122"/>
                </a:solidFill>
              </a:rPr>
              <a:t>Best-performing model</a:t>
            </a:r>
            <a:endParaRPr b="1" i="1">
              <a:solidFill>
                <a:srgbClr val="202122"/>
              </a:solidFill>
            </a:endParaRPr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➔"/>
            </a:pPr>
            <a:r>
              <a:rPr lang="en" sz="1500">
                <a:solidFill>
                  <a:srgbClr val="000000"/>
                </a:solidFill>
              </a:rPr>
              <a:t>Word2Vec + Logistic Regression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◆"/>
            </a:pPr>
            <a:r>
              <a:rPr lang="en" sz="1500">
                <a:solidFill>
                  <a:srgbClr val="000000"/>
                </a:solidFill>
              </a:rPr>
              <a:t>Sensitivity: 0.55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◆"/>
            </a:pPr>
            <a:r>
              <a:rPr lang="en" sz="1500">
                <a:solidFill>
                  <a:srgbClr val="000000"/>
                </a:solidFill>
              </a:rPr>
              <a:t>Specificity: 0.58  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11700" y="2668050"/>
            <a:ext cx="8520600" cy="18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202122"/>
                </a:solidFill>
              </a:rPr>
              <a:t>Future Work</a:t>
            </a:r>
            <a:endParaRPr b="1" i="1">
              <a:solidFill>
                <a:srgbClr val="202122"/>
              </a:solidFill>
            </a:endParaRPr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➔"/>
            </a:pPr>
            <a:r>
              <a:rPr lang="en" sz="1500">
                <a:solidFill>
                  <a:srgbClr val="000000"/>
                </a:solidFill>
              </a:rPr>
              <a:t>Further investigation into data augmentation techniques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➔"/>
            </a:pPr>
            <a:r>
              <a:rPr lang="en" sz="1500">
                <a:solidFill>
                  <a:srgbClr val="000000"/>
                </a:solidFill>
              </a:rPr>
              <a:t>More sophisticated approach to text preprocessing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➔"/>
            </a:pPr>
            <a:r>
              <a:rPr lang="en" sz="1500">
                <a:solidFill>
                  <a:srgbClr val="000000"/>
                </a:solidFill>
              </a:rPr>
              <a:t>Incorporate domain expert knowledge into the features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➔"/>
            </a:pPr>
            <a:r>
              <a:rPr lang="en" sz="1500">
                <a:solidFill>
                  <a:srgbClr val="000000"/>
                </a:solidFill>
              </a:rPr>
              <a:t>Make use of the patient questionnaires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13375"/>
            <a:ext cx="8608200" cy="15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The SAC d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etermines whether a patient experiencing chronic back or neck pain could benefit from spine surgery.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Typically, based on gathered information (MRI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report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, patient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questionnaire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),  nurse/ surgeon assess whether the patient could benefit from spine surgery.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The decision is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referred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to as the SAC outcome.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25095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3216900"/>
            <a:ext cx="8608200" cy="15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To expedite the SAC decision making process.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To reduce surgical wait times of SAC.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Primary Objective: To use natural language processing techniques to develop a system that can predict the SAC outcome from textual MRI report.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301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893475"/>
            <a:ext cx="8608200" cy="4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Contains 763 textual MRI reports labelled with the SAC outcome for the patient.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Label of 1 indicates that surgery was recommended.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Label of 0 (negative) indicates that surgery was not recommended.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Out of 763 samples, 134 are labelled 1 and the rest 629 samples are labelled 0 (Class imbalanced).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The MRI reports typically contain: reason for exam, technique, findings, and impression.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Some reports deviate from usual format or use different section titles.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071" y="2348975"/>
            <a:ext cx="2481450" cy="16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113375"/>
            <a:ext cx="8520600" cy="35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202122"/>
                </a:solidFill>
              </a:rPr>
              <a:t>Data Preprocessing:</a:t>
            </a:r>
            <a:endParaRPr b="1" i="1">
              <a:solidFill>
                <a:srgbClr val="202122"/>
              </a:solidFill>
            </a:endParaRPr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➔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Converted all uppercase words to lowercase.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➔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Removed words that occur in more than 90% of the training documents to get rid of frequent stop words.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➔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Stop words convey very little semantic value (not convincing predictors).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➔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Removed words that occur in less than 1% training texts (easy way to remove 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misspelled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 words and other irregularities).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13375"/>
            <a:ext cx="8520600" cy="35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202122"/>
                </a:solidFill>
              </a:rPr>
              <a:t>Text Vectorization:</a:t>
            </a:r>
            <a:endParaRPr b="1" i="1">
              <a:solidFill>
                <a:srgbClr val="202122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➔"/>
            </a:pPr>
            <a:r>
              <a:rPr b="1" i="1" lang="en" sz="1700">
                <a:solidFill>
                  <a:srgbClr val="000000"/>
                </a:solidFill>
                <a:highlight>
                  <a:srgbClr val="FFFFFF"/>
                </a:highlight>
              </a:rPr>
              <a:t>Bag-of-Words (BOW)</a:t>
            </a:r>
            <a:endParaRPr b="1" i="1"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38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◆"/>
            </a:pPr>
            <a:r>
              <a:rPr lang="en" sz="1500">
                <a:solidFill>
                  <a:srgbClr val="000000"/>
                </a:solidFill>
              </a:rPr>
              <a:t>Keeps track of word counts in a text.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◆"/>
            </a:pPr>
            <a:r>
              <a:rPr lang="en" sz="1500">
                <a:solidFill>
                  <a:srgbClr val="000000"/>
                </a:solidFill>
              </a:rPr>
              <a:t>Disregards word order in a text.</a:t>
            </a:r>
            <a:endParaRPr sz="1500">
              <a:solidFill>
                <a:srgbClr val="000000"/>
              </a:solidFill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700"/>
              <a:buChar char="➔"/>
            </a:pPr>
            <a:r>
              <a:rPr b="1" i="1" lang="en" sz="1700">
                <a:solidFill>
                  <a:srgbClr val="000000"/>
                </a:solidFill>
                <a:highlight>
                  <a:srgbClr val="FFFFFF"/>
                </a:highlight>
              </a:rPr>
              <a:t>Term frequency-inverse document frequency (TF-IDF)</a:t>
            </a:r>
            <a:endParaRPr b="1" i="1"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38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◆"/>
            </a:pPr>
            <a:r>
              <a:rPr lang="en" sz="1500">
                <a:solidFill>
                  <a:srgbClr val="000000"/>
                </a:solidFill>
              </a:rPr>
              <a:t>Quantifies the relevance of a word to a text document based on its statistical significance.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◆"/>
            </a:pPr>
            <a:r>
              <a:rPr lang="en" sz="1500">
                <a:solidFill>
                  <a:srgbClr val="000000"/>
                </a:solidFill>
              </a:rPr>
              <a:t>Ignores word order in text as well.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13375"/>
            <a:ext cx="8520600" cy="35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202122"/>
                </a:solidFill>
              </a:rPr>
              <a:t>Text Vectorization:</a:t>
            </a:r>
            <a:endParaRPr b="1" i="1">
              <a:solidFill>
                <a:srgbClr val="202122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➔"/>
            </a:pPr>
            <a:r>
              <a:rPr b="1" i="1" lang="en" sz="1700">
                <a:solidFill>
                  <a:srgbClr val="000000"/>
                </a:solidFill>
                <a:highlight>
                  <a:srgbClr val="FFFFFF"/>
                </a:highlight>
              </a:rPr>
              <a:t>N-grams</a:t>
            </a:r>
            <a:endParaRPr b="1" i="1"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38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◆"/>
            </a:pPr>
            <a:r>
              <a:rPr lang="en" sz="1500">
                <a:solidFill>
                  <a:srgbClr val="000000"/>
                </a:solidFill>
              </a:rPr>
              <a:t>Sequences of n words in a row.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◆"/>
            </a:pPr>
            <a:r>
              <a:rPr lang="en" sz="1500">
                <a:solidFill>
                  <a:srgbClr val="000000"/>
                </a:solidFill>
              </a:rPr>
              <a:t>BOW and TF-IDF vectorization can take some degree of context into consideration by using n-grams.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◆"/>
            </a:pPr>
            <a:r>
              <a:rPr lang="en" sz="1500">
                <a:solidFill>
                  <a:srgbClr val="000000"/>
                </a:solidFill>
              </a:rPr>
              <a:t>Experimentation was conducted for both BOW and TF-IDF with </a:t>
            </a:r>
            <a:r>
              <a:rPr b="1" lang="en" sz="1500">
                <a:solidFill>
                  <a:srgbClr val="000000"/>
                </a:solidFill>
              </a:rPr>
              <a:t>unigram </a:t>
            </a:r>
            <a:r>
              <a:rPr lang="en" sz="1500">
                <a:solidFill>
                  <a:srgbClr val="000000"/>
                </a:solidFill>
              </a:rPr>
              <a:t>and </a:t>
            </a:r>
            <a:r>
              <a:rPr b="1" lang="en" sz="1500">
                <a:solidFill>
                  <a:srgbClr val="000000"/>
                </a:solidFill>
              </a:rPr>
              <a:t>bigram</a:t>
            </a:r>
            <a:r>
              <a:rPr lang="en" sz="1500">
                <a:solidFill>
                  <a:srgbClr val="000000"/>
                </a:solidFill>
              </a:rPr>
              <a:t>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13375"/>
            <a:ext cx="8520600" cy="35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202122"/>
                </a:solidFill>
              </a:rPr>
              <a:t>Text Vectorization:</a:t>
            </a:r>
            <a:endParaRPr b="1" i="1">
              <a:solidFill>
                <a:srgbClr val="202122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➔"/>
            </a:pPr>
            <a:r>
              <a:rPr b="1" i="1" lang="en" sz="1700">
                <a:solidFill>
                  <a:srgbClr val="000000"/>
                </a:solidFill>
                <a:highlight>
                  <a:srgbClr val="FFFFFF"/>
                </a:highlight>
              </a:rPr>
              <a:t>Word2Vec</a:t>
            </a:r>
            <a:endParaRPr b="1" i="1"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◆"/>
            </a:pPr>
            <a:r>
              <a:rPr lang="en" sz="1500">
                <a:solidFill>
                  <a:srgbClr val="202122"/>
                </a:solidFill>
                <a:highlight>
                  <a:schemeClr val="lt1"/>
                </a:highlight>
              </a:rPr>
              <a:t>Uses a neural network model to learn word associations from a large corpus of text.</a:t>
            </a:r>
            <a:endParaRPr sz="15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-3238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500"/>
              <a:buChar char="◆"/>
            </a:pPr>
            <a:r>
              <a:rPr lang="en" sz="1500">
                <a:solidFill>
                  <a:srgbClr val="000000"/>
                </a:solidFill>
              </a:rPr>
              <a:t>Word vectors were generated using the word2vec implementation provided by the gensim library.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◆"/>
            </a:pPr>
            <a:r>
              <a:rPr lang="en" sz="1500">
                <a:solidFill>
                  <a:srgbClr val="000000"/>
                </a:solidFill>
              </a:rPr>
              <a:t>Length of the vector specified as 100.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◆"/>
            </a:pPr>
            <a:r>
              <a:rPr lang="en" sz="1500">
                <a:solidFill>
                  <a:srgbClr val="000000"/>
                </a:solidFill>
              </a:rPr>
              <a:t>Window count set to 5 to use the five preceding and succeeding words as context.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◆"/>
            </a:pPr>
            <a:r>
              <a:rPr lang="en" sz="1500">
                <a:solidFill>
                  <a:srgbClr val="000000"/>
                </a:solidFill>
              </a:rPr>
              <a:t>Generated vectors were averaged element wise to produce constant single 100 length for each report.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133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202122"/>
                </a:solidFill>
              </a:rPr>
              <a:t>Models used</a:t>
            </a:r>
            <a:r>
              <a:rPr b="1" i="1" lang="en">
                <a:solidFill>
                  <a:srgbClr val="202122"/>
                </a:solidFill>
              </a:rPr>
              <a:t>:</a:t>
            </a:r>
            <a:endParaRPr b="1" i="1">
              <a:solidFill>
                <a:srgbClr val="202122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2"/>
              </a:buClr>
              <a:buSzPts val="1500"/>
              <a:buChar char="➔"/>
            </a:pPr>
            <a:r>
              <a:rPr lang="en" sz="1500">
                <a:solidFill>
                  <a:srgbClr val="202122"/>
                </a:solidFill>
              </a:rPr>
              <a:t>Logistic Regression (with cost sensitive balanced weights).</a:t>
            </a:r>
            <a:endParaRPr sz="1500">
              <a:solidFill>
                <a:srgbClr val="20212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500"/>
              <a:buChar char="➔"/>
            </a:pPr>
            <a:r>
              <a:rPr lang="en" sz="1500">
                <a:solidFill>
                  <a:srgbClr val="202122"/>
                </a:solidFill>
              </a:rPr>
              <a:t>SVM </a:t>
            </a:r>
            <a:r>
              <a:rPr lang="en" sz="1500">
                <a:solidFill>
                  <a:srgbClr val="202122"/>
                </a:solidFill>
              </a:rPr>
              <a:t>(with cost sensitive balanced weights).</a:t>
            </a:r>
            <a:endParaRPr sz="1500">
              <a:solidFill>
                <a:srgbClr val="20212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500"/>
              <a:buChar char="➔"/>
            </a:pPr>
            <a:r>
              <a:rPr lang="en" sz="1500">
                <a:solidFill>
                  <a:srgbClr val="202122"/>
                </a:solidFill>
              </a:rPr>
              <a:t>An ensemble of LR + SVM (majority-rules voting classifier).</a:t>
            </a:r>
            <a:endParaRPr sz="1500">
              <a:solidFill>
                <a:srgbClr val="20212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500"/>
              <a:buChar char="➔"/>
            </a:pPr>
            <a:r>
              <a:rPr lang="en" sz="1500">
                <a:solidFill>
                  <a:srgbClr val="202122"/>
                </a:solidFill>
              </a:rPr>
              <a:t>Complement</a:t>
            </a:r>
            <a:r>
              <a:rPr lang="en" sz="1500">
                <a:solidFill>
                  <a:srgbClr val="202122"/>
                </a:solidFill>
              </a:rPr>
              <a:t> Naive Bayes.</a:t>
            </a:r>
            <a:endParaRPr sz="1500">
              <a:solidFill>
                <a:srgbClr val="2021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0212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13375"/>
            <a:ext cx="8520600" cy="3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202122"/>
                </a:solidFill>
              </a:rPr>
              <a:t>Handling Class Imbalance</a:t>
            </a:r>
            <a:r>
              <a:rPr b="1" i="1" lang="en">
                <a:solidFill>
                  <a:srgbClr val="202122"/>
                </a:solidFill>
              </a:rPr>
              <a:t>:</a:t>
            </a:r>
            <a:endParaRPr b="1" i="1">
              <a:solidFill>
                <a:srgbClr val="202122"/>
              </a:solidFill>
            </a:endParaRPr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➔"/>
            </a:pPr>
            <a:r>
              <a:rPr lang="en" sz="1500">
                <a:solidFill>
                  <a:srgbClr val="000000"/>
                </a:solidFill>
              </a:rPr>
              <a:t>Two approaches were taken to correct the imbalance:</a:t>
            </a:r>
            <a:endParaRPr sz="1500">
              <a:solidFill>
                <a:srgbClr val="000000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◆"/>
            </a:pPr>
            <a:r>
              <a:rPr i="1" lang="en">
                <a:solidFill>
                  <a:srgbClr val="000000"/>
                </a:solidFill>
              </a:rPr>
              <a:t>Augmenting the positive class.</a:t>
            </a:r>
            <a:endParaRPr i="1">
              <a:solidFill>
                <a:srgbClr val="000000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◆"/>
            </a:pPr>
            <a:r>
              <a:rPr i="1" lang="en">
                <a:solidFill>
                  <a:srgbClr val="000000"/>
                </a:solidFill>
              </a:rPr>
              <a:t>Undersampling the negative class.</a:t>
            </a:r>
            <a:endParaRPr i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➔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nlpaug library was utilized for data augmentation purposes.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➔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nlpaug supports 3 types of augmentation: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◆"/>
            </a:pP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</a:rPr>
              <a:t>Character-level</a:t>
            </a:r>
            <a:endParaRPr i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◆"/>
            </a:pP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</a:rPr>
              <a:t>Word-level</a:t>
            </a:r>
            <a:endParaRPr i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◆"/>
            </a:pP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</a:rPr>
              <a:t>Sentence-level</a:t>
            </a:r>
            <a:endParaRPr i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➔"/>
            </a:pPr>
            <a:r>
              <a:rPr lang="en" sz="1500">
                <a:solidFill>
                  <a:srgbClr val="000000"/>
                </a:solidFill>
              </a:rPr>
              <a:t>Conducted experiment with word-level synonym replacement to generate new positively labelled samples.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➔"/>
            </a:pPr>
            <a:r>
              <a:rPr lang="en" sz="1500">
                <a:solidFill>
                  <a:srgbClr val="000000"/>
                </a:solidFill>
              </a:rPr>
              <a:t>Can generate a textual MRI report without changing its overall meaning by simply replacing a few keywords with their synonyms.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