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316" r:id="rId7"/>
    <p:sldId id="309" r:id="rId8"/>
    <p:sldId id="307" r:id="rId9"/>
    <p:sldId id="310" r:id="rId10"/>
    <p:sldId id="301" r:id="rId11"/>
    <p:sldId id="302" r:id="rId12"/>
    <p:sldId id="311" r:id="rId13"/>
    <p:sldId id="308" r:id="rId14"/>
    <p:sldId id="300" r:id="rId15"/>
    <p:sldId id="306" r:id="rId16"/>
    <p:sldId id="305" r:id="rId17"/>
    <p:sldId id="304" r:id="rId18"/>
    <p:sldId id="303" r:id="rId19"/>
    <p:sldId id="312" r:id="rId20"/>
    <p:sldId id="315" r:id="rId21"/>
    <p:sldId id="298" r:id="rId22"/>
    <p:sldId id="317" r:id="rId23"/>
    <p:sldId id="313" r:id="rId24"/>
    <p:sldId id="314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65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C6A28-CC57-45C3-B713-68F2EFC8A4E6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5E3FB0-4D90-4432-AF57-930C91099418}">
      <dgm:prSet phldrT="[Text]"/>
      <dgm:spPr/>
      <dgm:t>
        <a:bodyPr/>
        <a:lstStyle/>
        <a:p>
          <a:r>
            <a:rPr lang="en-US" dirty="0"/>
            <a:t>First feature</a:t>
          </a:r>
        </a:p>
      </dgm:t>
    </dgm:pt>
    <dgm:pt modelId="{CA8FC44E-2FD4-4562-A558-A0BA15E02677}" type="parTrans" cxnId="{47AF1776-8C01-4A97-898E-74CBDC175268}">
      <dgm:prSet/>
      <dgm:spPr/>
      <dgm:t>
        <a:bodyPr/>
        <a:lstStyle/>
        <a:p>
          <a:endParaRPr lang="en-US"/>
        </a:p>
      </dgm:t>
    </dgm:pt>
    <dgm:pt modelId="{EA5182FC-59DD-4562-8F1A-90A1CB9418ED}" type="sibTrans" cxnId="{47AF1776-8C01-4A97-898E-74CBDC175268}">
      <dgm:prSet/>
      <dgm:spPr/>
      <dgm:t>
        <a:bodyPr/>
        <a:lstStyle/>
        <a:p>
          <a:endParaRPr lang="en-US"/>
        </a:p>
      </dgm:t>
    </dgm:pt>
    <dgm:pt modelId="{884B8657-D33D-4E0A-A824-0AE8F0C858C3}">
      <dgm:prSet phldrT="[Text]"/>
      <dgm:spPr/>
      <dgm:t>
        <a:bodyPr/>
        <a:lstStyle/>
        <a:p>
          <a:r>
            <a:rPr lang="en-US" dirty="0"/>
            <a:t>Database Design</a:t>
          </a:r>
        </a:p>
      </dgm:t>
    </dgm:pt>
    <dgm:pt modelId="{8623F71C-0BFC-4ACC-AB4E-990BE1864E4C}" type="parTrans" cxnId="{12443457-0F78-402C-9DBB-1014085FAA6D}">
      <dgm:prSet/>
      <dgm:spPr/>
      <dgm:t>
        <a:bodyPr/>
        <a:lstStyle/>
        <a:p>
          <a:endParaRPr lang="en-US"/>
        </a:p>
      </dgm:t>
    </dgm:pt>
    <dgm:pt modelId="{4A8341CC-F999-4B28-8D1C-55B370158749}" type="sibTrans" cxnId="{12443457-0F78-402C-9DBB-1014085FAA6D}">
      <dgm:prSet/>
      <dgm:spPr/>
      <dgm:t>
        <a:bodyPr/>
        <a:lstStyle/>
        <a:p>
          <a:endParaRPr lang="en-US"/>
        </a:p>
      </dgm:t>
    </dgm:pt>
    <dgm:pt modelId="{29BE108A-557B-436C-A249-1801D18C6C06}">
      <dgm:prSet phldrT="[Text]"/>
      <dgm:spPr/>
      <dgm:t>
        <a:bodyPr/>
        <a:lstStyle/>
        <a:p>
          <a:r>
            <a:rPr lang="en-US" dirty="0"/>
            <a:t>Second feature</a:t>
          </a:r>
        </a:p>
      </dgm:t>
    </dgm:pt>
    <dgm:pt modelId="{B7D01297-ABE7-4E0E-8221-9D5E80020B20}" type="parTrans" cxnId="{61F335A9-C303-4AAE-9C3E-6A9D91303852}">
      <dgm:prSet/>
      <dgm:spPr/>
      <dgm:t>
        <a:bodyPr/>
        <a:lstStyle/>
        <a:p>
          <a:endParaRPr lang="en-US"/>
        </a:p>
      </dgm:t>
    </dgm:pt>
    <dgm:pt modelId="{4B742242-C444-45FE-A829-3316DDC4AD15}" type="sibTrans" cxnId="{61F335A9-C303-4AAE-9C3E-6A9D91303852}">
      <dgm:prSet/>
      <dgm:spPr/>
      <dgm:t>
        <a:bodyPr/>
        <a:lstStyle/>
        <a:p>
          <a:endParaRPr lang="en-US"/>
        </a:p>
      </dgm:t>
    </dgm:pt>
    <dgm:pt modelId="{52E90D9B-A451-4ECB-A988-65D7E0721C56}">
      <dgm:prSet phldrT="[Text]"/>
      <dgm:spPr/>
      <dgm:t>
        <a:bodyPr/>
        <a:lstStyle/>
        <a:p>
          <a:r>
            <a:rPr lang="en-US" dirty="0"/>
            <a:t>Architecture Development</a:t>
          </a:r>
        </a:p>
      </dgm:t>
    </dgm:pt>
    <dgm:pt modelId="{57B5EEEF-B9CF-4B12-A6F2-2653CE0F1AAB}" type="parTrans" cxnId="{B27F0AE5-D875-43F4-96FC-12B0B6B2DA22}">
      <dgm:prSet/>
      <dgm:spPr/>
      <dgm:t>
        <a:bodyPr/>
        <a:lstStyle/>
        <a:p>
          <a:endParaRPr lang="en-US"/>
        </a:p>
      </dgm:t>
    </dgm:pt>
    <dgm:pt modelId="{167C8509-3D1F-4C9D-9F18-AC084954BA2F}" type="sibTrans" cxnId="{B27F0AE5-D875-43F4-96FC-12B0B6B2DA22}">
      <dgm:prSet/>
      <dgm:spPr/>
      <dgm:t>
        <a:bodyPr/>
        <a:lstStyle/>
        <a:p>
          <a:endParaRPr lang="en-US"/>
        </a:p>
      </dgm:t>
    </dgm:pt>
    <dgm:pt modelId="{1E48E268-1ACC-48A8-A6FC-608213A71B3E}">
      <dgm:prSet phldrT="[Text]"/>
      <dgm:spPr/>
      <dgm:t>
        <a:bodyPr/>
        <a:lstStyle/>
        <a:p>
          <a:r>
            <a:rPr lang="en-US" dirty="0"/>
            <a:t>Third feature</a:t>
          </a:r>
        </a:p>
      </dgm:t>
    </dgm:pt>
    <dgm:pt modelId="{503824B4-8C17-4D13-A4C5-C8A24A5AC199}" type="parTrans" cxnId="{7F4E1ECF-CF30-4566-9320-47B921495474}">
      <dgm:prSet/>
      <dgm:spPr/>
      <dgm:t>
        <a:bodyPr/>
        <a:lstStyle/>
        <a:p>
          <a:endParaRPr lang="en-US"/>
        </a:p>
      </dgm:t>
    </dgm:pt>
    <dgm:pt modelId="{C72BC438-006C-44E7-B611-8802C0408E43}" type="sibTrans" cxnId="{7F4E1ECF-CF30-4566-9320-47B921495474}">
      <dgm:prSet/>
      <dgm:spPr/>
      <dgm:t>
        <a:bodyPr/>
        <a:lstStyle/>
        <a:p>
          <a:endParaRPr lang="en-US"/>
        </a:p>
      </dgm:t>
    </dgm:pt>
    <dgm:pt modelId="{E0464B81-882A-44EC-B5AE-38F317FDC978}">
      <dgm:prSet phldrT="[Text]"/>
      <dgm:spPr/>
      <dgm:t>
        <a:bodyPr/>
        <a:lstStyle/>
        <a:p>
          <a:r>
            <a:rPr lang="en-US" dirty="0"/>
            <a:t>Backend/Frontend Development</a:t>
          </a:r>
        </a:p>
      </dgm:t>
    </dgm:pt>
    <dgm:pt modelId="{72D2B397-D1BA-48AD-A3C5-116A8455487E}" type="parTrans" cxnId="{2BCEFC94-BCF3-48AE-B7F3-73DB57E4A22D}">
      <dgm:prSet/>
      <dgm:spPr/>
      <dgm:t>
        <a:bodyPr/>
        <a:lstStyle/>
        <a:p>
          <a:endParaRPr lang="en-US"/>
        </a:p>
      </dgm:t>
    </dgm:pt>
    <dgm:pt modelId="{07416259-E870-4C04-884F-481BE2963EAE}" type="sibTrans" cxnId="{2BCEFC94-BCF3-48AE-B7F3-73DB57E4A22D}">
      <dgm:prSet/>
      <dgm:spPr/>
      <dgm:t>
        <a:bodyPr/>
        <a:lstStyle/>
        <a:p>
          <a:endParaRPr lang="en-US"/>
        </a:p>
      </dgm:t>
    </dgm:pt>
    <dgm:pt modelId="{83E2BA27-278D-41CB-9E5A-65D46414E1CB}" type="pres">
      <dgm:prSet presAssocID="{4F6C6A28-CC57-45C3-B713-68F2EFC8A4E6}" presName="Name0" presStyleCnt="0">
        <dgm:presLayoutVars>
          <dgm:dir/>
          <dgm:animLvl val="lvl"/>
          <dgm:resizeHandles val="exact"/>
        </dgm:presLayoutVars>
      </dgm:prSet>
      <dgm:spPr/>
    </dgm:pt>
    <dgm:pt modelId="{232925C8-828D-4CE9-9A34-AB71F72F1B45}" type="pres">
      <dgm:prSet presAssocID="{1E48E268-1ACC-48A8-A6FC-608213A71B3E}" presName="boxAndChildren" presStyleCnt="0"/>
      <dgm:spPr/>
    </dgm:pt>
    <dgm:pt modelId="{7E7A2AFB-0448-4114-B7AC-DF5B6DFF6C3F}" type="pres">
      <dgm:prSet presAssocID="{1E48E268-1ACC-48A8-A6FC-608213A71B3E}" presName="parentTextBox" presStyleLbl="alignNode1" presStyleIdx="0" presStyleCnt="3"/>
      <dgm:spPr/>
    </dgm:pt>
    <dgm:pt modelId="{B4016DA1-5A6D-41D0-951A-76C63409155A}" type="pres">
      <dgm:prSet presAssocID="{1E48E268-1ACC-48A8-A6FC-608213A71B3E}" presName="descendantBox" presStyleLbl="bgAccFollowNode1" presStyleIdx="0" presStyleCnt="3"/>
      <dgm:spPr/>
    </dgm:pt>
    <dgm:pt modelId="{2244D0F1-72E7-4DD1-9CA1-D0D2AEB58728}" type="pres">
      <dgm:prSet presAssocID="{4B742242-C444-45FE-A829-3316DDC4AD15}" presName="sp" presStyleCnt="0"/>
      <dgm:spPr/>
    </dgm:pt>
    <dgm:pt modelId="{0AB5C0E2-FEB9-48F9-AD2E-AA8A09DFA0F3}" type="pres">
      <dgm:prSet presAssocID="{29BE108A-557B-436C-A249-1801D18C6C06}" presName="arrowAndChildren" presStyleCnt="0"/>
      <dgm:spPr/>
    </dgm:pt>
    <dgm:pt modelId="{B7C5CABD-F76A-4B74-A354-E2FEEC8C3B21}" type="pres">
      <dgm:prSet presAssocID="{29BE108A-557B-436C-A249-1801D18C6C06}" presName="parentTextArrow" presStyleLbl="node1" presStyleIdx="0" presStyleCnt="0"/>
      <dgm:spPr/>
    </dgm:pt>
    <dgm:pt modelId="{A365424C-ABDE-4D5D-B17B-CAE716F23A30}" type="pres">
      <dgm:prSet presAssocID="{29BE108A-557B-436C-A249-1801D18C6C06}" presName="arrow" presStyleLbl="alignNode1" presStyleIdx="1" presStyleCnt="3"/>
      <dgm:spPr/>
    </dgm:pt>
    <dgm:pt modelId="{BD822F9E-6387-4A1D-9FE6-1F692BAB5A32}" type="pres">
      <dgm:prSet presAssocID="{29BE108A-557B-436C-A249-1801D18C6C06}" presName="descendantArrow" presStyleLbl="bgAccFollowNode1" presStyleIdx="1" presStyleCnt="3"/>
      <dgm:spPr/>
    </dgm:pt>
    <dgm:pt modelId="{5A3DAC9B-57DF-4EE9-A0BF-4A26460E65F3}" type="pres">
      <dgm:prSet presAssocID="{EA5182FC-59DD-4562-8F1A-90A1CB9418ED}" presName="sp" presStyleCnt="0"/>
      <dgm:spPr/>
    </dgm:pt>
    <dgm:pt modelId="{EDC0BADE-ADBE-41A2-A5D2-E384304DD44E}" type="pres">
      <dgm:prSet presAssocID="{355E3FB0-4D90-4432-AF57-930C91099418}" presName="arrowAndChildren" presStyleCnt="0"/>
      <dgm:spPr/>
    </dgm:pt>
    <dgm:pt modelId="{D6EF10C2-0093-4274-84A3-48745AC80A72}" type="pres">
      <dgm:prSet presAssocID="{355E3FB0-4D90-4432-AF57-930C91099418}" presName="parentTextArrow" presStyleLbl="node1" presStyleIdx="0" presStyleCnt="0"/>
      <dgm:spPr/>
    </dgm:pt>
    <dgm:pt modelId="{DBA670ED-9DF4-4E0F-A696-A40963DDE1A9}" type="pres">
      <dgm:prSet presAssocID="{355E3FB0-4D90-4432-AF57-930C91099418}" presName="arrow" presStyleLbl="alignNode1" presStyleIdx="2" presStyleCnt="3"/>
      <dgm:spPr/>
    </dgm:pt>
    <dgm:pt modelId="{76C80E47-ABE5-400F-9C57-D8E890CA506F}" type="pres">
      <dgm:prSet presAssocID="{355E3FB0-4D90-4432-AF57-930C91099418}" presName="descendantArrow" presStyleLbl="bgAccFollowNode1" presStyleIdx="2" presStyleCnt="3"/>
      <dgm:spPr/>
    </dgm:pt>
  </dgm:ptLst>
  <dgm:cxnLst>
    <dgm:cxn modelId="{2AAEE21E-BA26-40FE-B47B-60C1EFC8EF5C}" type="presOf" srcId="{29BE108A-557B-436C-A249-1801D18C6C06}" destId="{B7C5CABD-F76A-4B74-A354-E2FEEC8C3B21}" srcOrd="0" destOrd="0" presId="urn:microsoft.com/office/officeart/2016/7/layout/VerticalDownArrowProcess"/>
    <dgm:cxn modelId="{56741937-7BEA-44D5-A8D3-388B907CB78A}" type="presOf" srcId="{E0464B81-882A-44EC-B5AE-38F317FDC978}" destId="{B4016DA1-5A6D-41D0-951A-76C63409155A}" srcOrd="0" destOrd="0" presId="urn:microsoft.com/office/officeart/2016/7/layout/VerticalDownArrowProcess"/>
    <dgm:cxn modelId="{47AF1776-8C01-4A97-898E-74CBDC175268}" srcId="{4F6C6A28-CC57-45C3-B713-68F2EFC8A4E6}" destId="{355E3FB0-4D90-4432-AF57-930C91099418}" srcOrd="0" destOrd="0" parTransId="{CA8FC44E-2FD4-4562-A558-A0BA15E02677}" sibTransId="{EA5182FC-59DD-4562-8F1A-90A1CB9418ED}"/>
    <dgm:cxn modelId="{4F19FA56-E455-4367-81E9-17D1A7C40111}" type="presOf" srcId="{1E48E268-1ACC-48A8-A6FC-608213A71B3E}" destId="{7E7A2AFB-0448-4114-B7AC-DF5B6DFF6C3F}" srcOrd="0" destOrd="0" presId="urn:microsoft.com/office/officeart/2016/7/layout/VerticalDownArrowProcess"/>
    <dgm:cxn modelId="{12443457-0F78-402C-9DBB-1014085FAA6D}" srcId="{355E3FB0-4D90-4432-AF57-930C91099418}" destId="{884B8657-D33D-4E0A-A824-0AE8F0C858C3}" srcOrd="0" destOrd="0" parTransId="{8623F71C-0BFC-4ACC-AB4E-990BE1864E4C}" sibTransId="{4A8341CC-F999-4B28-8D1C-55B370158749}"/>
    <dgm:cxn modelId="{2BCEFC94-BCF3-48AE-B7F3-73DB57E4A22D}" srcId="{1E48E268-1ACC-48A8-A6FC-608213A71B3E}" destId="{E0464B81-882A-44EC-B5AE-38F317FDC978}" srcOrd="0" destOrd="0" parTransId="{72D2B397-D1BA-48AD-A3C5-116A8455487E}" sibTransId="{07416259-E870-4C04-884F-481BE2963EAE}"/>
    <dgm:cxn modelId="{0AB56597-845F-45A4-960E-4F37C572304D}" type="presOf" srcId="{29BE108A-557B-436C-A249-1801D18C6C06}" destId="{A365424C-ABDE-4D5D-B17B-CAE716F23A30}" srcOrd="1" destOrd="0" presId="urn:microsoft.com/office/officeart/2016/7/layout/VerticalDownArrowProcess"/>
    <dgm:cxn modelId="{61F335A9-C303-4AAE-9C3E-6A9D91303852}" srcId="{4F6C6A28-CC57-45C3-B713-68F2EFC8A4E6}" destId="{29BE108A-557B-436C-A249-1801D18C6C06}" srcOrd="1" destOrd="0" parTransId="{B7D01297-ABE7-4E0E-8221-9D5E80020B20}" sibTransId="{4B742242-C444-45FE-A829-3316DDC4AD15}"/>
    <dgm:cxn modelId="{6C385EBC-17AA-4F4F-8343-25E6DA14E3D2}" type="presOf" srcId="{52E90D9B-A451-4ECB-A988-65D7E0721C56}" destId="{BD822F9E-6387-4A1D-9FE6-1F692BAB5A32}" srcOrd="0" destOrd="0" presId="urn:microsoft.com/office/officeart/2016/7/layout/VerticalDownArrowProcess"/>
    <dgm:cxn modelId="{18DCB7BD-5522-4ED6-BCF4-32E9030D2167}" type="presOf" srcId="{884B8657-D33D-4E0A-A824-0AE8F0C858C3}" destId="{76C80E47-ABE5-400F-9C57-D8E890CA506F}" srcOrd="0" destOrd="0" presId="urn:microsoft.com/office/officeart/2016/7/layout/VerticalDownArrowProcess"/>
    <dgm:cxn modelId="{7F4E1ECF-CF30-4566-9320-47B921495474}" srcId="{4F6C6A28-CC57-45C3-B713-68F2EFC8A4E6}" destId="{1E48E268-1ACC-48A8-A6FC-608213A71B3E}" srcOrd="2" destOrd="0" parTransId="{503824B4-8C17-4D13-A4C5-C8A24A5AC199}" sibTransId="{C72BC438-006C-44E7-B611-8802C0408E43}"/>
    <dgm:cxn modelId="{B27F0AE5-D875-43F4-96FC-12B0B6B2DA22}" srcId="{29BE108A-557B-436C-A249-1801D18C6C06}" destId="{52E90D9B-A451-4ECB-A988-65D7E0721C56}" srcOrd="0" destOrd="0" parTransId="{57B5EEEF-B9CF-4B12-A6F2-2653CE0F1AAB}" sibTransId="{167C8509-3D1F-4C9D-9F18-AC084954BA2F}"/>
    <dgm:cxn modelId="{72286AE7-4A17-4A20-9363-D8C4DD6310A9}" type="presOf" srcId="{355E3FB0-4D90-4432-AF57-930C91099418}" destId="{DBA670ED-9DF4-4E0F-A696-A40963DDE1A9}" srcOrd="1" destOrd="0" presId="urn:microsoft.com/office/officeart/2016/7/layout/VerticalDownArrowProcess"/>
    <dgm:cxn modelId="{BE2151EF-1B30-42F8-B91F-4B0983DE4BDA}" type="presOf" srcId="{4F6C6A28-CC57-45C3-B713-68F2EFC8A4E6}" destId="{83E2BA27-278D-41CB-9E5A-65D46414E1CB}" srcOrd="0" destOrd="0" presId="urn:microsoft.com/office/officeart/2016/7/layout/VerticalDownArrowProcess"/>
    <dgm:cxn modelId="{D24894F6-B454-4AB7-B96F-BDB62D22C994}" type="presOf" srcId="{355E3FB0-4D90-4432-AF57-930C91099418}" destId="{D6EF10C2-0093-4274-84A3-48745AC80A72}" srcOrd="0" destOrd="0" presId="urn:microsoft.com/office/officeart/2016/7/layout/VerticalDownArrowProcess"/>
    <dgm:cxn modelId="{75DD0D23-43DC-416F-A058-E79C92E2E601}" type="presParOf" srcId="{83E2BA27-278D-41CB-9E5A-65D46414E1CB}" destId="{232925C8-828D-4CE9-9A34-AB71F72F1B45}" srcOrd="0" destOrd="0" presId="urn:microsoft.com/office/officeart/2016/7/layout/VerticalDownArrowProcess"/>
    <dgm:cxn modelId="{FAE5E254-4F3D-4907-8484-4F90B6A2D2A7}" type="presParOf" srcId="{232925C8-828D-4CE9-9A34-AB71F72F1B45}" destId="{7E7A2AFB-0448-4114-B7AC-DF5B6DFF6C3F}" srcOrd="0" destOrd="0" presId="urn:microsoft.com/office/officeart/2016/7/layout/VerticalDownArrowProcess"/>
    <dgm:cxn modelId="{2A6C2B3C-A5D2-451E-B23A-86D66C4E3C10}" type="presParOf" srcId="{232925C8-828D-4CE9-9A34-AB71F72F1B45}" destId="{B4016DA1-5A6D-41D0-951A-76C63409155A}" srcOrd="1" destOrd="0" presId="urn:microsoft.com/office/officeart/2016/7/layout/VerticalDownArrowProcess"/>
    <dgm:cxn modelId="{34F359C1-3F23-42C5-8394-5E7A37C026E8}" type="presParOf" srcId="{83E2BA27-278D-41CB-9E5A-65D46414E1CB}" destId="{2244D0F1-72E7-4DD1-9CA1-D0D2AEB58728}" srcOrd="1" destOrd="0" presId="urn:microsoft.com/office/officeart/2016/7/layout/VerticalDownArrowProcess"/>
    <dgm:cxn modelId="{F6E208B5-842F-46C3-91FA-3874F9149F68}" type="presParOf" srcId="{83E2BA27-278D-41CB-9E5A-65D46414E1CB}" destId="{0AB5C0E2-FEB9-48F9-AD2E-AA8A09DFA0F3}" srcOrd="2" destOrd="0" presId="urn:microsoft.com/office/officeart/2016/7/layout/VerticalDownArrowProcess"/>
    <dgm:cxn modelId="{A2D8F735-AB18-4E7A-835E-7267A8B794FB}" type="presParOf" srcId="{0AB5C0E2-FEB9-48F9-AD2E-AA8A09DFA0F3}" destId="{B7C5CABD-F76A-4B74-A354-E2FEEC8C3B21}" srcOrd="0" destOrd="0" presId="urn:microsoft.com/office/officeart/2016/7/layout/VerticalDownArrowProcess"/>
    <dgm:cxn modelId="{EC62E7C3-A74D-45E8-9B50-736DB62EE9B2}" type="presParOf" srcId="{0AB5C0E2-FEB9-48F9-AD2E-AA8A09DFA0F3}" destId="{A365424C-ABDE-4D5D-B17B-CAE716F23A30}" srcOrd="1" destOrd="0" presId="urn:microsoft.com/office/officeart/2016/7/layout/VerticalDownArrowProcess"/>
    <dgm:cxn modelId="{6097B247-12F7-4C4E-8554-8128AE95296E}" type="presParOf" srcId="{0AB5C0E2-FEB9-48F9-AD2E-AA8A09DFA0F3}" destId="{BD822F9E-6387-4A1D-9FE6-1F692BAB5A32}" srcOrd="2" destOrd="0" presId="urn:microsoft.com/office/officeart/2016/7/layout/VerticalDownArrowProcess"/>
    <dgm:cxn modelId="{059FA810-DBCB-4641-9F41-1BDDFD6F8147}" type="presParOf" srcId="{83E2BA27-278D-41CB-9E5A-65D46414E1CB}" destId="{5A3DAC9B-57DF-4EE9-A0BF-4A26460E65F3}" srcOrd="3" destOrd="0" presId="urn:microsoft.com/office/officeart/2016/7/layout/VerticalDownArrowProcess"/>
    <dgm:cxn modelId="{3EFD46DA-CCD7-43D4-8CF1-7C0E19AD6FEC}" type="presParOf" srcId="{83E2BA27-278D-41CB-9E5A-65D46414E1CB}" destId="{EDC0BADE-ADBE-41A2-A5D2-E384304DD44E}" srcOrd="4" destOrd="0" presId="urn:microsoft.com/office/officeart/2016/7/layout/VerticalDownArrowProcess"/>
    <dgm:cxn modelId="{3EA4C525-A4E0-4C75-98F6-2FEA816AF343}" type="presParOf" srcId="{EDC0BADE-ADBE-41A2-A5D2-E384304DD44E}" destId="{D6EF10C2-0093-4274-84A3-48745AC80A72}" srcOrd="0" destOrd="0" presId="urn:microsoft.com/office/officeart/2016/7/layout/VerticalDownArrowProcess"/>
    <dgm:cxn modelId="{E64BC64A-A9FA-4C3F-86A3-0A4FFD05EBAA}" type="presParOf" srcId="{EDC0BADE-ADBE-41A2-A5D2-E384304DD44E}" destId="{DBA670ED-9DF4-4E0F-A696-A40963DDE1A9}" srcOrd="1" destOrd="0" presId="urn:microsoft.com/office/officeart/2016/7/layout/VerticalDownArrowProcess"/>
    <dgm:cxn modelId="{53D8634C-4315-45A2-A0BA-282138177C3F}" type="presParOf" srcId="{EDC0BADE-ADBE-41A2-A5D2-E384304DD44E}" destId="{76C80E47-ABE5-400F-9C57-D8E890CA506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A2AFB-0448-4114-B7AC-DF5B6DFF6C3F}">
      <dsp:nvSpPr>
        <dsp:cNvPr id="0" name=""/>
        <dsp:cNvSpPr/>
      </dsp:nvSpPr>
      <dsp:spPr>
        <a:xfrm>
          <a:off x="0" y="3506485"/>
          <a:ext cx="1662747" cy="11509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255" tIns="199136" rIns="118255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Third feature</a:t>
          </a:r>
        </a:p>
      </dsp:txBody>
      <dsp:txXfrm>
        <a:off x="0" y="3506485"/>
        <a:ext cx="1662747" cy="1150906"/>
      </dsp:txXfrm>
    </dsp:sp>
    <dsp:sp modelId="{B4016DA1-5A6D-41D0-951A-76C63409155A}">
      <dsp:nvSpPr>
        <dsp:cNvPr id="0" name=""/>
        <dsp:cNvSpPr/>
      </dsp:nvSpPr>
      <dsp:spPr>
        <a:xfrm>
          <a:off x="1662747" y="3506485"/>
          <a:ext cx="4988243" cy="115090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5" tIns="304800" rIns="1011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Backend/Frontend Development</a:t>
          </a:r>
        </a:p>
      </dsp:txBody>
      <dsp:txXfrm>
        <a:off x="1662747" y="3506485"/>
        <a:ext cx="4988243" cy="1150906"/>
      </dsp:txXfrm>
    </dsp:sp>
    <dsp:sp modelId="{A365424C-ABDE-4D5D-B17B-CAE716F23A30}">
      <dsp:nvSpPr>
        <dsp:cNvPr id="0" name=""/>
        <dsp:cNvSpPr/>
      </dsp:nvSpPr>
      <dsp:spPr>
        <a:xfrm rot="10800000">
          <a:off x="0" y="1753654"/>
          <a:ext cx="1662747" cy="17700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255" tIns="199136" rIns="118255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Second feature</a:t>
          </a:r>
        </a:p>
      </dsp:txBody>
      <dsp:txXfrm rot="-10800000">
        <a:off x="0" y="1753654"/>
        <a:ext cx="1662747" cy="1150561"/>
      </dsp:txXfrm>
    </dsp:sp>
    <dsp:sp modelId="{BD822F9E-6387-4A1D-9FE6-1F692BAB5A32}">
      <dsp:nvSpPr>
        <dsp:cNvPr id="0" name=""/>
        <dsp:cNvSpPr/>
      </dsp:nvSpPr>
      <dsp:spPr>
        <a:xfrm>
          <a:off x="1662747" y="1753654"/>
          <a:ext cx="4988243" cy="115056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5" tIns="304800" rIns="1011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Architecture Development</a:t>
          </a:r>
        </a:p>
      </dsp:txBody>
      <dsp:txXfrm>
        <a:off x="1662747" y="1753654"/>
        <a:ext cx="4988243" cy="1150561"/>
      </dsp:txXfrm>
    </dsp:sp>
    <dsp:sp modelId="{DBA670ED-9DF4-4E0F-A696-A40963DDE1A9}">
      <dsp:nvSpPr>
        <dsp:cNvPr id="0" name=""/>
        <dsp:cNvSpPr/>
      </dsp:nvSpPr>
      <dsp:spPr>
        <a:xfrm rot="10800000">
          <a:off x="0" y="823"/>
          <a:ext cx="1662747" cy="17700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255" tIns="199136" rIns="118255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First feature</a:t>
          </a:r>
        </a:p>
      </dsp:txBody>
      <dsp:txXfrm rot="-10800000">
        <a:off x="0" y="823"/>
        <a:ext cx="1662747" cy="1150561"/>
      </dsp:txXfrm>
    </dsp:sp>
    <dsp:sp modelId="{76C80E47-ABE5-400F-9C57-D8E890CA506F}">
      <dsp:nvSpPr>
        <dsp:cNvPr id="0" name=""/>
        <dsp:cNvSpPr/>
      </dsp:nvSpPr>
      <dsp:spPr>
        <a:xfrm>
          <a:off x="1662747" y="823"/>
          <a:ext cx="4988243" cy="115056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5" tIns="304800" rIns="1011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 Design</a:t>
          </a:r>
        </a:p>
      </dsp:txBody>
      <dsp:txXfrm>
        <a:off x="1662747" y="823"/>
        <a:ext cx="4988243" cy="115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48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5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1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3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65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5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3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97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9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2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7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Architecture design overview</a:t>
            </a:r>
          </a:p>
        </p:txBody>
      </p:sp>
      <p:sp>
        <p:nvSpPr>
          <p:cNvPr id="9" name="Subtitle 8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STRIVE product -- software as a service -- multi tenancy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 architecture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641178-4D54-41B4-9A26-368B5A4A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74" y="814072"/>
            <a:ext cx="7260952" cy="53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49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+ Ddd</a:t>
            </a:r>
            <a:br>
              <a:rPr lang="en-US" dirty="0"/>
            </a:br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F4B8295-B662-4A1A-81FD-6B0089DE1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70" y="1416349"/>
            <a:ext cx="7303806" cy="41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1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N-tier architecture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FF4BD2-FFE3-4E89-8B1E-FF642E55C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07" y="695640"/>
            <a:ext cx="5726636" cy="58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3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br>
              <a:rPr lang="en-US" dirty="0"/>
            </a:br>
            <a:r>
              <a:rPr lang="en-US" dirty="0"/>
              <a:t>Boiler plates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347DCFB-4012-4678-A725-B5B5C339D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342" y="843840"/>
            <a:ext cx="7553088" cy="37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5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br>
              <a:rPr lang="en-US" dirty="0"/>
            </a:br>
            <a:r>
              <a:rPr lang="en-US" dirty="0"/>
              <a:t>Boiler plates</a:t>
            </a:r>
            <a:br>
              <a:rPr lang="en-US" dirty="0"/>
            </a:br>
            <a:r>
              <a:rPr lang="en-US" dirty="0"/>
              <a:t>components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504D6C-AD28-4CD2-AB65-5E149469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197" y="678175"/>
            <a:ext cx="5750656" cy="59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5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8367" y="3072506"/>
            <a:ext cx="3031852" cy="1722419"/>
          </a:xfrm>
        </p:spPr>
        <p:txBody>
          <a:bodyPr/>
          <a:lstStyle/>
          <a:p>
            <a:r>
              <a:rPr lang="en-US" dirty="0"/>
              <a:t>ORM </a:t>
            </a:r>
            <a:br>
              <a:rPr lang="en-US" dirty="0"/>
            </a:br>
            <a:r>
              <a:rPr lang="en-US" dirty="0"/>
              <a:t>dapper vs </a:t>
            </a:r>
            <a:br>
              <a:rPr lang="en-US" dirty="0"/>
            </a:br>
            <a:r>
              <a:rPr lang="en-US" dirty="0"/>
              <a:t>entity framework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263F3E-208C-457F-9E4F-E4BDDC46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87" y="658723"/>
            <a:ext cx="6644562" cy="57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4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82814" y="777766"/>
            <a:ext cx="7423616" cy="57196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 Tenant Design Approach</a:t>
            </a:r>
          </a:p>
          <a:p>
            <a:r>
              <a:rPr lang="en-US" dirty="0"/>
              <a:t>Database First Approach</a:t>
            </a:r>
          </a:p>
          <a:p>
            <a:r>
              <a:rPr lang="en-US" dirty="0"/>
              <a:t>Schema Level Tenant Databases</a:t>
            </a:r>
          </a:p>
          <a:p>
            <a:r>
              <a:rPr lang="en-US" dirty="0"/>
              <a:t>Command Query Responsibility Segregation (CQRS)</a:t>
            </a:r>
          </a:p>
          <a:p>
            <a:r>
              <a:rPr lang="en-US" dirty="0"/>
              <a:t>Domain Driven Development (DDD)</a:t>
            </a:r>
          </a:p>
          <a:p>
            <a:r>
              <a:rPr lang="en-US" dirty="0"/>
              <a:t>Test Driven Development (TDD)</a:t>
            </a:r>
          </a:p>
          <a:p>
            <a:r>
              <a:rPr lang="en-US" dirty="0"/>
              <a:t>Dependency Injection (DI)</a:t>
            </a:r>
          </a:p>
          <a:p>
            <a:r>
              <a:rPr lang="en-US" dirty="0"/>
              <a:t>Separation of Concerns (SoC)</a:t>
            </a:r>
          </a:p>
          <a:p>
            <a:r>
              <a:rPr lang="en-US" dirty="0"/>
              <a:t>Inversion of Control (IoC)</a:t>
            </a:r>
          </a:p>
          <a:p>
            <a:r>
              <a:rPr lang="en-US" dirty="0"/>
              <a:t>Multi Layer N-Tier Architecture</a:t>
            </a:r>
          </a:p>
          <a:p>
            <a:r>
              <a:rPr lang="en-US" dirty="0"/>
              <a:t>Event Driven Architecture</a:t>
            </a:r>
          </a:p>
          <a:p>
            <a:r>
              <a:rPr lang="en-US" dirty="0"/>
              <a:t>ASP. Net Boiler Plate Templates</a:t>
            </a:r>
          </a:p>
          <a:p>
            <a:r>
              <a:rPr lang="en-US" dirty="0"/>
              <a:t>Component Design Approach </a:t>
            </a:r>
          </a:p>
          <a:p>
            <a:r>
              <a:rPr lang="en-US" dirty="0"/>
              <a:t>ORM Dapper instead of Entity Framework</a:t>
            </a:r>
          </a:p>
          <a:p>
            <a:r>
              <a:rPr lang="en-US" dirty="0"/>
              <a:t>ASP. Net Core Framework</a:t>
            </a:r>
          </a:p>
          <a:p>
            <a:r>
              <a:rPr lang="en-US" dirty="0"/>
              <a:t>AngularJS UI Framework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346" y="3068575"/>
            <a:ext cx="3031852" cy="1722419"/>
          </a:xfrm>
        </p:spPr>
        <p:txBody>
          <a:bodyPr/>
          <a:lstStyle/>
          <a:p>
            <a:r>
              <a:rPr lang="en-US" dirty="0"/>
              <a:t>Overall Architecture 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5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mobile platform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2C194-4594-4620-A4A8-8AE8AD52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42" y="1027403"/>
            <a:ext cx="7323438" cy="48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1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platform Xamarin forms 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5FD72A0-45B0-4216-BB62-C5F9CBF6F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528" y="804109"/>
            <a:ext cx="6276174" cy="54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MVVM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3B108-434E-4AB6-9EEE-B902025F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702" y="3233854"/>
            <a:ext cx="54102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C233E-3133-465B-9C5D-7E94CEBED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622" y="613337"/>
            <a:ext cx="44881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8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2902488"/>
            <a:ext cx="3031852" cy="105302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Micro websites</a:t>
            </a:r>
            <a:br>
              <a:rPr lang="en-US" dirty="0"/>
            </a:br>
            <a:r>
              <a:rPr lang="en-US" dirty="0"/>
              <a:t>architecture in 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6AEAA-21C1-4674-B4CF-E80A917D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511" y="1572320"/>
            <a:ext cx="7554208" cy="37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8878" y="3042851"/>
            <a:ext cx="3031852" cy="932172"/>
          </a:xfrm>
        </p:spPr>
        <p:txBody>
          <a:bodyPr anchor="b">
            <a:normAutofit/>
          </a:bodyPr>
          <a:lstStyle/>
          <a:p>
            <a:r>
              <a:rPr lang="en-US" dirty="0"/>
              <a:t>Strategic Features</a:t>
            </a:r>
          </a:p>
        </p:txBody>
      </p:sp>
      <p:graphicFrame>
        <p:nvGraphicFramePr>
          <p:cNvPr id="41" name="Content Placeholder 100" descr="SmartArt Graphic">
            <a:extLst>
              <a:ext uri="{FF2B5EF4-FFF2-40B4-BE49-F238E27FC236}">
                <a16:creationId xmlns:a16="http://schemas.microsoft.com/office/drawing/2014/main" id="{2E12DA84-8FE9-4C1D-B043-5B037D0FE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385439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830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8878" y="3131079"/>
            <a:ext cx="3031852" cy="595841"/>
          </a:xfrm>
        </p:spPr>
        <p:txBody>
          <a:bodyPr anchor="b">
            <a:normAutofit/>
          </a:bodyPr>
          <a:lstStyle/>
          <a:p>
            <a:r>
              <a:rPr lang="en-US" dirty="0"/>
              <a:t>Up Next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5F6477EA-B2B8-46AD-A322-15A5A408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Database skeleton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Table design and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 skeleton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Backend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Frontend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DevOps deployment (Azure or Jenkins)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acceptance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Staging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Production environment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3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/>
          <a:p>
            <a:r>
              <a:rPr lang="en-US"/>
              <a:t>Mahadevan Alagar</a:t>
            </a:r>
          </a:p>
          <a:p>
            <a:r>
              <a:rPr lang="en-US"/>
              <a:t>+91 99625 11023</a:t>
            </a:r>
          </a:p>
          <a:p>
            <a:r>
              <a:rPr lang="en-US"/>
              <a:t>Mahadevan.a@telliant.net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2902488"/>
            <a:ext cx="3031852" cy="105302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Micro websites development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08730-AEF1-4B7D-9164-28C0150AB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70" y="1798721"/>
            <a:ext cx="7482104" cy="34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2399" y="706820"/>
            <a:ext cx="3450542" cy="5672959"/>
          </a:xfrm>
        </p:spPr>
        <p:txBody>
          <a:bodyPr>
            <a:normAutofit/>
          </a:bodyPr>
          <a:lstStyle/>
          <a:p>
            <a:r>
              <a:rPr lang="en-US" dirty="0"/>
              <a:t>SSL, HTTPS</a:t>
            </a:r>
          </a:p>
          <a:p>
            <a:r>
              <a:rPr lang="en-US" dirty="0"/>
              <a:t>Custom Domain</a:t>
            </a:r>
          </a:p>
          <a:p>
            <a:r>
              <a:rPr lang="en-US" dirty="0"/>
              <a:t>Custom Sub Domain</a:t>
            </a:r>
          </a:p>
          <a:p>
            <a:r>
              <a:rPr lang="en-US" dirty="0"/>
              <a:t>Google Analytics</a:t>
            </a:r>
          </a:p>
          <a:p>
            <a:r>
              <a:rPr lang="en-US" dirty="0"/>
              <a:t>Google Page Speed</a:t>
            </a:r>
          </a:p>
          <a:p>
            <a:r>
              <a:rPr lang="en-US" dirty="0"/>
              <a:t>Google FCM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C3EEC9C0-BC84-40AE-9C2D-E7069B107062}"/>
              </a:ext>
            </a:extLst>
          </p:cNvPr>
          <p:cNvSpPr txBox="1">
            <a:spLocks/>
          </p:cNvSpPr>
          <p:nvPr/>
        </p:nvSpPr>
        <p:spPr>
          <a:xfrm>
            <a:off x="8111705" y="935420"/>
            <a:ext cx="3617839" cy="544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Virtual Machine</a:t>
            </a:r>
          </a:p>
          <a:p>
            <a:r>
              <a:rPr lang="en-US" dirty="0"/>
              <a:t>Security Center</a:t>
            </a:r>
          </a:p>
          <a:p>
            <a:r>
              <a:rPr lang="en-US" dirty="0"/>
              <a:t>Network Security </a:t>
            </a:r>
          </a:p>
          <a:p>
            <a:r>
              <a:rPr lang="en-US" dirty="0"/>
              <a:t>Azure Monitor</a:t>
            </a:r>
          </a:p>
          <a:p>
            <a:r>
              <a:rPr lang="en-US" dirty="0"/>
              <a:t>Static IP Reservation</a:t>
            </a:r>
          </a:p>
          <a:p>
            <a:r>
              <a:rPr lang="en-US" dirty="0"/>
              <a:t>Microsoft IIS</a:t>
            </a:r>
          </a:p>
          <a:p>
            <a:r>
              <a:rPr lang="en-US" dirty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76224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0023" y="2924285"/>
            <a:ext cx="3031852" cy="1722419"/>
          </a:xfrm>
        </p:spPr>
        <p:txBody>
          <a:bodyPr/>
          <a:lstStyle/>
          <a:p>
            <a:r>
              <a:rPr lang="en-US" dirty="0"/>
              <a:t>Multi tenant</a:t>
            </a:r>
            <a:br>
              <a:rPr lang="en-US" dirty="0"/>
            </a:br>
            <a:r>
              <a:rPr lang="en-US" dirty="0"/>
              <a:t>Database architecture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709A5B7-F9F5-455C-88E8-3F07658E8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28" y="2031002"/>
            <a:ext cx="7372102" cy="29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8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8732" y="672664"/>
            <a:ext cx="7441324" cy="5791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Database</a:t>
            </a:r>
          </a:p>
          <a:p>
            <a:pPr lvl="1"/>
            <a:r>
              <a:rPr lang="en-US" dirty="0"/>
              <a:t>Licenses</a:t>
            </a:r>
          </a:p>
          <a:p>
            <a:pPr lvl="1"/>
            <a:r>
              <a:rPr lang="en-US" dirty="0"/>
              <a:t>Trails/Expiry, etc.,</a:t>
            </a:r>
          </a:p>
          <a:p>
            <a:r>
              <a:rPr lang="en-US" dirty="0"/>
              <a:t>Auth Database</a:t>
            </a:r>
          </a:p>
          <a:p>
            <a:pPr lvl="1"/>
            <a:r>
              <a:rPr lang="en-US" dirty="0"/>
              <a:t>oAuth2</a:t>
            </a:r>
          </a:p>
          <a:p>
            <a:pPr lvl="1"/>
            <a:r>
              <a:rPr lang="en-US" dirty="0"/>
              <a:t>Password Hash, etc.,</a:t>
            </a:r>
          </a:p>
          <a:p>
            <a:r>
              <a:rPr lang="en-US" dirty="0"/>
              <a:t>Lead Database</a:t>
            </a:r>
          </a:p>
          <a:p>
            <a:pPr lvl="1"/>
            <a:r>
              <a:rPr lang="en-US" dirty="0"/>
              <a:t>Marketing</a:t>
            </a:r>
          </a:p>
          <a:p>
            <a:pPr lvl="1"/>
            <a:r>
              <a:rPr lang="en-US" dirty="0"/>
              <a:t>Lead Generation, etc.,</a:t>
            </a:r>
          </a:p>
          <a:p>
            <a:r>
              <a:rPr lang="en-US" dirty="0"/>
              <a:t>Tenant Database(s)</a:t>
            </a:r>
          </a:p>
          <a:p>
            <a:pPr lvl="1"/>
            <a:r>
              <a:rPr lang="en-US" dirty="0"/>
              <a:t>Tenant Schema Tables</a:t>
            </a:r>
          </a:p>
          <a:p>
            <a:pPr lvl="1"/>
            <a:r>
              <a:rPr lang="en-US" dirty="0"/>
              <a:t>Instead of Row Level Security (Tenant Id column in each Table)</a:t>
            </a:r>
          </a:p>
          <a:p>
            <a:pPr lvl="1"/>
            <a:r>
              <a:rPr lang="en-US" dirty="0"/>
              <a:t>Control the Data Violation by each Tenant SQL User Login</a:t>
            </a:r>
          </a:p>
          <a:p>
            <a:r>
              <a:rPr lang="en-US" dirty="0"/>
              <a:t>Azure Virtual Machine with SQL Server</a:t>
            </a:r>
          </a:p>
          <a:p>
            <a:pPr lvl="1"/>
            <a:r>
              <a:rPr lang="en-US" dirty="0"/>
              <a:t>5 to 10 Databases with Shared CPU/Memory</a:t>
            </a:r>
          </a:p>
          <a:p>
            <a:pPr lvl="1"/>
            <a:r>
              <a:rPr lang="en-US" dirty="0"/>
              <a:t>Start with Minimum 4 CPU/32 GB Ram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54052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542FD81-D13D-47C7-A271-0972DCC23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186" y="624652"/>
            <a:ext cx="5907706" cy="60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  <a:br>
              <a:rPr lang="en-US" dirty="0"/>
            </a:br>
            <a:r>
              <a:rPr lang="en-US" dirty="0"/>
              <a:t>memory storage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40C71-BE60-4CCC-9426-C3A82570D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98095"/>
              </p:ext>
            </p:extLst>
          </p:nvPr>
        </p:nvGraphicFramePr>
        <p:xfrm>
          <a:off x="4376275" y="819807"/>
          <a:ext cx="7353270" cy="5580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400">
                  <a:extLst>
                    <a:ext uri="{9D8B030D-6E8A-4147-A177-3AD203B41FA5}">
                      <a16:colId xmlns:a16="http://schemas.microsoft.com/office/drawing/2014/main" val="286721793"/>
                    </a:ext>
                  </a:extLst>
                </a:gridCol>
                <a:gridCol w="1460915">
                  <a:extLst>
                    <a:ext uri="{9D8B030D-6E8A-4147-A177-3AD203B41FA5}">
                      <a16:colId xmlns:a16="http://schemas.microsoft.com/office/drawing/2014/main" val="3261840536"/>
                    </a:ext>
                  </a:extLst>
                </a:gridCol>
                <a:gridCol w="1387869">
                  <a:extLst>
                    <a:ext uri="{9D8B030D-6E8A-4147-A177-3AD203B41FA5}">
                      <a16:colId xmlns:a16="http://schemas.microsoft.com/office/drawing/2014/main" val="2907163359"/>
                    </a:ext>
                  </a:extLst>
                </a:gridCol>
                <a:gridCol w="1753097">
                  <a:extLst>
                    <a:ext uri="{9D8B030D-6E8A-4147-A177-3AD203B41FA5}">
                      <a16:colId xmlns:a16="http://schemas.microsoft.com/office/drawing/2014/main" val="97824266"/>
                    </a:ext>
                  </a:extLst>
                </a:gridCol>
                <a:gridCol w="1046989">
                  <a:extLst>
                    <a:ext uri="{9D8B030D-6E8A-4147-A177-3AD203B41FA5}">
                      <a16:colId xmlns:a16="http://schemas.microsoft.com/office/drawing/2014/main" val="305751293"/>
                    </a:ext>
                  </a:extLst>
                </a:gridCol>
              </a:tblGrid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Data 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Lower limit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Upper limit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Memory bytes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2^N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385534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bigint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−2^63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2^63−1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3165412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−2^31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2^31−1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8549145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smallint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−2^15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2^15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9234713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tinyint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255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6096725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bit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3847885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decimal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−10^38+1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10^38−1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3314603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numeric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−10^38+1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10^38−1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3334400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money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−10^20+1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10^20−1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4500683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smallmoney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−214,478.36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2,14,478.36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3364020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datetime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1753-01-01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9999-12-31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6897329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smalldatetime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1900-01-01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2079-06-06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9918576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0001-01-01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9999-12-31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6094243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datetime2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0001-01-01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9999-12-31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8642004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char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 chars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8000 chars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Yes, 2^N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2475738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varchar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0 chars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8000 chars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N+2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Yes, 2^N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77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5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75973" y="687396"/>
            <a:ext cx="7355370" cy="56430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8k Page Size Table Design</a:t>
            </a:r>
          </a:p>
          <a:p>
            <a:pPr lvl="1"/>
            <a:r>
              <a:rPr lang="en-US" dirty="0"/>
              <a:t>2^N bytes data types to be used</a:t>
            </a:r>
          </a:p>
          <a:p>
            <a:pPr lvl="2"/>
            <a:r>
              <a:rPr lang="en-US" dirty="0"/>
              <a:t>Small Int, Int, Big Int, Money, Date Time</a:t>
            </a:r>
          </a:p>
          <a:p>
            <a:pPr lvl="2"/>
            <a:r>
              <a:rPr lang="en-US" dirty="0"/>
              <a:t>To fit max number of Rows per Page</a:t>
            </a:r>
          </a:p>
          <a:p>
            <a:pPr lvl="1"/>
            <a:r>
              <a:rPr lang="en-US" dirty="0"/>
              <a:t>Odd bytes data type to avoid</a:t>
            </a:r>
          </a:p>
          <a:p>
            <a:pPr lvl="2"/>
            <a:r>
              <a:rPr lang="en-US" dirty="0"/>
              <a:t>Bit, Tiny Int, Date, etc.,</a:t>
            </a:r>
          </a:p>
          <a:p>
            <a:pPr lvl="1"/>
            <a:r>
              <a:rPr lang="en-US" dirty="0"/>
              <a:t>Varchar(2^N)</a:t>
            </a:r>
          </a:p>
          <a:p>
            <a:pPr lvl="2"/>
            <a:r>
              <a:rPr lang="en-US" dirty="0"/>
              <a:t>Varchar(128), not Varchar(100)</a:t>
            </a:r>
          </a:p>
          <a:p>
            <a:pPr lvl="2"/>
            <a:r>
              <a:rPr lang="en-US" dirty="0"/>
              <a:t>2, 4, 8, 16, 32, 64, 128, 256, 512 sizes</a:t>
            </a:r>
          </a:p>
          <a:p>
            <a:pPr lvl="2"/>
            <a:r>
              <a:rPr lang="en-US" dirty="0"/>
              <a:t>1024, 2048, 4096, 8000 – to avoid</a:t>
            </a:r>
          </a:p>
          <a:p>
            <a:pPr lvl="1"/>
            <a:r>
              <a:rPr lang="en-US" dirty="0"/>
              <a:t>Char(2^N)</a:t>
            </a:r>
          </a:p>
          <a:p>
            <a:pPr lvl="2"/>
            <a:r>
              <a:rPr lang="en-US" dirty="0"/>
              <a:t>Char(2), not Char(1), not Bit, not Tiny Int</a:t>
            </a:r>
          </a:p>
          <a:p>
            <a:pPr lvl="2"/>
            <a:r>
              <a:rPr lang="en-US" dirty="0"/>
              <a:t>Small Int is better than these</a:t>
            </a:r>
          </a:p>
          <a:p>
            <a:pPr lvl="1"/>
            <a:r>
              <a:rPr lang="en-US" dirty="0"/>
              <a:t>1970 Unix Timestamp with Big Int</a:t>
            </a:r>
          </a:p>
          <a:p>
            <a:pPr lvl="2"/>
            <a:r>
              <a:rPr lang="en-US" dirty="0"/>
              <a:t>Created Date, Modified Date as Big Int</a:t>
            </a:r>
          </a:p>
          <a:p>
            <a:pPr lvl="2"/>
            <a:r>
              <a:rPr lang="en-US" dirty="0"/>
              <a:t>Not Date of Birth, &lt; 1970 Dates</a:t>
            </a:r>
          </a:p>
          <a:p>
            <a:pPr lvl="1"/>
            <a:r>
              <a:rPr lang="en-US" dirty="0"/>
              <a:t>Read Heavy DB Design</a:t>
            </a:r>
          </a:p>
          <a:p>
            <a:pPr lvl="2"/>
            <a:r>
              <a:rPr lang="en-US" dirty="0"/>
              <a:t>One to Many Relationship Tables</a:t>
            </a:r>
          </a:p>
          <a:p>
            <a:pPr lvl="2"/>
            <a:r>
              <a:rPr lang="en-US" dirty="0"/>
              <a:t>Master Table w/o Varchar,  Varchar in Detail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design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83670-FBF8-40D6-AC86-10FFAE67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869" y="707747"/>
            <a:ext cx="3444892" cy="17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0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9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Widescreen</PresentationFormat>
  <Paragraphs>207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DividendVTI</vt:lpstr>
      <vt:lpstr>Architecture design overview</vt:lpstr>
      <vt:lpstr>Micro websites architecture in  Virtual machine</vt:lpstr>
      <vt:lpstr>Micro websites development  architecture</vt:lpstr>
      <vt:lpstr>services overview</vt:lpstr>
      <vt:lpstr>Multi tenant Database architecture</vt:lpstr>
      <vt:lpstr>Azure Databases overview</vt:lpstr>
      <vt:lpstr>Sql data types overview</vt:lpstr>
      <vt:lpstr>Sql data types memory storage</vt:lpstr>
      <vt:lpstr>Table design overview</vt:lpstr>
      <vt:lpstr>The Clean architecture</vt:lpstr>
      <vt:lpstr>Cqrs + Ddd design pattern overview</vt:lpstr>
      <vt:lpstr>multi Layer N-tier architecture</vt:lpstr>
      <vt:lpstr>Asp.net core Boiler plates overview</vt:lpstr>
      <vt:lpstr>Asp.net core Boiler plates components</vt:lpstr>
      <vt:lpstr>ORM  dapper vs  entity framework</vt:lpstr>
      <vt:lpstr>Overall Architecture overview</vt:lpstr>
      <vt:lpstr>Hybrid mobile platform comparison</vt:lpstr>
      <vt:lpstr>mobile platform Xamarin forms overview</vt:lpstr>
      <vt:lpstr>Xamarin forms MVVM OVERVIEW</vt:lpstr>
      <vt:lpstr>Strategic Features</vt:lpstr>
      <vt:lpstr>Up Next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2020-04-11T17:18:14Z</dcterms:created>
  <dcterms:modified xsi:type="dcterms:W3CDTF">2020-06-02T17:32:10Z</dcterms:modified>
</cp:coreProperties>
</file>