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89" r:id="rId2"/>
    <p:sldId id="268" r:id="rId3"/>
    <p:sldId id="280" r:id="rId4"/>
    <p:sldId id="269" r:id="rId5"/>
    <p:sldId id="292" r:id="rId6"/>
    <p:sldId id="274" r:id="rId7"/>
    <p:sldId id="275" r:id="rId8"/>
    <p:sldId id="286" r:id="rId9"/>
    <p:sldId id="293" r:id="rId10"/>
    <p:sldId id="290" r:id="rId11"/>
    <p:sldId id="298" r:id="rId12"/>
    <p:sldId id="297" r:id="rId13"/>
    <p:sldId id="299" r:id="rId14"/>
    <p:sldId id="291" r:id="rId15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00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98558-62E9-4586-BA5A-9028E8034876}" type="doc">
      <dgm:prSet loTypeId="urn:microsoft.com/office/officeart/2005/8/layout/cycle8" loCatId="cycle" qsTypeId="urn:microsoft.com/office/officeart/2005/8/quickstyle/3d2#1" qsCatId="3D" csTypeId="urn:microsoft.com/office/officeart/2005/8/colors/colorful5" csCatId="colorful" phldr="1"/>
      <dgm:spPr/>
    </dgm:pt>
    <dgm:pt modelId="{8B7F5009-AC8B-4A1C-A788-94A16A289E68}">
      <dgm:prSet phldrT="[Text]" custT="1"/>
      <dgm:spPr/>
      <dgm:t>
        <a:bodyPr/>
        <a:lstStyle/>
        <a:p>
          <a:r>
            <a:rPr lang="en-US" sz="1800" b="1" dirty="0"/>
            <a:t>Proponent</a:t>
          </a:r>
          <a:endParaRPr lang="en-IN" sz="1800" b="1" dirty="0"/>
        </a:p>
      </dgm:t>
    </dgm:pt>
    <dgm:pt modelId="{30A9C929-8267-4003-9EA2-159AFE6E110D}" type="parTrans" cxnId="{67712181-3D92-45B3-9A52-7BF4D696D470}">
      <dgm:prSet/>
      <dgm:spPr/>
      <dgm:t>
        <a:bodyPr/>
        <a:lstStyle/>
        <a:p>
          <a:endParaRPr lang="en-IN"/>
        </a:p>
      </dgm:t>
    </dgm:pt>
    <dgm:pt modelId="{4B2F08E4-FE82-4E6C-9F68-C4665D109ADF}" type="sibTrans" cxnId="{67712181-3D92-45B3-9A52-7BF4D696D470}">
      <dgm:prSet/>
      <dgm:spPr/>
      <dgm:t>
        <a:bodyPr/>
        <a:lstStyle/>
        <a:p>
          <a:endParaRPr lang="en-IN"/>
        </a:p>
      </dgm:t>
    </dgm:pt>
    <dgm:pt modelId="{E9235B8C-AD83-423D-8BB2-D1C88F001A61}">
      <dgm:prSet custT="1"/>
      <dgm:spPr/>
      <dgm:t>
        <a:bodyPr/>
        <a:lstStyle/>
        <a:p>
          <a:r>
            <a:rPr lang="en-US" sz="1800" b="1" dirty="0"/>
            <a:t>Member Secretary  of SEIAA</a:t>
          </a:r>
        </a:p>
      </dgm:t>
    </dgm:pt>
    <dgm:pt modelId="{E921703F-075E-4A95-8E42-49A467B33D45}" type="parTrans" cxnId="{FD3E1C62-425E-4376-867C-1B6B63F1DBB3}">
      <dgm:prSet/>
      <dgm:spPr/>
      <dgm:t>
        <a:bodyPr/>
        <a:lstStyle/>
        <a:p>
          <a:endParaRPr lang="en-IN"/>
        </a:p>
      </dgm:t>
    </dgm:pt>
    <dgm:pt modelId="{12B0B696-AE65-4457-836D-57FA9D40F158}" type="sibTrans" cxnId="{FD3E1C62-425E-4376-867C-1B6B63F1DBB3}">
      <dgm:prSet/>
      <dgm:spPr/>
      <dgm:t>
        <a:bodyPr/>
        <a:lstStyle/>
        <a:p>
          <a:endParaRPr lang="en-IN"/>
        </a:p>
      </dgm:t>
    </dgm:pt>
    <dgm:pt modelId="{72E559AA-9A83-4499-BF7B-5B7A7F6ECEEA}">
      <dgm:prSet custT="1"/>
      <dgm:spPr>
        <a:solidFill>
          <a:srgbClr val="00B050"/>
        </a:solidFill>
      </dgm:spPr>
      <dgm:t>
        <a:bodyPr/>
        <a:lstStyle/>
        <a:p>
          <a:r>
            <a:rPr lang="en-US" sz="1800" b="1" dirty="0"/>
            <a:t>Member Secretary of SEAC</a:t>
          </a:r>
        </a:p>
      </dgm:t>
    </dgm:pt>
    <dgm:pt modelId="{9EF6CFB3-384D-42B8-8811-A603C5FC504D}" type="parTrans" cxnId="{61290725-0C0D-4746-A319-D61903DCA8C4}">
      <dgm:prSet/>
      <dgm:spPr/>
      <dgm:t>
        <a:bodyPr/>
        <a:lstStyle/>
        <a:p>
          <a:endParaRPr lang="en-IN"/>
        </a:p>
      </dgm:t>
    </dgm:pt>
    <dgm:pt modelId="{5557F6E2-607C-4C96-9910-7ED2BFE51669}" type="sibTrans" cxnId="{61290725-0C0D-4746-A319-D61903DCA8C4}">
      <dgm:prSet/>
      <dgm:spPr/>
      <dgm:t>
        <a:bodyPr/>
        <a:lstStyle/>
        <a:p>
          <a:endParaRPr lang="en-IN"/>
        </a:p>
      </dgm:t>
    </dgm:pt>
    <dgm:pt modelId="{37B68E02-5E42-42C7-A509-2DA7C1C50ECB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800" b="1" dirty="0"/>
            <a:t>SEIAA and SEAC Members</a:t>
          </a:r>
        </a:p>
      </dgm:t>
    </dgm:pt>
    <dgm:pt modelId="{F22DFFC2-3859-46A4-B289-422357ED409A}" type="parTrans" cxnId="{A88AAA7F-4683-4CAF-82D8-D9DD285D1465}">
      <dgm:prSet/>
      <dgm:spPr/>
      <dgm:t>
        <a:bodyPr/>
        <a:lstStyle/>
        <a:p>
          <a:endParaRPr lang="en-IN"/>
        </a:p>
      </dgm:t>
    </dgm:pt>
    <dgm:pt modelId="{A61B8948-3930-40A3-A719-AB7C6FA35DDE}" type="sibTrans" cxnId="{A88AAA7F-4683-4CAF-82D8-D9DD285D1465}">
      <dgm:prSet/>
      <dgm:spPr/>
      <dgm:t>
        <a:bodyPr/>
        <a:lstStyle/>
        <a:p>
          <a:endParaRPr lang="en-IN"/>
        </a:p>
      </dgm:t>
    </dgm:pt>
    <dgm:pt modelId="{187331C5-E943-4E9C-AFB4-3B6556F6DFAF}" type="pres">
      <dgm:prSet presAssocID="{31B98558-62E9-4586-BA5A-9028E8034876}" presName="compositeShape" presStyleCnt="0">
        <dgm:presLayoutVars>
          <dgm:chMax val="7"/>
          <dgm:dir/>
          <dgm:resizeHandles val="exact"/>
        </dgm:presLayoutVars>
      </dgm:prSet>
      <dgm:spPr/>
    </dgm:pt>
    <dgm:pt modelId="{4756220D-CF9F-4312-9BA5-2DF5BAB118A7}" type="pres">
      <dgm:prSet presAssocID="{31B98558-62E9-4586-BA5A-9028E8034876}" presName="wedge1" presStyleLbl="node1" presStyleIdx="0" presStyleCnt="4"/>
      <dgm:spPr/>
    </dgm:pt>
    <dgm:pt modelId="{AC114711-31BD-46FE-B8F6-F31E274E2822}" type="pres">
      <dgm:prSet presAssocID="{31B98558-62E9-4586-BA5A-9028E8034876}" presName="dummy1a" presStyleCnt="0"/>
      <dgm:spPr/>
    </dgm:pt>
    <dgm:pt modelId="{91CE7DE8-AA83-40AA-B9BF-1A3D293FD86D}" type="pres">
      <dgm:prSet presAssocID="{31B98558-62E9-4586-BA5A-9028E8034876}" presName="dummy1b" presStyleCnt="0"/>
      <dgm:spPr/>
    </dgm:pt>
    <dgm:pt modelId="{73044096-1599-459D-9545-DE2CE6468255}" type="pres">
      <dgm:prSet presAssocID="{31B98558-62E9-4586-BA5A-9028E803487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D7DB4A-F96D-468D-89F7-6B84D6BBE9FD}" type="pres">
      <dgm:prSet presAssocID="{31B98558-62E9-4586-BA5A-9028E8034876}" presName="wedge2" presStyleLbl="node1" presStyleIdx="1" presStyleCnt="4"/>
      <dgm:spPr/>
    </dgm:pt>
    <dgm:pt modelId="{BFE9E8C3-BB16-49A4-B1E6-351BE773B34B}" type="pres">
      <dgm:prSet presAssocID="{31B98558-62E9-4586-BA5A-9028E8034876}" presName="dummy2a" presStyleCnt="0"/>
      <dgm:spPr/>
    </dgm:pt>
    <dgm:pt modelId="{42952F71-35CA-470A-AB5B-99271C3C66B0}" type="pres">
      <dgm:prSet presAssocID="{31B98558-62E9-4586-BA5A-9028E8034876}" presName="dummy2b" presStyleCnt="0"/>
      <dgm:spPr/>
    </dgm:pt>
    <dgm:pt modelId="{F8E613D2-FB8B-4D05-BD50-6714E53C795D}" type="pres">
      <dgm:prSet presAssocID="{31B98558-62E9-4586-BA5A-9028E803487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130E58E-8ACF-405D-A040-15037C6B771B}" type="pres">
      <dgm:prSet presAssocID="{31B98558-62E9-4586-BA5A-9028E8034876}" presName="wedge3" presStyleLbl="node1" presStyleIdx="2" presStyleCnt="4"/>
      <dgm:spPr/>
    </dgm:pt>
    <dgm:pt modelId="{646FC67F-00F5-46DF-AB12-BD830C2BD59C}" type="pres">
      <dgm:prSet presAssocID="{31B98558-62E9-4586-BA5A-9028E8034876}" presName="dummy3a" presStyleCnt="0"/>
      <dgm:spPr/>
    </dgm:pt>
    <dgm:pt modelId="{BC8D90A9-7CC4-4B03-A03F-31AC46D1D130}" type="pres">
      <dgm:prSet presAssocID="{31B98558-62E9-4586-BA5A-9028E8034876}" presName="dummy3b" presStyleCnt="0"/>
      <dgm:spPr/>
    </dgm:pt>
    <dgm:pt modelId="{8D09B19C-3C4F-4C77-A0A3-9576D09930E8}" type="pres">
      <dgm:prSet presAssocID="{31B98558-62E9-4586-BA5A-9028E803487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A6266B-BBC4-466F-B744-F38157966AD8}" type="pres">
      <dgm:prSet presAssocID="{31B98558-62E9-4586-BA5A-9028E8034876}" presName="wedge4" presStyleLbl="node1" presStyleIdx="3" presStyleCnt="4" custScaleY="101957" custLinFactNeighborX="524" custLinFactNeighborY="159"/>
      <dgm:spPr/>
    </dgm:pt>
    <dgm:pt modelId="{48885557-8142-4BB2-BE70-07075A88E648}" type="pres">
      <dgm:prSet presAssocID="{31B98558-62E9-4586-BA5A-9028E8034876}" presName="dummy4a" presStyleCnt="0"/>
      <dgm:spPr/>
    </dgm:pt>
    <dgm:pt modelId="{9B02AA0B-0372-4304-9B3B-5211279EBD5A}" type="pres">
      <dgm:prSet presAssocID="{31B98558-62E9-4586-BA5A-9028E8034876}" presName="dummy4b" presStyleCnt="0"/>
      <dgm:spPr/>
    </dgm:pt>
    <dgm:pt modelId="{DA11CB30-1C77-4CDA-B4F9-0B2D405CF87B}" type="pres">
      <dgm:prSet presAssocID="{31B98558-62E9-4586-BA5A-9028E803487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341E920-AAF8-43D8-88EE-7A9920A54C1F}" type="pres">
      <dgm:prSet presAssocID="{4B2F08E4-FE82-4E6C-9F68-C4665D109ADF}" presName="arrowWedge1" presStyleLbl="fgSibTrans2D1" presStyleIdx="0" presStyleCnt="4"/>
      <dgm:spPr/>
    </dgm:pt>
    <dgm:pt modelId="{181DF5B8-1102-4EC1-B48A-AE3CF1B45723}" type="pres">
      <dgm:prSet presAssocID="{12B0B696-AE65-4457-836D-57FA9D40F158}" presName="arrowWedge2" presStyleLbl="fgSibTrans2D1" presStyleIdx="1" presStyleCnt="4"/>
      <dgm:spPr/>
    </dgm:pt>
    <dgm:pt modelId="{2E6ADE2C-AA7A-42FC-8E3D-94092BEA1DA5}" type="pres">
      <dgm:prSet presAssocID="{5557F6E2-607C-4C96-9910-7ED2BFE51669}" presName="arrowWedge3" presStyleLbl="fgSibTrans2D1" presStyleIdx="2" presStyleCnt="4"/>
      <dgm:spPr>
        <a:solidFill>
          <a:srgbClr val="00B050"/>
        </a:solidFill>
      </dgm:spPr>
    </dgm:pt>
    <dgm:pt modelId="{B4491E6D-6181-4738-966F-590060BD9D08}" type="pres">
      <dgm:prSet presAssocID="{A61B8948-3930-40A3-A719-AB7C6FA35DDE}" presName="arrowWedge4" presStyleLbl="fgSibTrans2D1" presStyleIdx="3" presStyleCnt="4"/>
      <dgm:spPr>
        <a:solidFill>
          <a:schemeClr val="bg2">
            <a:lumMod val="50000"/>
          </a:schemeClr>
        </a:solidFill>
      </dgm:spPr>
    </dgm:pt>
  </dgm:ptLst>
  <dgm:cxnLst>
    <dgm:cxn modelId="{E7FAE70B-AEF3-4A37-B6BE-D898BE7550DD}" type="presOf" srcId="{72E559AA-9A83-4499-BF7B-5B7A7F6ECEEA}" destId="{8D09B19C-3C4F-4C77-A0A3-9576D09930E8}" srcOrd="1" destOrd="0" presId="urn:microsoft.com/office/officeart/2005/8/layout/cycle8"/>
    <dgm:cxn modelId="{16721222-10E6-48BD-BCBF-B85E62AD8F88}" type="presOf" srcId="{E9235B8C-AD83-423D-8BB2-D1C88F001A61}" destId="{69D7DB4A-F96D-468D-89F7-6B84D6BBE9FD}" srcOrd="0" destOrd="0" presId="urn:microsoft.com/office/officeart/2005/8/layout/cycle8"/>
    <dgm:cxn modelId="{61290725-0C0D-4746-A319-D61903DCA8C4}" srcId="{31B98558-62E9-4586-BA5A-9028E8034876}" destId="{72E559AA-9A83-4499-BF7B-5B7A7F6ECEEA}" srcOrd="2" destOrd="0" parTransId="{9EF6CFB3-384D-42B8-8811-A603C5FC504D}" sibTransId="{5557F6E2-607C-4C96-9910-7ED2BFE51669}"/>
    <dgm:cxn modelId="{FD3E1C62-425E-4376-867C-1B6B63F1DBB3}" srcId="{31B98558-62E9-4586-BA5A-9028E8034876}" destId="{E9235B8C-AD83-423D-8BB2-D1C88F001A61}" srcOrd="1" destOrd="0" parTransId="{E921703F-075E-4A95-8E42-49A467B33D45}" sibTransId="{12B0B696-AE65-4457-836D-57FA9D40F158}"/>
    <dgm:cxn modelId="{2F2EBE67-975C-452A-B276-786680CBDE6D}" type="presOf" srcId="{31B98558-62E9-4586-BA5A-9028E8034876}" destId="{187331C5-E943-4E9C-AFB4-3B6556F6DFAF}" srcOrd="0" destOrd="0" presId="urn:microsoft.com/office/officeart/2005/8/layout/cycle8"/>
    <dgm:cxn modelId="{91F76069-E65C-4D9F-8DA7-BBD994A42BD4}" type="presOf" srcId="{8B7F5009-AC8B-4A1C-A788-94A16A289E68}" destId="{4756220D-CF9F-4312-9BA5-2DF5BAB118A7}" srcOrd="0" destOrd="0" presId="urn:microsoft.com/office/officeart/2005/8/layout/cycle8"/>
    <dgm:cxn modelId="{3F733E76-7F6A-4046-AADE-4F356395279C}" type="presOf" srcId="{72E559AA-9A83-4499-BF7B-5B7A7F6ECEEA}" destId="{2130E58E-8ACF-405D-A040-15037C6B771B}" srcOrd="0" destOrd="0" presId="urn:microsoft.com/office/officeart/2005/8/layout/cycle8"/>
    <dgm:cxn modelId="{E96A827A-B5E3-497B-B7FE-6A1403656650}" type="presOf" srcId="{37B68E02-5E42-42C7-A509-2DA7C1C50ECB}" destId="{96A6266B-BBC4-466F-B744-F38157966AD8}" srcOrd="0" destOrd="0" presId="urn:microsoft.com/office/officeart/2005/8/layout/cycle8"/>
    <dgm:cxn modelId="{A88AAA7F-4683-4CAF-82D8-D9DD285D1465}" srcId="{31B98558-62E9-4586-BA5A-9028E8034876}" destId="{37B68E02-5E42-42C7-A509-2DA7C1C50ECB}" srcOrd="3" destOrd="0" parTransId="{F22DFFC2-3859-46A4-B289-422357ED409A}" sibTransId="{A61B8948-3930-40A3-A719-AB7C6FA35DDE}"/>
    <dgm:cxn modelId="{67712181-3D92-45B3-9A52-7BF4D696D470}" srcId="{31B98558-62E9-4586-BA5A-9028E8034876}" destId="{8B7F5009-AC8B-4A1C-A788-94A16A289E68}" srcOrd="0" destOrd="0" parTransId="{30A9C929-8267-4003-9EA2-159AFE6E110D}" sibTransId="{4B2F08E4-FE82-4E6C-9F68-C4665D109ADF}"/>
    <dgm:cxn modelId="{D9956A82-38B8-4E51-978D-6A12F581ADF2}" type="presOf" srcId="{37B68E02-5E42-42C7-A509-2DA7C1C50ECB}" destId="{DA11CB30-1C77-4CDA-B4F9-0B2D405CF87B}" srcOrd="1" destOrd="0" presId="urn:microsoft.com/office/officeart/2005/8/layout/cycle8"/>
    <dgm:cxn modelId="{E1BA9B91-C44D-4684-8926-170F367B1C01}" type="presOf" srcId="{8B7F5009-AC8B-4A1C-A788-94A16A289E68}" destId="{73044096-1599-459D-9545-DE2CE6468255}" srcOrd="1" destOrd="0" presId="urn:microsoft.com/office/officeart/2005/8/layout/cycle8"/>
    <dgm:cxn modelId="{5E0B64E6-CC16-4ED0-8D66-92E802983F32}" type="presOf" srcId="{E9235B8C-AD83-423D-8BB2-D1C88F001A61}" destId="{F8E613D2-FB8B-4D05-BD50-6714E53C795D}" srcOrd="1" destOrd="0" presId="urn:microsoft.com/office/officeart/2005/8/layout/cycle8"/>
    <dgm:cxn modelId="{1CC2A8E8-D63F-41E6-96E8-84C9E0A2A8AC}" type="presParOf" srcId="{187331C5-E943-4E9C-AFB4-3B6556F6DFAF}" destId="{4756220D-CF9F-4312-9BA5-2DF5BAB118A7}" srcOrd="0" destOrd="0" presId="urn:microsoft.com/office/officeart/2005/8/layout/cycle8"/>
    <dgm:cxn modelId="{7F668C14-C03F-4C47-A231-A6C8BDA54FBE}" type="presParOf" srcId="{187331C5-E943-4E9C-AFB4-3B6556F6DFAF}" destId="{AC114711-31BD-46FE-B8F6-F31E274E2822}" srcOrd="1" destOrd="0" presId="urn:microsoft.com/office/officeart/2005/8/layout/cycle8"/>
    <dgm:cxn modelId="{EC983B49-E253-4ED2-8459-F179CE907F46}" type="presParOf" srcId="{187331C5-E943-4E9C-AFB4-3B6556F6DFAF}" destId="{91CE7DE8-AA83-40AA-B9BF-1A3D293FD86D}" srcOrd="2" destOrd="0" presId="urn:microsoft.com/office/officeart/2005/8/layout/cycle8"/>
    <dgm:cxn modelId="{E3123232-76BD-45D6-BA68-E2AF7251AD6C}" type="presParOf" srcId="{187331C5-E943-4E9C-AFB4-3B6556F6DFAF}" destId="{73044096-1599-459D-9545-DE2CE6468255}" srcOrd="3" destOrd="0" presId="urn:microsoft.com/office/officeart/2005/8/layout/cycle8"/>
    <dgm:cxn modelId="{56A6ECFF-88E1-41D5-88C2-A2B2510DDBDC}" type="presParOf" srcId="{187331C5-E943-4E9C-AFB4-3B6556F6DFAF}" destId="{69D7DB4A-F96D-468D-89F7-6B84D6BBE9FD}" srcOrd="4" destOrd="0" presId="urn:microsoft.com/office/officeart/2005/8/layout/cycle8"/>
    <dgm:cxn modelId="{390D3C67-E5CB-44D5-8840-7B2EBF91004D}" type="presParOf" srcId="{187331C5-E943-4E9C-AFB4-3B6556F6DFAF}" destId="{BFE9E8C3-BB16-49A4-B1E6-351BE773B34B}" srcOrd="5" destOrd="0" presId="urn:microsoft.com/office/officeart/2005/8/layout/cycle8"/>
    <dgm:cxn modelId="{F1BD12D6-A5F6-42EC-8238-D33D71030857}" type="presParOf" srcId="{187331C5-E943-4E9C-AFB4-3B6556F6DFAF}" destId="{42952F71-35CA-470A-AB5B-99271C3C66B0}" srcOrd="6" destOrd="0" presId="urn:microsoft.com/office/officeart/2005/8/layout/cycle8"/>
    <dgm:cxn modelId="{234A7A3D-442B-4219-A802-89802BCBC2C1}" type="presParOf" srcId="{187331C5-E943-4E9C-AFB4-3B6556F6DFAF}" destId="{F8E613D2-FB8B-4D05-BD50-6714E53C795D}" srcOrd="7" destOrd="0" presId="urn:microsoft.com/office/officeart/2005/8/layout/cycle8"/>
    <dgm:cxn modelId="{5C09917F-234D-4FF7-81A9-A5312A3A8193}" type="presParOf" srcId="{187331C5-E943-4E9C-AFB4-3B6556F6DFAF}" destId="{2130E58E-8ACF-405D-A040-15037C6B771B}" srcOrd="8" destOrd="0" presId="urn:microsoft.com/office/officeart/2005/8/layout/cycle8"/>
    <dgm:cxn modelId="{32006431-4DF2-42E7-9C6C-CA95B1C1A020}" type="presParOf" srcId="{187331C5-E943-4E9C-AFB4-3B6556F6DFAF}" destId="{646FC67F-00F5-46DF-AB12-BD830C2BD59C}" srcOrd="9" destOrd="0" presId="urn:microsoft.com/office/officeart/2005/8/layout/cycle8"/>
    <dgm:cxn modelId="{8E4B8788-474C-4A35-BA07-734C4A3EB8D6}" type="presParOf" srcId="{187331C5-E943-4E9C-AFB4-3B6556F6DFAF}" destId="{BC8D90A9-7CC4-4B03-A03F-31AC46D1D130}" srcOrd="10" destOrd="0" presId="urn:microsoft.com/office/officeart/2005/8/layout/cycle8"/>
    <dgm:cxn modelId="{909B14DD-EA55-4218-9181-CBD71C1569A0}" type="presParOf" srcId="{187331C5-E943-4E9C-AFB4-3B6556F6DFAF}" destId="{8D09B19C-3C4F-4C77-A0A3-9576D09930E8}" srcOrd="11" destOrd="0" presId="urn:microsoft.com/office/officeart/2005/8/layout/cycle8"/>
    <dgm:cxn modelId="{B60924D2-CB35-4C79-A05B-B2205EF5B3B1}" type="presParOf" srcId="{187331C5-E943-4E9C-AFB4-3B6556F6DFAF}" destId="{96A6266B-BBC4-466F-B744-F38157966AD8}" srcOrd="12" destOrd="0" presId="urn:microsoft.com/office/officeart/2005/8/layout/cycle8"/>
    <dgm:cxn modelId="{9E6BC922-8962-4551-BC0B-DC2282E5AB41}" type="presParOf" srcId="{187331C5-E943-4E9C-AFB4-3B6556F6DFAF}" destId="{48885557-8142-4BB2-BE70-07075A88E648}" srcOrd="13" destOrd="0" presId="urn:microsoft.com/office/officeart/2005/8/layout/cycle8"/>
    <dgm:cxn modelId="{4DB40737-3414-4C15-8C56-C92BBEF5B9DE}" type="presParOf" srcId="{187331C5-E943-4E9C-AFB4-3B6556F6DFAF}" destId="{9B02AA0B-0372-4304-9B3B-5211279EBD5A}" srcOrd="14" destOrd="0" presId="urn:microsoft.com/office/officeart/2005/8/layout/cycle8"/>
    <dgm:cxn modelId="{8C6BAAD9-5C4B-4B09-BBF8-DE7425DBD2DC}" type="presParOf" srcId="{187331C5-E943-4E9C-AFB4-3B6556F6DFAF}" destId="{DA11CB30-1C77-4CDA-B4F9-0B2D405CF87B}" srcOrd="15" destOrd="0" presId="urn:microsoft.com/office/officeart/2005/8/layout/cycle8"/>
    <dgm:cxn modelId="{32B1C844-733D-475E-80FD-90F556229405}" type="presParOf" srcId="{187331C5-E943-4E9C-AFB4-3B6556F6DFAF}" destId="{F341E920-AAF8-43D8-88EE-7A9920A54C1F}" srcOrd="16" destOrd="0" presId="urn:microsoft.com/office/officeart/2005/8/layout/cycle8"/>
    <dgm:cxn modelId="{B8E62B9D-522B-4787-AF69-6FB5F3E744E9}" type="presParOf" srcId="{187331C5-E943-4E9C-AFB4-3B6556F6DFAF}" destId="{181DF5B8-1102-4EC1-B48A-AE3CF1B45723}" srcOrd="17" destOrd="0" presId="urn:microsoft.com/office/officeart/2005/8/layout/cycle8"/>
    <dgm:cxn modelId="{9DD539DB-07BB-482C-95C7-2FD95FBBFFD2}" type="presParOf" srcId="{187331C5-E943-4E9C-AFB4-3B6556F6DFAF}" destId="{2E6ADE2C-AA7A-42FC-8E3D-94092BEA1DA5}" srcOrd="18" destOrd="0" presId="urn:microsoft.com/office/officeart/2005/8/layout/cycle8"/>
    <dgm:cxn modelId="{21DF835D-E6D0-4D49-B91E-E99BE19593D6}" type="presParOf" srcId="{187331C5-E943-4E9C-AFB4-3B6556F6DFAF}" destId="{B4491E6D-6181-4738-966F-590060BD9D08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6220D-CF9F-4312-9BA5-2DF5BAB118A7}">
      <dsp:nvSpPr>
        <dsp:cNvPr id="0" name=""/>
        <dsp:cNvSpPr/>
      </dsp:nvSpPr>
      <dsp:spPr>
        <a:xfrm>
          <a:off x="1957736" y="318088"/>
          <a:ext cx="4032504" cy="4032504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Proponent</a:t>
          </a:r>
          <a:endParaRPr lang="en-IN" sz="1800" b="1" kern="1200" dirty="0"/>
        </a:p>
      </dsp:txBody>
      <dsp:txXfrm>
        <a:off x="4098324" y="1153873"/>
        <a:ext cx="1488186" cy="1104138"/>
      </dsp:txXfrm>
    </dsp:sp>
    <dsp:sp modelId="{69D7DB4A-F96D-468D-89F7-6B84D6BBE9FD}">
      <dsp:nvSpPr>
        <dsp:cNvPr id="0" name=""/>
        <dsp:cNvSpPr/>
      </dsp:nvSpPr>
      <dsp:spPr>
        <a:xfrm>
          <a:off x="1957736" y="453465"/>
          <a:ext cx="4032504" cy="4032504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Member Secretary  of SEIAA</a:t>
          </a:r>
        </a:p>
      </dsp:txBody>
      <dsp:txXfrm>
        <a:off x="4098324" y="2546047"/>
        <a:ext cx="1488186" cy="1104138"/>
      </dsp:txXfrm>
    </dsp:sp>
    <dsp:sp modelId="{2130E58E-8ACF-405D-A040-15037C6B771B}">
      <dsp:nvSpPr>
        <dsp:cNvPr id="0" name=""/>
        <dsp:cNvSpPr/>
      </dsp:nvSpPr>
      <dsp:spPr>
        <a:xfrm>
          <a:off x="1822359" y="453465"/>
          <a:ext cx="4032504" cy="4032504"/>
        </a:xfrm>
        <a:prstGeom prst="pie">
          <a:avLst>
            <a:gd name="adj1" fmla="val 5400000"/>
            <a:gd name="adj2" fmla="val 1080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Member Secretary of SEAC</a:t>
          </a:r>
        </a:p>
      </dsp:txBody>
      <dsp:txXfrm>
        <a:off x="2226090" y="2546047"/>
        <a:ext cx="1488186" cy="1104138"/>
      </dsp:txXfrm>
    </dsp:sp>
    <dsp:sp modelId="{96A6266B-BBC4-466F-B744-F38157966AD8}">
      <dsp:nvSpPr>
        <dsp:cNvPr id="0" name=""/>
        <dsp:cNvSpPr/>
      </dsp:nvSpPr>
      <dsp:spPr>
        <a:xfrm>
          <a:off x="1843489" y="285042"/>
          <a:ext cx="4032504" cy="4111420"/>
        </a:xfrm>
        <a:prstGeom prst="pie">
          <a:avLst>
            <a:gd name="adj1" fmla="val 10800000"/>
            <a:gd name="adj2" fmla="val 162000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SEIAA and SEAC Members</a:t>
          </a:r>
        </a:p>
      </dsp:txBody>
      <dsp:txXfrm>
        <a:off x="2247220" y="1137182"/>
        <a:ext cx="1488186" cy="1125745"/>
      </dsp:txXfrm>
    </dsp:sp>
    <dsp:sp modelId="{F341E920-AAF8-43D8-88EE-7A9920A54C1F}">
      <dsp:nvSpPr>
        <dsp:cNvPr id="0" name=""/>
        <dsp:cNvSpPr/>
      </dsp:nvSpPr>
      <dsp:spPr>
        <a:xfrm>
          <a:off x="1708105" y="68457"/>
          <a:ext cx="4531766" cy="453176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1DF5B8-1102-4EC1-B48A-AE3CF1B45723}">
      <dsp:nvSpPr>
        <dsp:cNvPr id="0" name=""/>
        <dsp:cNvSpPr/>
      </dsp:nvSpPr>
      <dsp:spPr>
        <a:xfrm>
          <a:off x="1708105" y="203834"/>
          <a:ext cx="4531766" cy="453176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6ADE2C-AA7A-42FC-8E3D-94092BEA1DA5}">
      <dsp:nvSpPr>
        <dsp:cNvPr id="0" name=""/>
        <dsp:cNvSpPr/>
      </dsp:nvSpPr>
      <dsp:spPr>
        <a:xfrm>
          <a:off x="1572728" y="203834"/>
          <a:ext cx="4531766" cy="453176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491E6D-6181-4738-966F-590060BD9D08}">
      <dsp:nvSpPr>
        <dsp:cNvPr id="0" name=""/>
        <dsp:cNvSpPr/>
      </dsp:nvSpPr>
      <dsp:spPr>
        <a:xfrm>
          <a:off x="1593858" y="74516"/>
          <a:ext cx="4531766" cy="453176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7171E-C325-4520-966F-AFBEA6F79831}" type="datetimeFigureOut">
              <a:rPr lang="en-IN" smtClean="0"/>
              <a:pPr/>
              <a:t>21-05-2023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5C39E-549E-4E3A-BE43-A243939581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9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46E7-E4D1-4C5A-9702-DB45FBC30BF6}" type="datetimeFigureOut">
              <a:rPr lang="en-IN" smtClean="0"/>
              <a:pPr/>
              <a:t>21-05-2023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5C1C7-30EB-41B3-A2D7-D5511572CF4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92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64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5C1C7-30EB-41B3-A2D7-D5511572CF4F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4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9F86-6C22-4232-862B-A0CC4BCC023E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0EC2-1D04-4BC6-9C6F-761779BD9B8C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FFD1-6C16-4A08-B962-6E96ABC3BEC3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739F-60DF-4761-B64D-4AEC2F68FA92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541"/>
            <a:ext cx="9144000" cy="43445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79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0A6D-D57C-4F56-AF74-770835CFDC50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F9C3-5E43-4052-9217-FCCE7418ACB5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AD56A-8766-4170-8BCE-64718B12EAF3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3AB6-5010-40E9-AF9F-D2AD5F5A8F97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BA8E-93FB-450C-BBBD-46F8D5BC29F5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58CF-5B7A-4065-8DEB-E9EDEC372035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BF26-4E1F-4326-874E-34FF99AAE0BC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0727-3D12-4C52-9D31-3F5D3C97EB8A}" type="datetime4">
              <a:rPr lang="en-US" smtClean="0"/>
              <a:pPr/>
              <a:t>May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new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0010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0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Online Submission and Monitoring of Environmental Clearances</a:t>
            </a:r>
            <a:endParaRPr lang="en-US" sz="4000" b="1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en-US" sz="4000" b="1" dirty="0">
              <a:ln>
                <a:solidFill>
                  <a:schemeClr val="tx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pPr lvl="0" algn="ctr">
              <a:spcBef>
                <a:spcPct val="0"/>
              </a:spcBef>
            </a:pPr>
            <a:r>
              <a:rPr kumimoji="0" lang="en-US" sz="40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(http://</a:t>
            </a: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environment</a:t>
            </a:r>
            <a:r>
              <a:rPr kumimoji="0" lang="en-US" sz="40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clearance.nic.in)</a:t>
            </a:r>
            <a:br>
              <a:rPr kumimoji="0" lang="en-US" sz="40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381000" y="4643446"/>
            <a:ext cx="7153300" cy="1252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A Single Window EC System of Ministry of Environment, Forest and Climate Change, Government of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Flow of the System (cont..)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2149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7000" dirty="0"/>
          </a:p>
          <a:p>
            <a:pPr algn="just"/>
            <a:r>
              <a:rPr lang="en-US" sz="5000" dirty="0"/>
              <a:t>Automatic mailer notifications will be triggered for each and every transaction committed in the portal.</a:t>
            </a:r>
          </a:p>
          <a:p>
            <a:pPr algn="just"/>
            <a:r>
              <a:rPr lang="en-US" sz="5000" dirty="0"/>
              <a:t>The status of the proposal will be updated at each transaction and the same would be reflected automatically in the reports available in public domain.</a:t>
            </a:r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5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Status of Implementation of SEIAA Portal in States / 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52928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Active States / UTs (Agenda, Minutes and EC Uploaded)</a:t>
            </a:r>
          </a:p>
          <a:p>
            <a:r>
              <a:rPr lang="en-IN" sz="2000" dirty="0"/>
              <a:t>Andhra Pradesh</a:t>
            </a:r>
          </a:p>
          <a:p>
            <a:r>
              <a:rPr lang="en-IN" sz="2000" dirty="0"/>
              <a:t>Chhattisgarh</a:t>
            </a:r>
          </a:p>
          <a:p>
            <a:r>
              <a:rPr lang="en-IN" sz="2000" dirty="0"/>
              <a:t>Gujarat</a:t>
            </a:r>
          </a:p>
          <a:p>
            <a:r>
              <a:rPr lang="en-IN" sz="2000" dirty="0"/>
              <a:t>Karnataka</a:t>
            </a:r>
          </a:p>
          <a:p>
            <a:r>
              <a:rPr lang="en-IN" sz="2000" dirty="0"/>
              <a:t>Pondicherry</a:t>
            </a:r>
          </a:p>
          <a:p>
            <a:r>
              <a:rPr lang="en-IN" sz="2000" dirty="0"/>
              <a:t>Punjab</a:t>
            </a:r>
          </a:p>
          <a:p>
            <a:r>
              <a:rPr lang="en-IN" sz="2000" dirty="0"/>
              <a:t>Tamil Nadu</a:t>
            </a:r>
          </a:p>
        </p:txBody>
      </p:sp>
    </p:spTree>
    <p:extLst>
      <p:ext uri="{BB962C8B-B14F-4D97-AF65-F5344CB8AC3E}">
        <p14:creationId xmlns:p14="http://schemas.microsoft.com/office/powerpoint/2010/main" val="189944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18388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Non – Active States / UTs (Only online submission of applications):</a:t>
            </a:r>
            <a:endParaRPr lang="en-IN" sz="2800" dirty="0"/>
          </a:p>
          <a:p>
            <a:r>
              <a:rPr lang="en-IN" sz="2000" dirty="0"/>
              <a:t>Andaman and Nicobar</a:t>
            </a:r>
          </a:p>
          <a:p>
            <a:r>
              <a:rPr lang="en-IN" sz="2000" dirty="0"/>
              <a:t>Arunachal Pradesh</a:t>
            </a:r>
          </a:p>
          <a:p>
            <a:r>
              <a:rPr lang="en-IN" sz="2000" dirty="0"/>
              <a:t>Chandigarh</a:t>
            </a:r>
          </a:p>
          <a:p>
            <a:r>
              <a:rPr lang="en-IN" sz="2000" dirty="0"/>
              <a:t>Goa</a:t>
            </a:r>
          </a:p>
          <a:p>
            <a:r>
              <a:rPr lang="en-IN" sz="2000" dirty="0"/>
              <a:t>Himachal Pradesh</a:t>
            </a:r>
          </a:p>
          <a:p>
            <a:r>
              <a:rPr lang="en-IN" sz="2000" dirty="0"/>
              <a:t>Jammu and Kashmir</a:t>
            </a:r>
          </a:p>
          <a:p>
            <a:r>
              <a:rPr lang="en-IN" sz="2000" dirty="0"/>
              <a:t>Mizoram</a:t>
            </a:r>
          </a:p>
          <a:p>
            <a:r>
              <a:rPr lang="en-IN" sz="2000" dirty="0"/>
              <a:t>Sikkim</a:t>
            </a:r>
          </a:p>
          <a:p>
            <a:r>
              <a:rPr lang="en-IN" sz="2000" dirty="0"/>
              <a:t>Uttar Pradesh</a:t>
            </a:r>
          </a:p>
        </p:txBody>
      </p:sp>
    </p:spTree>
    <p:extLst>
      <p:ext uri="{BB962C8B-B14F-4D97-AF65-F5344CB8AC3E}">
        <p14:creationId xmlns:p14="http://schemas.microsoft.com/office/powerpoint/2010/main" val="411779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2000"/>
            <a:ext cx="818388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600" b="1" dirty="0"/>
              <a:t>States / UTs in which implementation process has been initiated :</a:t>
            </a:r>
          </a:p>
          <a:p>
            <a:r>
              <a:rPr lang="en-IN" sz="2400" dirty="0"/>
              <a:t>Bihar</a:t>
            </a:r>
          </a:p>
          <a:p>
            <a:r>
              <a:rPr lang="en-IN" sz="2400" dirty="0"/>
              <a:t>Jharkhand</a:t>
            </a:r>
          </a:p>
          <a:p>
            <a:r>
              <a:rPr lang="en-IN" sz="2400" dirty="0"/>
              <a:t>Kerala</a:t>
            </a:r>
          </a:p>
          <a:p>
            <a:r>
              <a:rPr lang="en-IN" sz="2400" dirty="0"/>
              <a:t>Orissa</a:t>
            </a:r>
          </a:p>
          <a:p>
            <a:r>
              <a:rPr lang="en-IN" sz="2400" dirty="0"/>
              <a:t>Tripura</a:t>
            </a:r>
          </a:p>
          <a:p>
            <a:r>
              <a:rPr lang="en-IN" sz="2400" dirty="0"/>
              <a:t>Uttarakhand</a:t>
            </a:r>
          </a:p>
          <a:p>
            <a:r>
              <a:rPr lang="en-IN" sz="2400" dirty="0"/>
              <a:t>Meghalaya</a:t>
            </a:r>
          </a:p>
          <a:p>
            <a:r>
              <a:rPr lang="en-IN" sz="2400" dirty="0"/>
              <a:t>Rajasthan</a:t>
            </a:r>
          </a:p>
          <a:p>
            <a:r>
              <a:rPr lang="en-IN" sz="2400" dirty="0"/>
              <a:t>Delhi</a:t>
            </a:r>
          </a:p>
          <a:p>
            <a:r>
              <a:rPr lang="en-IN" sz="2400" dirty="0"/>
              <a:t>Haryana</a:t>
            </a:r>
          </a:p>
          <a:p>
            <a:r>
              <a:rPr lang="en-IN" sz="2400" dirty="0"/>
              <a:t>Maharashtra</a:t>
            </a:r>
          </a:p>
          <a:p>
            <a:r>
              <a:rPr lang="en-IN" sz="2400" dirty="0"/>
              <a:t>Telangana </a:t>
            </a:r>
          </a:p>
          <a:p>
            <a:r>
              <a:rPr lang="en-IN" sz="2400" dirty="0"/>
              <a:t>West Bengal 	   		  Except uploading of Agenda</a:t>
            </a:r>
          </a:p>
          <a:p>
            <a:r>
              <a:rPr lang="en-IN" sz="2400" dirty="0"/>
              <a:t>Madhya Pradesh       		  and Minutes</a:t>
            </a:r>
          </a:p>
          <a:p>
            <a:endParaRPr lang="en-IN" sz="2400" dirty="0"/>
          </a:p>
        </p:txBody>
      </p:sp>
      <p:sp>
        <p:nvSpPr>
          <p:cNvPr id="2" name="Right Brace 1"/>
          <p:cNvSpPr/>
          <p:nvPr/>
        </p:nvSpPr>
        <p:spPr>
          <a:xfrm>
            <a:off x="3400838" y="5291336"/>
            <a:ext cx="432048" cy="499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2149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7000" dirty="0"/>
          </a:p>
          <a:p>
            <a:pPr marL="0" indent="0" algn="ctr">
              <a:buNone/>
            </a:pPr>
            <a:endParaRPr lang="en-US" sz="5000" dirty="0"/>
          </a:p>
          <a:p>
            <a:pPr marL="0" indent="0" algn="ctr">
              <a:buNone/>
            </a:pPr>
            <a:r>
              <a:rPr lang="en-US" sz="5000"/>
              <a:t>Thanks</a:t>
            </a:r>
            <a:endParaRPr lang="en-US" sz="5000" dirty="0"/>
          </a:p>
          <a:p>
            <a:pPr algn="just"/>
            <a:endParaRPr lang="en-US" sz="50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8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OSMEC-An Overview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35785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IN" sz="3600" dirty="0"/>
              <a:t>A workflow based  web portal developed for receiving and tracking proposals online submitted by proponent for seeking Environmental Clearances from Central Government.</a:t>
            </a:r>
          </a:p>
          <a:p>
            <a:pPr lvl="0" algn="just">
              <a:buFont typeface="Wingdings" pitchFamily="2" charset="2"/>
              <a:buChar char="q"/>
            </a:pPr>
            <a:r>
              <a:rPr lang="en-US" sz="3600" dirty="0"/>
              <a:t>A centralized database of proposals submitted to the Ministry for Category-A and B Projects.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600" dirty="0"/>
              <a:t>To be used by Project Proponents/User Agencies and officers/staff of </a:t>
            </a:r>
            <a:r>
              <a:rPr lang="en-US" sz="3600" dirty="0" err="1"/>
              <a:t>MoEFCC</a:t>
            </a:r>
            <a:r>
              <a:rPr lang="en-US" sz="3600" dirty="0"/>
              <a:t>, SEIAA and SEAC.</a:t>
            </a:r>
          </a:p>
          <a:p>
            <a:pPr marL="0" lvl="0" indent="0">
              <a:buNone/>
            </a:pPr>
            <a:endParaRPr lang="en-US" sz="3600" b="1" dirty="0"/>
          </a:p>
          <a:p>
            <a:pPr lvl="0">
              <a:buFont typeface="Wingdings" pitchFamily="2" charset="2"/>
              <a:buChar char="q"/>
            </a:pPr>
            <a:endParaRPr lang="en-IN" sz="3600" b="1" dirty="0"/>
          </a:p>
          <a:p>
            <a:pPr lvl="0">
              <a:buFont typeface="Wingdings" pitchFamily="2" charset="2"/>
              <a:buChar char="q"/>
            </a:pPr>
            <a:endParaRPr lang="en-IN" sz="3600" b="1" dirty="0"/>
          </a:p>
          <a:p>
            <a:pPr>
              <a:buFont typeface="Wingdings" pitchFamily="2" charset="2"/>
              <a:buChar char="q"/>
            </a:pPr>
            <a:endParaRPr lang="en-US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4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Objectives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357850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Enhance efficiency, transparency and accountability in the environment clearance process.</a:t>
            </a:r>
            <a:endParaRPr lang="en-IN" dirty="0"/>
          </a:p>
          <a:p>
            <a:pPr lvl="0" algn="just"/>
            <a:r>
              <a:rPr lang="en-US" dirty="0"/>
              <a:t>Reduction in turnaround time for activity.</a:t>
            </a:r>
            <a:endParaRPr lang="en-IN" dirty="0"/>
          </a:p>
          <a:p>
            <a:pPr lvl="0" algn="just"/>
            <a:r>
              <a:rPr lang="en-US" dirty="0"/>
              <a:t>Enhance responsiveness through workflows automation and availability of real time information.</a:t>
            </a:r>
          </a:p>
          <a:p>
            <a:pPr algn="just"/>
            <a:r>
              <a:rPr lang="en-US" dirty="0"/>
              <a:t>Online real-time monitoring and adherence to timelines for verification.</a:t>
            </a:r>
            <a:endParaRPr lang="en-IN" dirty="0"/>
          </a:p>
          <a:p>
            <a:pPr lvl="0" algn="just"/>
            <a:r>
              <a:rPr lang="en-US" dirty="0"/>
              <a:t>Enhance ease and convenience of citizens and businesses in accessing information and services. </a:t>
            </a:r>
            <a:endParaRPr lang="en-IN" dirty="0"/>
          </a:p>
          <a:p>
            <a:pPr lvl="0" algn="just"/>
            <a:r>
              <a:rPr lang="en-US" dirty="0"/>
              <a:t>Achieve standardization in EC process.</a:t>
            </a:r>
            <a:endParaRPr lang="en-IN" dirty="0"/>
          </a:p>
          <a:p>
            <a:pPr marL="0" lvl="0" indent="0">
              <a:buNone/>
            </a:pPr>
            <a:endParaRPr lang="en-US" sz="3600" b="1" dirty="0"/>
          </a:p>
          <a:p>
            <a:pPr lvl="0">
              <a:buFont typeface="Wingdings" pitchFamily="2" charset="2"/>
              <a:buChar char="q"/>
            </a:pPr>
            <a:endParaRPr lang="en-IN" sz="3600" b="1" dirty="0"/>
          </a:p>
          <a:p>
            <a:pPr lvl="0">
              <a:buFont typeface="Wingdings" pitchFamily="2" charset="2"/>
              <a:buChar char="q"/>
            </a:pPr>
            <a:endParaRPr lang="en-IN" sz="3600" b="1" dirty="0"/>
          </a:p>
          <a:p>
            <a:pPr>
              <a:buFont typeface="Wingdings" pitchFamily="2" charset="2"/>
              <a:buChar char="q"/>
            </a:pPr>
            <a:endParaRPr lang="en-US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4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Core Features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21497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5100" dirty="0"/>
              <a:t>All submission of projects through single window interface.</a:t>
            </a:r>
          </a:p>
          <a:p>
            <a:pPr algn="just">
              <a:buFont typeface="Wingdings" pitchFamily="2" charset="2"/>
              <a:buChar char="q"/>
            </a:pPr>
            <a:r>
              <a:rPr lang="en-IN" sz="5100" dirty="0"/>
              <a:t>Facilitate Management in effective monitoring.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/>
              <a:t>Delays in the clearance process can be ascertained.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/>
              <a:t>A unique-id for each proposal for future reference.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/>
              <a:t>On-the-fly generation of all required reports.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/>
              <a:t>Automatic mailer notification to take instant action.</a:t>
            </a:r>
            <a:endParaRPr lang="en-IN" sz="5100" dirty="0"/>
          </a:p>
          <a:p>
            <a:pPr algn="just">
              <a:buFont typeface="Wingdings" pitchFamily="2" charset="2"/>
              <a:buChar char="q"/>
            </a:pPr>
            <a:r>
              <a:rPr lang="en-US" sz="5100" dirty="0">
                <a:latin typeface="Calibri" pitchFamily="34" charset="0"/>
              </a:rPr>
              <a:t>Accessible from any PC having internet facility.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>
                <a:latin typeface="Calibri" pitchFamily="34" charset="0"/>
              </a:rPr>
              <a:t>Separate workflow for Category-A and Category-B proposals.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5100" dirty="0">
                <a:latin typeface="Calibri" pitchFamily="34" charset="0"/>
              </a:rPr>
              <a:t>Different privileges/roles for users as per their responsibility.</a:t>
            </a:r>
            <a:endParaRPr lang="en-IN" sz="5100" dirty="0"/>
          </a:p>
          <a:p>
            <a:pPr>
              <a:buFont typeface="Wingdings" pitchFamily="2" charset="2"/>
              <a:buChar char="q"/>
            </a:pPr>
            <a:endParaRPr lang="en-IN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Roles in System for Category-B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14874007"/>
              </p:ext>
            </p:extLst>
          </p:nvPr>
        </p:nvGraphicFramePr>
        <p:xfrm>
          <a:off x="762000" y="1371600"/>
          <a:ext cx="7848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377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Flow of the System (Category-B)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21497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8800" b="1" dirty="0"/>
              <a:t>Proponent</a:t>
            </a:r>
          </a:p>
          <a:p>
            <a:pPr algn="just"/>
            <a:r>
              <a:rPr lang="en-US" sz="7200" dirty="0"/>
              <a:t>Register with the OSMEC portal for the credentials. </a:t>
            </a:r>
          </a:p>
          <a:p>
            <a:pPr algn="just"/>
            <a:r>
              <a:rPr lang="en-US" sz="7200" dirty="0"/>
              <a:t>After registration, User-id and password will be communicated automatically to the registered email-id of proponent. </a:t>
            </a:r>
          </a:p>
          <a:p>
            <a:pPr algn="just"/>
            <a:r>
              <a:rPr lang="en-US" sz="7200" dirty="0"/>
              <a:t>Enter details of Form available under My Proposal tab.</a:t>
            </a:r>
          </a:p>
          <a:p>
            <a:pPr algn="just"/>
            <a:r>
              <a:rPr lang="en-US" sz="7200" dirty="0"/>
              <a:t>Upload relevant documents on portal and save it. Then, wait for further communication from MS of SEIAA. </a:t>
            </a:r>
          </a:p>
          <a:p>
            <a:pPr algn="just"/>
            <a:r>
              <a:rPr lang="en-US" sz="7200" dirty="0"/>
              <a:t>After receiving communication regarding shortcomings (if any) in the proposal, Upload all the required details on portal. Wait for further communication from MS of SEIAA.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6000" dirty="0"/>
              <a:t>If proposal is complete, then Proponent will receive email regarding Acceptance of the proposal from SEIAA.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6400" dirty="0"/>
              <a:t>Proponent will be asked to submit a signed copy of the proposal to SEIAA Office.</a:t>
            </a:r>
          </a:p>
          <a:p>
            <a:pPr algn="just">
              <a:buFont typeface="Wingdings" pitchFamily="2" charset="2"/>
              <a:buChar char="q"/>
            </a:pPr>
            <a:endParaRPr lang="en-US" sz="44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0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Flow of the System (cont..)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214974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8000" b="1" dirty="0"/>
              <a:t>Member Secretary (MS) of SEIAA</a:t>
            </a:r>
          </a:p>
          <a:p>
            <a:pPr algn="just"/>
            <a:r>
              <a:rPr lang="en-US" sz="8600" dirty="0"/>
              <a:t>Complete proposal including all relevant documents sent  by Proponent will be available for viewing. </a:t>
            </a:r>
          </a:p>
          <a:p>
            <a:pPr algn="just"/>
            <a:r>
              <a:rPr lang="en-US" sz="8600" dirty="0"/>
              <a:t>Examine the proposal submitted by Proponent.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8200" dirty="0"/>
              <a:t>If proposal is incomplete, then Member Secretary may send communication of shortcomings to Proponent through EDS module.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8200" dirty="0"/>
              <a:t>If proposal is complete, then MS will send a communication of acceptance of proposal to Proponent along with a request to submit a signed copy of proposal in SEIAA Office.  </a:t>
            </a:r>
          </a:p>
          <a:p>
            <a:pPr algn="just"/>
            <a:r>
              <a:rPr lang="en-US" sz="8600" dirty="0"/>
              <a:t>After receiving signed copy, will forward the proposal to MS of SEAC.</a:t>
            </a:r>
          </a:p>
          <a:p>
            <a:pPr algn="just"/>
            <a:endParaRPr lang="en-US" sz="8600" dirty="0"/>
          </a:p>
          <a:p>
            <a:pPr algn="just">
              <a:buFont typeface="Wingdings" pitchFamily="2" charset="2"/>
              <a:buChar char="q"/>
            </a:pPr>
            <a:endParaRPr lang="en-US" sz="44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4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Flow of the System (cont..)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214974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8600" b="1" dirty="0"/>
              <a:t>Member Secretary (MS) of SEAC</a:t>
            </a:r>
          </a:p>
          <a:p>
            <a:pPr algn="just"/>
            <a:r>
              <a:rPr lang="en-US" sz="7400" dirty="0"/>
              <a:t>Complete proposal including all relevant documents sent  by Proponent will be available for viewing. </a:t>
            </a:r>
          </a:p>
          <a:p>
            <a:pPr algn="just"/>
            <a:r>
              <a:rPr lang="en-US" sz="7400" dirty="0"/>
              <a:t>Examine the proposal forwarded by MS of SEIAA.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7000" dirty="0"/>
              <a:t>If proposal is incomplete or any other details are required, then Member Secretary may send communication of shortcomings to SEIAA through EDS module.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7000" dirty="0"/>
              <a:t>If proposal is complete, will start process for the consideration in next SEAC meeting.</a:t>
            </a:r>
          </a:p>
          <a:p>
            <a:pPr algn="just"/>
            <a:r>
              <a:rPr lang="en-US" sz="7400" dirty="0"/>
              <a:t>Upload Agenda and Minutes of the Meeting. </a:t>
            </a:r>
          </a:p>
          <a:p>
            <a:pPr algn="just">
              <a:buNone/>
            </a:pPr>
            <a:endParaRPr lang="en-US" sz="7400" dirty="0"/>
          </a:p>
          <a:p>
            <a:pPr lvl="1" algn="just">
              <a:buFont typeface="Wingdings" pitchFamily="2" charset="2"/>
              <a:buChar char="Ø"/>
            </a:pPr>
            <a:r>
              <a:rPr lang="en-US" sz="7400" dirty="0"/>
              <a:t>When Recommendation is uploaded, proposal will be moved to SEIAA.</a:t>
            </a:r>
          </a:p>
          <a:p>
            <a:pPr algn="just"/>
            <a:endParaRPr lang="en-US" sz="7400" dirty="0"/>
          </a:p>
          <a:p>
            <a:pPr algn="just"/>
            <a:endParaRPr lang="en-US" sz="6600" dirty="0"/>
          </a:p>
          <a:p>
            <a:pPr algn="just"/>
            <a:endParaRPr lang="en-US" sz="7200" dirty="0"/>
          </a:p>
          <a:p>
            <a:pPr algn="just">
              <a:buFont typeface="Wingdings" pitchFamily="2" charset="2"/>
              <a:buChar char="q"/>
            </a:pPr>
            <a:endParaRPr lang="en-US" sz="44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4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Flow of the System (cont..)</a:t>
            </a:r>
            <a:endParaRPr lang="en-IN" sz="4000" b="1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857232"/>
            <a:ext cx="8229600" cy="521497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3600" b="1" dirty="0"/>
              <a:t>Member Secretary (MS) of SEIAA</a:t>
            </a:r>
            <a:endParaRPr lang="en-US" sz="2600" dirty="0"/>
          </a:p>
          <a:p>
            <a:pPr algn="just"/>
            <a:r>
              <a:rPr lang="en-US" sz="2800" dirty="0"/>
              <a:t>Complete proposal including all relevant documents and recommendation of SEAC will be available for viewing.</a:t>
            </a:r>
          </a:p>
          <a:p>
            <a:pPr algn="just"/>
            <a:r>
              <a:rPr lang="en-US" sz="2800" dirty="0"/>
              <a:t>Conduct a meeting of SEIAA members.</a:t>
            </a:r>
          </a:p>
          <a:p>
            <a:pPr algn="just"/>
            <a:r>
              <a:rPr lang="en-US" sz="2800" dirty="0"/>
              <a:t>May send back to SEAC for further consideration.</a:t>
            </a:r>
          </a:p>
          <a:p>
            <a:pPr algn="just"/>
            <a:r>
              <a:rPr lang="en-US" sz="2800" dirty="0"/>
              <a:t>Upload the Final Recommendation on Portal.</a:t>
            </a:r>
          </a:p>
          <a:p>
            <a:pPr algn="just"/>
            <a:endParaRPr lang="en-US" sz="6600" dirty="0"/>
          </a:p>
          <a:p>
            <a:pPr algn="just"/>
            <a:endParaRPr lang="en-US" sz="7200" dirty="0"/>
          </a:p>
          <a:p>
            <a:pPr algn="just">
              <a:buFont typeface="Wingdings" pitchFamily="2" charset="2"/>
              <a:buChar char="q"/>
            </a:pPr>
            <a:endParaRPr lang="en-US" sz="44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8596" y="6458207"/>
            <a:ext cx="8679545" cy="365125"/>
          </a:xfrm>
        </p:spPr>
        <p:txBody>
          <a:bodyPr/>
          <a:lstStyle/>
          <a:p>
            <a:r>
              <a:rPr lang="en-US" dirty="0"/>
              <a:t>                            </a:t>
            </a:r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4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</TotalTime>
  <Words>816</Words>
  <Application>Microsoft Office PowerPoint</Application>
  <PresentationFormat>On-screen Show (4:3)</PresentationFormat>
  <Paragraphs>144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PowerPoint Presentation</vt:lpstr>
      <vt:lpstr>OSMEC-An Overview</vt:lpstr>
      <vt:lpstr>Objectives</vt:lpstr>
      <vt:lpstr>Core Features</vt:lpstr>
      <vt:lpstr>Roles in System for Category-B</vt:lpstr>
      <vt:lpstr>Flow of the System (Category-B)</vt:lpstr>
      <vt:lpstr>Flow of the System (cont..)</vt:lpstr>
      <vt:lpstr>Flow of the System (cont..)</vt:lpstr>
      <vt:lpstr>Flow of the System (cont..)</vt:lpstr>
      <vt:lpstr>Flow of the System (cont..)</vt:lpstr>
      <vt:lpstr>Status of Implementation of SEIAA Portal in States / UTs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anustubh agnihotri</cp:lastModifiedBy>
  <cp:revision>199</cp:revision>
  <cp:lastPrinted>2014-03-02T12:22:02Z</cp:lastPrinted>
  <dcterms:created xsi:type="dcterms:W3CDTF">2006-08-16T00:00:00Z</dcterms:created>
  <dcterms:modified xsi:type="dcterms:W3CDTF">2023-05-21T23:23:53Z</dcterms:modified>
</cp:coreProperties>
</file>