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611F84-5D7A-4CC7-BBC9-492330A52B1E}">
  <a:tblStyle styleId="{9E611F84-5D7A-4CC7-BBC9-492330A52B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46fa5c22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46fa5c22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46fa5c22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46fa5c22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46fa5c22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46fa5c22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46fa5c22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46fa5c22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46fa5c22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46fa5c22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468a69cb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468a69cb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6fa5c22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46fa5c22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46fa5c22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46fa5c22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6fa5c22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46fa5c22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46fa5c22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46fa5c22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46fa5c22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46fa5c22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46fa5c22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46fa5c22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6fa5c22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46fa5c22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AIDA Week 12 Exam : PCA of Stocks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Mohammed Zahir Ali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 Plot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3260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scree plot was made to visually understand the variance explained by the components. We can see that the plot flattens after the 5th factor.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900" y="1893213"/>
            <a:ext cx="3986250" cy="26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Loadings</a:t>
            </a:r>
            <a:endParaRPr/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952538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{9E611F84-5D7A-4CC7-BBC9-492330A52B1E}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TataSteel_Returns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Infosys_Returns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SBI_Returns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AshokaLeyland_Returns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BHEL_Returns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Bluedart_Returns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Edelweiss_Returns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GAIL_Returns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2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comp_0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-0.3853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-0.28323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-0.4163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-0.38413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-0.41869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-0.26822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-0.31134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-0.32602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5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comp_1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0.418963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-0.17712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-0.07744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-0.31306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0.202783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-0.4352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-0.36357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0.571303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4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comp_2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-0.01484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-0.83489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-0.11639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0.11217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0.074107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0.47732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0.085715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0.189587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comp_3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0.24571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0.334228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-0.16424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-0.24095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-0.26824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0.685209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-0.43529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0.109311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9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comp_4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-0.13055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-0.12545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0.410411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0.435422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0.124145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-0.0344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-0.74512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-0.19337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3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comp_5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0.451816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-0.21673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0.433063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-0.48442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0.094824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0.048208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0.070925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-0.55708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1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comp_6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-0.09805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0.11615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-0.47285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-0.0944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0.799664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0.11483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-0.11762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-0.27913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comp_7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0.62018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-0.05886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-0.44789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0.500632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-0.20558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-0.1569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-0.00043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-0.30626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  <p:graphicFrame>
        <p:nvGraphicFramePr>
          <p:cNvPr id="156" name="Google Shape;156;p24"/>
          <p:cNvGraphicFramePr/>
          <p:nvPr/>
        </p:nvGraphicFramePr>
        <p:xfrm>
          <a:off x="186785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{9E611F84-5D7A-4CC7-BBC9-492330A52B1E}</a:tableStyleId>
              </a:tblPr>
              <a:tblGrid>
                <a:gridCol w="1034150"/>
                <a:gridCol w="673625"/>
                <a:gridCol w="640850"/>
                <a:gridCol w="747400"/>
                <a:gridCol w="706400"/>
                <a:gridCol w="771950"/>
                <a:gridCol w="837525"/>
              </a:tblGrid>
              <a:tr h="1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coef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std err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P&gt;|t|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[0.025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0.975]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const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1.535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0.126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comp_0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-0.1449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-30.277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-0.154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-0.135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5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comp_1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-0.0265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-5.548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-0.036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comp_2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-0.0498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-10.404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-0.059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comp_3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1.872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0.062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2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comp_4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0.0131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2.729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0.022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comp_5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2.081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0.038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comp_6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-0.0098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-2.044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0.042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-0.019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comp_7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0.0082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1.722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0.086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-0.001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PCs of Interest</a:t>
            </a:r>
            <a:endParaRPr/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68245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{9E611F84-5D7A-4CC7-BBC9-492330A52B1E}</a:tableStyleId>
              </a:tblPr>
              <a:tblGrid>
                <a:gridCol w="784525"/>
                <a:gridCol w="809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Principal Components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Adjusted R-Squared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54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0.695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0.718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0.8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0.802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0.807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0.809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0.812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0.813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155725"/>
            <a:ext cx="557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cumulative variance explained by the Principal Components, we know that we only need 6 PCs.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adjusted R-squared values also </a:t>
            </a:r>
            <a:r>
              <a:rPr lang="en"/>
              <a:t>plateau</a:t>
            </a:r>
            <a:r>
              <a:rPr lang="en"/>
              <a:t> around 6 PCs.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results of the Regression Analysis, we identify that </a:t>
            </a:r>
            <a:r>
              <a:rPr b="1" lang="en"/>
              <a:t>comp_3</a:t>
            </a:r>
            <a:r>
              <a:rPr lang="en"/>
              <a:t> and </a:t>
            </a:r>
            <a:r>
              <a:rPr b="1" lang="en"/>
              <a:t>comp_7</a:t>
            </a:r>
            <a:r>
              <a:rPr lang="en"/>
              <a:t> have to be rejected for the final analysis - they present a p-value &gt; α (0.05), and also their confidence intervals span across 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4643600" y="2078875"/>
            <a:ext cx="3774300" cy="24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Disa</a:t>
            </a:r>
            <a:r>
              <a:rPr b="1" lang="en"/>
              <a:t>dvantages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 can lead to loss in information, since variables are being transformed in PC loadings (coefficients).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Independent Variables are transformed to PCs, their readability is reduced.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Viability of PCA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PCA reduces the number of features in the dataset, there is little scope for overfitting.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 provides higher efficiency for large datasets, avoiding inaccuracy that generally results from the same.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Selecting stocks that might potentially affect NIFTY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Calculating returns for stocks and NIFTY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Principal Component Analysis using the stocks as predictor variables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Identifying PCs of interest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a regression analysis using the Principal Components to predict NIFTY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Identifying potential correlations between stocks and NIFTY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Selection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 stocks were selected for analysis.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Stocks were a mix of NIFTY and non-compliance stocks, and were also assessed in terms of recent performance - some stocks have shown considerable growth lately while others have dipped.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non-compliance stocks, only companies that had a market capitalization of 300 billion or more were considered.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Selection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NIFTY Stocks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TATA Steel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Infosys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Bank of India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 Compliance Stocks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Ashok Leyland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Bharat Heavy Electricals Ltd.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Bluedart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Edelweiss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Gas Authority of India Ltd.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Returns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the </a:t>
            </a:r>
            <a:r>
              <a:rPr lang="en"/>
              <a:t>closing price was considered. Historical data of each stock, and NIFTY for the past year was sourced from Yahoo Finance.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were calculated for each stock. Returns is defined as the relative growth or decline in closing value compared to the previous day.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final dataset with only the Returns, was used for the model.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Dataset</a:t>
            </a:r>
            <a:endParaRPr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952500" y="20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{9E611F84-5D7A-4CC7-BBC9-492330A52B1E}</a:tableStyleId>
              </a:tblPr>
              <a:tblGrid>
                <a:gridCol w="749200"/>
                <a:gridCol w="698600"/>
                <a:gridCol w="563425"/>
                <a:gridCol w="740775"/>
                <a:gridCol w="865700"/>
                <a:gridCol w="852350"/>
                <a:gridCol w="622575"/>
                <a:gridCol w="698575"/>
                <a:gridCol w="580325"/>
                <a:gridCol w="867475"/>
              </a:tblGrid>
              <a:tr h="41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Date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TataSteel_Returns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Infosys_Returns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SBI_Returns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AshokLeyland_Returns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BHEL_Returns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Bluedart_Returns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Edelweiss_Returns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GAIL_Returns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NIFTY_Returns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07-12-2021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0.036075037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0.010982184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0.024500375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0.026834356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0.019704367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-0.00426262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0.020378473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0.02871556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0.015636549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08-12-2021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0.021065512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0.023740706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0.031151617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0.030216456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0.00805153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0.012082749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0.010699002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0.00867592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0.017060949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09-12-2021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0.00328214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0.005590694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-0.005899693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0.010305152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0.024760448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0.003417542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0.079745973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0.00411371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0.002696067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10-12-2021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0.002676654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-0.00229757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0.012381087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0.003530836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0.006235401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-0.011760394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-0.012418261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0.00893858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-0.000316771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</a:t>
            </a:r>
            <a:r>
              <a:rPr lang="en"/>
              <a:t>rincipal </a:t>
            </a:r>
            <a:r>
              <a:rPr b="1" lang="en"/>
              <a:t>C</a:t>
            </a:r>
            <a:r>
              <a:rPr lang="en"/>
              <a:t>omponent </a:t>
            </a:r>
            <a:r>
              <a:rPr b="1" lang="en"/>
              <a:t>A</a:t>
            </a:r>
            <a:r>
              <a:rPr lang="en"/>
              <a:t>nalysis is an unsupervised machine learning algorithm used for dimension reduction,  by finding a sequence of linear combinations of variables.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Principal Components are a straight line that captures most of the variance of the data. Since they are orthogonal to each other, multi-collinearity in the dataset does not present a problem when running the regression analysis.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objective is to heuristically arrive at an optimal number of Principal Components that capture the variance beyond the threshold, and reject the components that could potentially result in overfitting.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6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stocks for the 10 companies were considered as predictor variables (X), and NIFTY as the dependent variable (Y).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Eigenvalues</a:t>
            </a:r>
            <a:r>
              <a:rPr lang="en"/>
              <a:t> and </a:t>
            </a:r>
            <a:r>
              <a:rPr lang="en"/>
              <a:t>eigenvector</a:t>
            </a:r>
            <a:r>
              <a:rPr lang="en"/>
              <a:t> pairs were computed to assess what percentage of variance in the dataset was explained by the Principal Components.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loadings for each variable were calculated for each Principal Component, which were then fed as the coefficients for the regression model.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regression model outputs the confidence levels for the Principal Components, which in tandem with the adjusted R-squared values will help us identify the Principal Components to reject to avoid overfitting.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Variance Explained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Upon computing the </a:t>
            </a:r>
            <a:r>
              <a:rPr lang="en"/>
              <a:t>eigenvalues</a:t>
            </a:r>
            <a:r>
              <a:rPr lang="en"/>
              <a:t> and </a:t>
            </a:r>
            <a:r>
              <a:rPr lang="en"/>
              <a:t>eigenvector</a:t>
            </a:r>
            <a:r>
              <a:rPr lang="en"/>
              <a:t> pairs, it was found that 6 Principal Components were able to explain over 89% of the cumulative variance in the dataset.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88" y="3148101"/>
            <a:ext cx="7081027" cy="14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