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0"/>
  </p:notesMasterIdLst>
  <p:sldIdLst>
    <p:sldId id="274" r:id="rId2"/>
    <p:sldId id="275" r:id="rId3"/>
    <p:sldId id="257" r:id="rId4"/>
    <p:sldId id="277" r:id="rId5"/>
    <p:sldId id="278" r:id="rId6"/>
    <p:sldId id="279" r:id="rId7"/>
    <p:sldId id="280" r:id="rId8"/>
    <p:sldId id="281" r:id="rId9"/>
    <p:sldId id="282" r:id="rId10"/>
    <p:sldId id="276" r:id="rId11"/>
    <p:sldId id="260" r:id="rId12"/>
    <p:sldId id="263" r:id="rId13"/>
    <p:sldId id="289" r:id="rId14"/>
    <p:sldId id="264" r:id="rId15"/>
    <p:sldId id="265" r:id="rId16"/>
    <p:sldId id="266" r:id="rId17"/>
    <p:sldId id="267" r:id="rId18"/>
    <p:sldId id="268" r:id="rId19"/>
    <p:sldId id="269" r:id="rId20"/>
    <p:sldId id="270" r:id="rId21"/>
    <p:sldId id="271" r:id="rId22"/>
    <p:sldId id="27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3B09F-A064-B000-C83E-E5D55010921D}" v="141" dt="2021-03-03T12:47:05.369"/>
    <p1510:client id="{35F2CA9C-4C69-457E-B6D3-DC9D469CDCBD}" v="1444" dt="2021-03-03T00:33:16.005"/>
    <p1510:client id="{8665337C-0763-4852-862B-08BDFB38AE05}" v="273" dt="2021-03-07T01:33:09.641"/>
    <p1510:client id="{E82B612F-CAB8-0B60-2C0A-DAD1965990D1}" v="4" dt="2021-03-08T01:30:18.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277"/>
    </inkml:context>
    <inkml:brush xml:id="br0">
      <inkml:brushProperty name="width" value="0.1" units="cm"/>
      <inkml:brushProperty name="height" value="0.1" units="cm"/>
      <inkml:brushProperty name="color" value="#E71224"/>
    </inkml:brush>
  </inkml:definitions>
  <inkml:trace contextRef="#ctx0" brushRef="#br0">32370 6859 16383 0 0,'-1'-1'0'0'0,"0"1"0"0"0,-1-1 0 0 0,-1 0 0 0 0,1 0 0 0 0,0 0 0 0 0,-1 1 0 0 0,-2-2 0 0 0,-3 1 0 0 0,-4-2 0 0 0,-6 0 0 0 0,-7-2 0 0 0,-7-1 0 0 0,-5-1 0 0 0,-5-1 0 0 0,-4 0 0 0 0,0-1 0 0 0,-2 1 0 0 0,-2 0 0 0 0,-1 0 0 0 0,2 0 0 0 0,0 0 0 0 0,0 0 0 0 0,1 1 0 0 0,1 1 0 0 0,0 0 0 0 0,-1 1 0 0 0,0 0 0 0 0,0-1 0 0 0,0 0 0 0 0,-4-1 0 0 0,-2 0 0 0 0,1-1 0 0 0,-1 0 0 0 0,0 0 0 0 0,2 1 0 0 0,2 1 0 0 0,1 1 0 0 0,1 0 0 0 0,0 1 0 0 0,2 1 0 0 0,2 0 0 0 0,-1 0 0 0 0,-1 1 0 0 0,3 0 0 0 0,1 1 0 0 0,0-1 0 0 0,0 1 0 0 0,0 0 0 0 0,-1 0 0 0 0,-8 0 0 0 0,-3 1 0 0 0,1-1 0 0 0,0 1 0 0 0,1-1 0 0 0,3 0 0 0 0,0-1 0 0 0,2 1 0 0 0,-1-2 0 0 0,0 0 0 0 0,-2 1 0 0 0,-3-1 0 0 0,-5-1 0 0 0,0 0 0 0 0,-3 1 0 0 0,-4-2 0 0 0,2 2 0 0 0,-3 0 0 0 0,-6 0 0 0 0,-4 1 0 0 0,-2 0 0 0 0,-1 1 0 0 0,-2 1 0 0 0,2 0 0 0 0,6 0 0 0 0,5 0 0 0 0,6 1 0 0 0,4 0 0 0 0,6 0 0 0 0,3 1 0 0 0,1 0 0 0 0,0 0 0 0 0,2 1 0 0 0,0 0 0 0 0,0 1 0 0 0,-1 0 0 0 0,0 0 0 0 0,1 0 0 0 0,-2 0 0 0 0,1 1 0 0 0,-1 0 0 0 0,0 2 0 0 0,-1 0 0 0 0,-1 0 0 0 0,1 2 0 0 0,-1 0 0 0 0,0 1 0 0 0,0 1 0 0 0,2-1 0 0 0,0 2 0 0 0,0 0 0 0 0,-2 1 0 0 0,2 0 0 0 0,1 1 0 0 0,-1-1 0 0 0,-1 2 0 0 0,2-1 0 0 0,0 1 0 0 0,1 0 0 0 0,-1 1 0 0 0,1 0 0 0 0,1 0 0 0 0,1 1 0 0 0,1-1 0 0 0,2 0 0 0 0,1-1 0 0 0,-1 2 0 0 0,0-1 0 0 0,-1 2 0 0 0,-1 0 0 0 0,-2 2 0 0 0,2-1 0 0 0,-1 1 0 0 0,0 2 0 0 0,0 1 0 0 0,1 1 0 0 0,0 1 0 0 0,2-1 0 0 0,1 1 0 0 0,4-1 0 0 0,3 1 0 0 0,1-1 0 0 0,3 0 0 0 0,2 1 0 0 0,2 1 0 0 0,3 0 0 0 0,1 1 0 0 0,2-1 0 0 0,3 2 0 0 0,1 1 0 0 0,2 1 0 0 0,1 0 0 0 0,1 2 0 0 0,0 1 0 0 0,2 2 0 0 0,2 0 0 0 0,1 0 0 0 0,2 0 0 0 0,1 1 0 0 0,1 0 0 0 0,0 0 0 0 0,2 1 0 0 0,0 3 0 0 0,0 1 0 0 0,2 1 0 0 0,1 3 0 0 0,3 0 0 0 0,0-1 0 0 0,2 0 0 0 0,1-1 0 0 0,1 1 0 0 0,1-1 0 0 0,1-1 0 0 0,3 0 0 0 0,-1-1 0 0 0,2-3 0 0 0,0 0 0 0 0,2-2 0 0 0,0-2 0 0 0,2-2 0 0 0,3 0 0 0 0,2-2 0 0 0,2-1 0 0 0,2-3 0 0 0,2 0 0 0 0,4 0 0 0 0,1-2 0 0 0,3 1 0 0 0,3 0 0 0 0,3 0 0 0 0,0 0 0 0 0,2 0 0 0 0,1 0 0 0 0,2-2 0 0 0,0 0 0 0 0,-1-1 0 0 0,0 0 0 0 0,0 1 0 0 0,0-2 0 0 0,1 1 0 0 0,4-1 0 0 0,6 1 0 0 0,2-2 0 0 0,2-1 0 0 0,1 0 0 0 0,-1-1 0 0 0,-4-1 0 0 0,-2 0 0 0 0,-3-1 0 0 0,-2-1 0 0 0,-2-1 0 0 0,-3 0 0 0 0,1-2 0 0 0,-1 0 0 0 0,0 0 0 0 0,-2-1 0 0 0,2 1 0 0 0,1 0 0 0 0,2 0 0 0 0,4 1 0 0 0,4 1 0 0 0,1 0 0 0 0,-1 0 0 0 0,-1-1 0 0 0,-3 0 0 0 0,-3-1 0 0 0,-2-2 0 0 0,1-2 0 0 0,1 0 0 0 0,-1-1 0 0 0,0 0 0 0 0,2 0 0 0 0,2 0 0 0 0,2-1 0 0 0,2-2 0 0 0,1 0 0 0 0,0-2 0 0 0,-2-1 0 0 0,-3-1 0 0 0,-2-2 0 0 0,-2-2 0 0 0,-3-1 0 0 0,-1 0 0 0 0,0-2 0 0 0,0 0 0 0 0,-1 0 0 0 0,0 0 0 0 0,0-1 0 0 0,0 1 0 0 0,-3 0 0 0 0,-1 0 0 0 0,0 1 0 0 0,0 0 0 0 0,-2 1 0 0 0,1-1 0 0 0,0 0 0 0 0,1-1 0 0 0,-1 0 0 0 0,-2 0 0 0 0,-1-1 0 0 0,1 0 0 0 0,-1 0 0 0 0,1 0 0 0 0,2 0 0 0 0,2 0 0 0 0,1 0 0 0 0,1-1 0 0 0,1-1 0 0 0,2 0 0 0 0,0 0 0 0 0,0 0 0 0 0,0-1 0 0 0,2 0 0 0 0,-2-1 0 0 0,1 0 0 0 0,0-2 0 0 0,-2 0 0 0 0,-2 1 0 0 0,0-2 0 0 0,1-1 0 0 0,-1 1 0 0 0,1-2 0 0 0,0 1 0 0 0,2 0 0 0 0,-3-1 0 0 0,-2 2 0 0 0,-3-1 0 0 0,-1 1 0 0 0,-3 0 0 0 0,-2 0 0 0 0,0 0 0 0 0,0 0 0 0 0,-1-1 0 0 0,-1 1 0 0 0,0-1 0 0 0,0-2 0 0 0,-1 0 0 0 0,0 0 0 0 0,-2-2 0 0 0,-1-1 0 0 0,-2 1 0 0 0,-1-1 0 0 0,-1-1 0 0 0,0 0 0 0 0,-1 0 0 0 0,-1 1 0 0 0,0-2 0 0 0,0-1 0 0 0,-2 0 0 0 0,-1-1 0 0 0,-1-2 0 0 0,-1-1 0 0 0,-1 1 0 0 0,-1 0 0 0 0,-1-1 0 0 0,-1 0 0 0 0,0 0 0 0 0,0-2 0 0 0,-1-2 0 0 0,1-4 0 0 0,3-9 0 0 0,1-4 0 0 0,0-2 0 0 0,-2 2 0 0 0,-1 0 0 0 0,-3 0 0 0 0,-2-1 0 0 0,-2 2 0 0 0,-1-1 0 0 0,-2-4 0 0 0,-1-1 0 0 0,-1-3 0 0 0,-2-5 0 0 0,-4-4 0 0 0,-2 1 0 0 0,-2 1 0 0 0,-1 3 0 0 0,-1 2 0 0 0,0 4 0 0 0,0 5 0 0 0,-2 2 0 0 0,1 3 0 0 0,0 3 0 0 0,0 2 0 0 0,0 2 0 0 0,0 1 0 0 0,2 4 0 0 0,2 2 0 0 0,0 4 0 0 0,2 1 0 0 0,0 2 0 0 0,1 1 0 0 0,-1-6 0 0 0,-1-3 0 0 0,-1-1 0 0 0,0-1 0 0 0,-3-4 0 0 0,0-3 0 0 0,-3-4 0 0 0,0-4 0 0 0,-2-4 0 0 0,0-1 0 0 0,-1 0 0 0 0,1-2 0 0 0,-2-1 0 0 0,1 2 0 0 0,0 0 0 0 0,-1 0 0 0 0,0 2 0 0 0,1 6 0 0 0,2 6 0 0 0,3 7 0 0 0,2 6 0 0 0,3 8 0 0 0,2 6 0 0 0,2 6-16383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278"/>
    </inkml:context>
    <inkml:brush xml:id="br0">
      <inkml:brushProperty name="width" value="0.1" units="cm"/>
      <inkml:brushProperty name="height" value="0.1" units="cm"/>
      <inkml:brushProperty name="color" value="#E71224"/>
    </inkml:brush>
  </inkml:definitions>
  <inkml:trace contextRef="#ctx0" brushRef="#br0">32688 7634 16383 0 0,'1'-3'0'0'0,"1"-7"0"0"0,1-9 0 0 0,1-14 0 0 0,-1-14 0 0 0,0-14 0 0 0,0-13 0 0 0,2-13 0 0 0,1-11 0 0 0,3-5 0 0 0,2-5 0 0 0,3-3 0 0 0,1-3 0 0 0,1 2 0 0 0,1-1 0 0 0,-1-2 0 0 0,-2-2 0 0 0,-2 3 0 0 0,-4 1 0 0 0,-4-1 0 0 0,-5-1 0 0 0,-4 6 0 0 0,-4 3 0 0 0,-3 5 0 0 0,-1 5 0 0 0,-1 9 0 0 0,0 6 0 0 0,-1 6 0 0 0,0 4 0 0 0,2 9 0 0 0,2 7 0 0 0,3 3 0 0 0,2 4 0 0 0,2 4 0 0 0,1 5 0 0 0,1 6 0 0 0,1 8 0 0 0,0 7 0 0 0,0 8 0 0 0,1 7 0 0 0,0 6 0 0 0,0 4 0 0 0,0 4 0 0 0,0 4 0 0 0,-1 3 0 0 0,0 2 0 0 0,-1 2 0 0 0,-1 3 0 0 0,0 2 0 0 0,-2 1 0 0 0,1-1 0 0 0,-2 0 0 0 0,-1-1 0 0 0,-1 0 0 0 0,0 0 0 0 0,-2 0 0 0 0,0 0 0 0 0,0-1 0 0 0,0-1 0 0 0,1-2 0 0 0,0-3 0 0 0,2-3 0 0 0,2-5 0 0 0,2-3 0 0 0,3-6 0 0 0,7-8 0 0 0,6-8 0 0 0,10-9 0 0 0,7-9 0 0 0,7-5 0 0 0,0-3 0 0 0,-2-1 0 0 0,-5 2 0 0 0,-6 4 0 0 0,-7 6 0 0 0,-6 6 0 0 0,-4 4 0 0 0,-4 5 0 0 0,-2 3 0 0 0,-2 5 0 0 0,0 1 0 0 0,0 4 0 0 0,-1 5 0 0 0,1 9 0 0 0,-1 11 0 0 0,3 9 0 0 0,3 8 0 0 0,2 5 0 0 0,4 5 0 0 0,2 0 0 0 0,1 0 0 0 0,2-2 0 0 0,0-3 0 0 0,0-6 0 0 0,-1-7 0 0 0,-1-7 0 0 0,-2-7 0 0 0,-5-8 0 0 0,-11-6 0 0 0,-12-5 0 0 0,-11-4 0 0 0,-12-2 0 0 0,-5-1 0 0 0,-4 0 0 0 0,-4 0 0 0 0,1 1 0 0 0,5 1 0 0 0,7 1 0 0 0,9 1 0 0 0,8 2 0 0 0,9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2"/>
    </inkml:context>
    <inkml:brush xml:id="br0">
      <inkml:brushProperty name="width" value="0.1" units="cm"/>
      <inkml:brushProperty name="height" value="0.1" units="cm"/>
      <inkml:brushProperty name="color" value="#008C3A"/>
    </inkml:brush>
  </inkml:definitions>
  <inkml:trace contextRef="#ctx0" brushRef="#br0">22710 16441 16383 0 0,'-1'0'0'0'0,"-4"0"0"0"0,-7 1 0 0 0,-10 2 0 0 0,-8 0 0 0 0,-9 1 0 0 0,-12 2 0 0 0,-11 2 0 0 0,-5 2 0 0 0,-7 3 0 0 0,-7 4 0 0 0,-7 7 0 0 0,-2 5 0 0 0,-4 9 0 0 0,-4 10 0 0 0,1 6 0 0 0,3 5 0 0 0,5 6 0 0 0,7 4 0 0 0,7 5 0 0 0,10-2 0 0 0,6 2 0 0 0,6 4 0 0 0,5 5 0 0 0,7 3 0 0 0,5 6 0 0 0,6 10 0 0 0,5 10 0 0 0,7 3 0 0 0,8 6 0 0 0,8 8 0 0 0,7 0 0 0 0,10 5 0 0 0,13 4 0 0 0,12 3 0 0 0,9-7 0 0 0,13-3 0 0 0,15-3 0 0 0,22-2 0 0 0,18-7 0 0 0,20-10 0 0 0,26-10 0 0 0,26-12 0 0 0,14-17 0 0 0,14-18 0 0 0,11-18 0 0 0,7-20 0 0 0,-16-19 0 0 0,-13-18 0 0 0,-12-21 0 0 0,-7-22 0 0 0,-15-14 0 0 0,-14-14 0 0 0,-18-12 0 0 0,-22-14 0 0 0,-25-6 0 0 0,-27-13 0 0 0,-26-18 0 0 0,-28-19 0 0 0,-24-9 0 0 0,-29-10 0 0 0,-29-10 0 0 0,-26-2 0 0 0,-16 7 0 0 0,-16 5 0 0 0,-16 2 0 0 0,-18 0 0 0 0,-5 10 0 0 0,-4 11 0 0 0,-4 11 0 0 0,3 16 0 0 0,17 23 0 0 0,15 21 0 0 0,16 22 0 0 0,19 20 0 0 0,20 19 0 0 0,20 15 0 0 0,19 12 0 0 0,18 8 0 0 0,13 5-16383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3"/>
    </inkml:context>
    <inkml:brush xml:id="br0">
      <inkml:brushProperty name="width" value="0.1" units="cm"/>
      <inkml:brushProperty name="height" value="0.1" units="cm"/>
      <inkml:brushProperty name="color" value="#008C3A"/>
    </inkml:brush>
  </inkml:definitions>
  <inkml:trace contextRef="#ctx0" brushRef="#br0">22674 18832 16383 0 0,'-1'1'0'0'0,"1"2"0"0"0,-2 4 0 0 0,1 2 0 0 0,1 4 0 0 0,-1 3 0 0 0,0 3 0 0 0,1 2 0 0 0,0 2 0 0 0,0 3 0 0 0,0 2 0 0 0,0-1 0 0 0,1 3 0 0 0,-1 1 0 0 0,2 4 0 0 0,1 1 0 0 0,-1 2 0 0 0,2 2 0 0 0,-1 0 0 0 0,1-2 0 0 0,-1-1 0 0 0,-1-1 0 0 0,-1-3 0 0 0,0-4 0 0 0,-2-3 0 0 0,0-3 0 0 0,-1-1 0 0 0,1-1 0 0 0,-2-2 0 0 0,1 0 0 0 0,0-1 0 0 0,-1-1 0 0 0,2-2 0 0 0,-1-1 0 0 0,1-3 0 0 0,1-2 0 0 0,0-4 0 0 0,0-3 0 0 0,0-3-16383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4"/>
    </inkml:context>
    <inkml:brush xml:id="br0">
      <inkml:brushProperty name="width" value="0.1" units="cm"/>
      <inkml:brushProperty name="height" value="0.1" units="cm"/>
      <inkml:brushProperty name="color" value="#008C3A"/>
    </inkml:brush>
  </inkml:definitions>
  <inkml:trace contextRef="#ctx0" brushRef="#br0">22603 18735 16383 0 0,'-1'0'0'0'0,"-3"1"0"0"0,-2 0 0 0 0,-2 1 0 0 0,-2 1 0 0 0,-1 3 0 0 0,-2 1 0 0 0,0 2 0 0 0,-1 3 0 0 0,-1 1 0 0 0,1 1 0 0 0,0 1 0 0 0,0 0 0 0 0,0 1 0 0 0,1 0 0 0 0,0-1 0 0 0,2 0 0 0 0,1-1 0 0 0,2-1 0 0 0,3-2 0 0 0,1-2 0 0 0,4-2 0 0 0,4-4 0 0 0,4-1 0 0 0,3-4 0 0 0,4-1 0 0 0,2-3 0 0 0,1 0 0 0 0,1-3 0 0 0,-1 0 0 0 0,-1-2 0 0 0,-1-1 0 0 0,-1-1 0 0 0,-1-1 0 0 0,-2 0 0 0 0,-2 1 0 0 0,-2 0 0 0 0,0 2 0 0 0,-2 0 0 0 0,-1 2 0 0 0,0 1 0 0 0,0 2 0 0 0,-2 1 0 0 0,0 1 0 0 0,0 0 0 0 0,-1 1 0 0 0,0 0 0 0 0,1 1 0 0 0,-2 0 0 0 0,1 0 0 0 0,-1 1 0 0 0,0 2 0 0 0,1 6 0 0 0,2 5 0 0 0,3 8 0 0 0,7 10 0 0 0,12 10 0 0 0,9 9 0 0 0,10 6 0 0 0,6 2 0 0 0,4-2 0 0 0,-3-8 0 0 0,-6-10 0 0 0,-11-11 0 0 0,-10-9 0 0 0,-9-9 0 0 0,-11-5 0 0 0,-5-3-16383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5"/>
    </inkml:context>
    <inkml:brush xml:id="br0">
      <inkml:brushProperty name="width" value="0.1" units="cm"/>
      <inkml:brushProperty name="height" value="0.1" units="cm"/>
      <inkml:brushProperty name="color" value="#008C3A"/>
    </inkml:brush>
  </inkml:definitions>
  <inkml:trace contextRef="#ctx0" brushRef="#br0">22705 19604 16383 0 0,'0'1'0'0'0,"-1"1"0"0"0,-1 1 0 0 0,1 2 0 0 0,-1 2 0 0 0,-1 1 0 0 0,1 2 0 0 0,-1 2 0 0 0,1 1 0 0 0,-1 0 0 0 0,1 1 0 0 0,1-1 0 0 0,0 0 0 0 0,0-1 0 0 0,1 0 0 0 0,-1-1 0 0 0,1 0 0 0 0,0-1 0 0 0,-1 0 0 0 0,1 0 0 0 0,-1 1 0 0 0,1 0 0 0 0,0 0 0 0 0,-1 1 0 0 0,1 0 0 0 0,0 1 0 0 0,-1-1 0 0 0,0 1 0 0 0,0 0 0 0 0,0-1 0 0 0,0 0 0 0 0,-1 1 0 0 0,0 0 0 0 0,-1 0 0 0 0,1 1 0 0 0,0-1 0 0 0,0 0 0 0 0,0-1 0 0 0,1-1 0 0 0,0-2 0 0 0,-1-2 0 0 0,1-1 0 0 0,0-2 0 0 0,1-3 0 0 0,0-4 0 0 0,1-4 0 0 0,0-4 0 0 0,-1-3 0 0 0,1-2 0 0 0,0-2 0 0 0,-1 0 0 0 0,0-1 0 0 0,0 0 0 0 0,-1 1 0 0 0,0 1 0 0 0,0 2 0 0 0,1 2 0 0 0,-1-1 0 0 0,0 2 0 0 0,1 1 0 0 0,0 0 0 0 0,0 0 0 0 0,0 2 0 0 0,0-1 0 0 0,0 0 0 0 0,0-1 0 0 0,0 1 0 0 0,0-2 0 0 0,0 0 0 0 0,1 0 0 0 0,-1 0 0 0 0,0 0 0 0 0,1 0 0 0 0,-1-1 0 0 0,1-1 0 0 0,-1 1 0 0 0,1 0 0 0 0,0-1 0 0 0,-1 1 0 0 0,1 1 0 0 0,0 1 0 0 0,0 2 0 0 0,-1 1 0 0 0,1 1 0 0 0,-1 1 0 0 0,-1-2 0 0 0,0-1 0 0 0,-1 0 0 0 0,0 1-16383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3T00:35:06.5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9109 8435 16383 0 0,'-1'0'0'0'0,"-2"0"0"0"0,-4-1 0 0 0,-6 1 0 0 0,-5-1 0 0 0,-8 0 0 0 0,-6-1 0 0 0,-6-1 0 0 0,-6-1 0 0 0,-2-1 0 0 0,-1-1 0 0 0,-1 1 0 0 0,0-1 0 0 0,3 1 0 0 0,1 0 0 0 0,2 2 0 0 0,2-1 0 0 0,3 2 0 0 0,2 0 0 0 0,3 0 0 0 0,0 0 0 0 0,2 0 0 0 0,3 0 0 0 0,1 0 0 0 0,1 0 0 0 0,1-1 0 0 0,-1 1 0 0 0,0-1 0 0 0,-2 1 0 0 0,-1-1 0 0 0,0-1 0 0 0,-1 0 0 0 0,0 0 0 0 0,1 0 0 0 0,2 0 0 0 0,0 0 0 0 0,2 1 0 0 0,0-1 0 0 0,1 1 0 0 0,-1-1 0 0 0,1 1 0 0 0,1 0 0 0 0,0 0 0 0 0,0 0 0 0 0,-1 0 0 0 0,1 1 0 0 0,-2-1 0 0 0,0 0 0 0 0,-1 1 0 0 0,0 0 0 0 0,2 0 0 0 0,0 1 0 0 0,2 0 0 0 0,2 0 0 0 0,1 0 0 0 0,3 0 0 0 0,3 1 0 0 0,3-1 0 0 0,3 1 0 0 0,2 0 0 0 0,2 0 0 0 0,-1 0 0 0 0,-1 0 0 0 0,0 0 0 0 0,-1 1 0 0 0,0-1 0 0 0,0 1 0 0 0,1-1 0 0 0,-1 1 0 0 0,-2 0 0 0 0,-1 0 0 0 0,-3 0 0 0 0,-3 0 0 0 0,-2 0 0 0 0,-2 1 0 0 0,-1-1 0 0 0,2 0 0 0 0,1 0 0 0 0,2 0 0 0 0,3-1 0 0 0,1 0 0 0 0,0 0 0 0 0,0 0 0 0 0,-1 0 0 0 0,-2 0 0 0 0,-1 0 0 0 0,-1 0 0 0 0,-1 0 0 0 0,-1 0 0 0 0,-2 0 0 0 0,-1 1 0 0 0,-1-1 0 0 0,-3 0 0 0 0,-1 1 0 0 0,-1-1 0 0 0,0 1 0 0 0,0-1 0 0 0,0 1 0 0 0,0 0 0 0 0,2 0 0 0 0,-1-1 0 0 0,2 1 0 0 0,2 0 0 0 0,0-1 0 0 0,2 1 0 0 0,0-1 0 0 0,1 0 0 0 0,1 0 0 0 0,-1 0 0 0 0,1 0 0 0 0,2 0 0 0 0,2 0 0 0 0,1 0 0 0 0,2 0 0 0 0,1 0 0 0 0,3 0 0 0 0,1 0 0 0 0,1 0 0 0 0,0 0 0 0 0,0 0 0 0 0,0 0 0 0 0,-1 0 0 0 0,0 0 0 0 0,0 0 0 0 0,-1 0 0 0 0,2 0 0 0 0,-1 0 0 0 0,2 0 0 0 0,-2 0 0 0 0,1 0 0 0 0,0 0 0 0 0,1 0 0 0 0,1 0 0 0 0,4-1 0 0 0,1 1-16383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EB691-A78C-4CA5-B2B1-4215D9440EBA}"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83B5-E9BD-44ED-8058-05AC146F64EC}" type="slidenum">
              <a:rPr lang="en-US" smtClean="0"/>
              <a:t>‹#›</a:t>
            </a:fld>
            <a:endParaRPr lang="en-US"/>
          </a:p>
        </p:txBody>
      </p:sp>
    </p:spTree>
    <p:extLst>
      <p:ext uri="{BB962C8B-B14F-4D97-AF65-F5344CB8AC3E}">
        <p14:creationId xmlns:p14="http://schemas.microsoft.com/office/powerpoint/2010/main" val="1708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283B5-E9BD-44ED-8058-05AC146F64EC}" type="slidenum">
              <a:rPr lang="en-US" smtClean="0"/>
              <a:t>16</a:t>
            </a:fld>
            <a:endParaRPr lang="en-US"/>
          </a:p>
        </p:txBody>
      </p:sp>
    </p:spTree>
    <p:extLst>
      <p:ext uri="{BB962C8B-B14F-4D97-AF65-F5344CB8AC3E}">
        <p14:creationId xmlns:p14="http://schemas.microsoft.com/office/powerpoint/2010/main" val="19375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112D-0AAF-49BA-B97C-2984EB6D5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8A9DE1-B14B-49C7-97B9-60689058A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4656E-9CEA-4C33-B149-B1CDC1ACF4A0}"/>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A6B2F0A5-0EEF-4765-84D1-10AFEDD67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C9F2E-6D39-4920-B951-B7943DB62A7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8814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5864-6026-485E-81D9-66941545A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1A30F-79DE-4977-B52F-25DF9C2D1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D4772-A30E-40AE-849F-1BB81B89CF20}"/>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9D8F63A7-97F2-47AE-BB73-70846A5BD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DDE71-E966-41C0-BAB3-DFF62AA90AE8}"/>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60729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24E2C-819A-44D3-860C-D769B17E7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79D29-4A21-4551-B126-BB34A35DB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4DAA9-B3EA-426B-8282-1D2BE162A2D3}"/>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908B6B33-A0F6-43E3-A1CD-320A29177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4A3EC-0B28-4620-9AED-CDE977C0AE51}"/>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426573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61F5-CDE0-428A-BFD5-6ED1FE9E9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BC97A-2681-4D56-B865-B39A734DD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344B3-714E-4BC8-AB56-3CCFE893303A}"/>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2D218701-909B-4894-9D91-FD7AF7F34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A3A1-CC9A-42FF-B901-B2B3FB5B508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178774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C708-0F41-452A-BE04-AF82A7DF5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20EBE-A9ED-4836-917C-A8218916C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E5CF3-BCCE-40FE-A5C7-29BA767CE193}"/>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6C71BA42-D6CC-4239-A936-10C2E678C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42AD0-B866-46B8-8026-56570FE14D2D}"/>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8274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1ACB-D3B8-4113-9A2A-1F4DA995A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93BF6-CE2D-44B9-A110-92A611837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CDE89-402F-4377-883E-ADBFF7003F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97676-7478-4365-892E-EFCE37F25B1E}"/>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6" name="Footer Placeholder 5">
            <a:extLst>
              <a:ext uri="{FF2B5EF4-FFF2-40B4-BE49-F238E27FC236}">
                <a16:creationId xmlns:a16="http://schemas.microsoft.com/office/drawing/2014/main" id="{9A64B270-C7AA-4505-A92B-FC7F4B6AC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97AE5-75CC-402A-8A8F-5368CB7684F3}"/>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07252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9D6C-B647-4CAD-A250-A5C843A708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BA112-0DEC-4DC4-8421-450733B5C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493BD-5A9C-4B26-9DBA-6FBCD2557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E922CE-3C58-4AF2-B2E7-9802CEB39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B6E653-7D99-49E4-A7FB-2AA9068BEE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38FD9E-6955-4D10-9537-DAB0F0DCF00B}"/>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8" name="Footer Placeholder 7">
            <a:extLst>
              <a:ext uri="{FF2B5EF4-FFF2-40B4-BE49-F238E27FC236}">
                <a16:creationId xmlns:a16="http://schemas.microsoft.com/office/drawing/2014/main" id="{B5977059-4A5B-449E-BDB4-9D9F5689B2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40178-65E9-4C7F-8E1D-4B969FC65BE0}"/>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5371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B578-3147-4074-A2CC-FCEAB182D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DFFBB-F6CC-4FDA-B06F-2EF1394EC87D}"/>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4" name="Footer Placeholder 3">
            <a:extLst>
              <a:ext uri="{FF2B5EF4-FFF2-40B4-BE49-F238E27FC236}">
                <a16:creationId xmlns:a16="http://schemas.microsoft.com/office/drawing/2014/main" id="{BF7F8EC9-ACA7-4207-9028-EFD917D17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68D0B-8F0A-4C68-A05B-1FD84A7E3394}"/>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390947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B36F7-3188-438E-ACCE-071602A5C83C}"/>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3" name="Footer Placeholder 2">
            <a:extLst>
              <a:ext uri="{FF2B5EF4-FFF2-40B4-BE49-F238E27FC236}">
                <a16:creationId xmlns:a16="http://schemas.microsoft.com/office/drawing/2014/main" id="{524DA827-DA93-485E-8B4B-2527737DA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D966F-CB52-4619-BE8B-DF95A8154E8C}"/>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161033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2000-6B43-4E2F-9AFB-8B2A75BE9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1E968-5BC0-4D7B-B878-D87BBFF6F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276AE0-7937-43D1-9A6C-B9C14CB88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46012-1C6C-40C8-B6CD-CAD987ECC935}"/>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6" name="Footer Placeholder 5">
            <a:extLst>
              <a:ext uri="{FF2B5EF4-FFF2-40B4-BE49-F238E27FC236}">
                <a16:creationId xmlns:a16="http://schemas.microsoft.com/office/drawing/2014/main" id="{3954C873-FC9F-43ED-A7D7-7D73C470C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10BE-15DF-4ADF-A047-BCFF273546EE}"/>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296611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9396-2DAC-466F-A932-5829A0D9B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C0F11-2321-4066-83D2-636B96243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0E072-A0E6-460C-98B0-F03E7A071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1D37C-B788-4352-B9E8-CDC458A3F798}"/>
              </a:ext>
            </a:extLst>
          </p:cNvPr>
          <p:cNvSpPr>
            <a:spLocks noGrp="1"/>
          </p:cNvSpPr>
          <p:nvPr>
            <p:ph type="dt" sz="half" idx="10"/>
          </p:nvPr>
        </p:nvSpPr>
        <p:spPr/>
        <p:txBody>
          <a:bodyPr/>
          <a:lstStyle/>
          <a:p>
            <a:fld id="{76C1EF2B-8ECB-44AD-8803-455AA69A01A7}" type="datetimeFigureOut">
              <a:rPr lang="en-US" smtClean="0"/>
              <a:t>3/14/2021</a:t>
            </a:fld>
            <a:endParaRPr lang="en-US"/>
          </a:p>
        </p:txBody>
      </p:sp>
      <p:sp>
        <p:nvSpPr>
          <p:cNvPr id="6" name="Footer Placeholder 5">
            <a:extLst>
              <a:ext uri="{FF2B5EF4-FFF2-40B4-BE49-F238E27FC236}">
                <a16:creationId xmlns:a16="http://schemas.microsoft.com/office/drawing/2014/main" id="{E3BA6578-02C1-453A-BE29-89194A2C8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2D3A1-3C2A-4400-B5F5-944625FE79D3}"/>
              </a:ext>
            </a:extLst>
          </p:cNvPr>
          <p:cNvSpPr>
            <a:spLocks noGrp="1"/>
          </p:cNvSpPr>
          <p:nvPr>
            <p:ph type="sldNum" sz="quarter" idx="12"/>
          </p:nvPr>
        </p:nvSpPr>
        <p:spPr/>
        <p:txBody>
          <a:bodyPr/>
          <a:lstStyle/>
          <a:p>
            <a:fld id="{3DA73F0D-E9D1-4853-82E7-DBB35D00CCEC}" type="slidenum">
              <a:rPr lang="en-US" smtClean="0"/>
              <a:t>‹#›</a:t>
            </a:fld>
            <a:endParaRPr lang="en-US"/>
          </a:p>
        </p:txBody>
      </p:sp>
    </p:spTree>
    <p:extLst>
      <p:ext uri="{BB962C8B-B14F-4D97-AF65-F5344CB8AC3E}">
        <p14:creationId xmlns:p14="http://schemas.microsoft.com/office/powerpoint/2010/main" val="76138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D7AD3-3814-4341-A592-C62E1A95E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F9E059-717A-4CF5-BF27-DA4CF93AB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D3DAB-4C65-4C6D-AD5C-CC704E4A7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1EF2B-8ECB-44AD-8803-455AA69A01A7}" type="datetimeFigureOut">
              <a:rPr lang="en-US" smtClean="0"/>
              <a:t>3/14/2021</a:t>
            </a:fld>
            <a:endParaRPr lang="en-US"/>
          </a:p>
        </p:txBody>
      </p:sp>
      <p:sp>
        <p:nvSpPr>
          <p:cNvPr id="5" name="Footer Placeholder 4">
            <a:extLst>
              <a:ext uri="{FF2B5EF4-FFF2-40B4-BE49-F238E27FC236}">
                <a16:creationId xmlns:a16="http://schemas.microsoft.com/office/drawing/2014/main" id="{F0C93A90-73D0-41D4-A559-2758DD687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2DB3C-3DEF-41ED-9B9C-CEACB0DEE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73F0D-E9D1-4853-82E7-DBB35D00CCEC}" type="slidenum">
              <a:rPr lang="en-US" smtClean="0"/>
              <a:t>‹#›</a:t>
            </a:fld>
            <a:endParaRPr lang="en-US"/>
          </a:p>
        </p:txBody>
      </p:sp>
    </p:spTree>
    <p:extLst>
      <p:ext uri="{BB962C8B-B14F-4D97-AF65-F5344CB8AC3E}">
        <p14:creationId xmlns:p14="http://schemas.microsoft.com/office/powerpoint/2010/main" val="62242609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customXml" Target="../ink/ink2.xml"/><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70.png"/><Relationship Id="rId5" Type="http://schemas.openxmlformats.org/officeDocument/2006/relationships/customXml" Target="../ink/ink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2.png"/><Relationship Id="rId12" Type="http://schemas.openxmlformats.org/officeDocument/2006/relationships/customXml" Target="../ink/ink7.xml"/><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customXml" Target="../ink/ink4.xml"/><Relationship Id="rId11"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287B1-AD45-4F38-9645-DC198271BF19}"/>
              </a:ext>
            </a:extLst>
          </p:cNvPr>
          <p:cNvSpPr txBox="1"/>
          <p:nvPr/>
        </p:nvSpPr>
        <p:spPr>
          <a:xfrm>
            <a:off x="832208" y="1541392"/>
            <a:ext cx="9123450" cy="830997"/>
          </a:xfrm>
          <a:prstGeom prst="rect">
            <a:avLst/>
          </a:prstGeom>
          <a:noFill/>
        </p:spPr>
        <p:txBody>
          <a:bodyPr wrap="square" lIns="91440" tIns="45720" rIns="91440" bIns="45720" rtlCol="0" anchor="t">
            <a:spAutoFit/>
          </a:bodyPr>
          <a:lstStyle/>
          <a:p>
            <a:r>
              <a:rPr lang="en-US" sz="4800" b="1" dirty="0">
                <a:solidFill>
                  <a:schemeClr val="accent5">
                    <a:lumMod val="50000"/>
                  </a:schemeClr>
                </a:solidFill>
              </a:rPr>
              <a:t>Exponential Smoothing Methods</a:t>
            </a:r>
            <a:endParaRPr lang="en-US" sz="4800" b="1" dirty="0">
              <a:solidFill>
                <a:schemeClr val="accent5">
                  <a:lumMod val="50000"/>
                </a:schemeClr>
              </a:solidFill>
              <a:cs typeface="Calibri"/>
            </a:endParaRPr>
          </a:p>
        </p:txBody>
      </p:sp>
      <p:sp>
        <p:nvSpPr>
          <p:cNvPr id="4" name="TextBox 3">
            <a:extLst>
              <a:ext uri="{FF2B5EF4-FFF2-40B4-BE49-F238E27FC236}">
                <a16:creationId xmlns:a16="http://schemas.microsoft.com/office/drawing/2014/main" id="{B82189C9-D1E5-43FF-940A-3E71BDEC5D20}"/>
              </a:ext>
            </a:extLst>
          </p:cNvPr>
          <p:cNvSpPr txBox="1"/>
          <p:nvPr/>
        </p:nvSpPr>
        <p:spPr>
          <a:xfrm>
            <a:off x="5537771" y="3318553"/>
            <a:ext cx="4613096" cy="2246769"/>
          </a:xfrm>
          <a:prstGeom prst="rect">
            <a:avLst/>
          </a:prstGeom>
          <a:noFill/>
        </p:spPr>
        <p:txBody>
          <a:bodyPr wrap="square" rtlCol="0">
            <a:spAutoFit/>
          </a:bodyPr>
          <a:lstStyle/>
          <a:p>
            <a:pPr algn="r"/>
            <a:r>
              <a:rPr lang="en-US" sz="2800" i="1" dirty="0">
                <a:solidFill>
                  <a:schemeClr val="bg2">
                    <a:lumMod val="50000"/>
                  </a:schemeClr>
                </a:solidFill>
              </a:rPr>
              <a:t>Farhana Zahir</a:t>
            </a:r>
          </a:p>
          <a:p>
            <a:pPr algn="r"/>
            <a:endParaRPr lang="en-US" sz="2800" i="1" dirty="0">
              <a:solidFill>
                <a:schemeClr val="bg2">
                  <a:lumMod val="50000"/>
                </a:schemeClr>
              </a:solidFill>
            </a:endParaRPr>
          </a:p>
          <a:p>
            <a:pPr algn="r"/>
            <a:r>
              <a:rPr lang="en-US" sz="2800" i="1" dirty="0">
                <a:solidFill>
                  <a:schemeClr val="bg2">
                    <a:lumMod val="50000"/>
                  </a:schemeClr>
                </a:solidFill>
              </a:rPr>
              <a:t>John Hancock</a:t>
            </a:r>
          </a:p>
          <a:p>
            <a:pPr algn="r"/>
            <a:endParaRPr lang="en-US" sz="2800" i="1" dirty="0">
              <a:solidFill>
                <a:schemeClr val="bg2">
                  <a:lumMod val="50000"/>
                </a:schemeClr>
              </a:solidFill>
            </a:endParaRPr>
          </a:p>
          <a:p>
            <a:pPr algn="r"/>
            <a:r>
              <a:rPr lang="en-US" sz="2800" i="1" dirty="0">
                <a:solidFill>
                  <a:schemeClr val="bg2">
                    <a:lumMod val="50000"/>
                  </a:schemeClr>
                </a:solidFill>
              </a:rPr>
              <a:t>Salma </a:t>
            </a:r>
            <a:r>
              <a:rPr lang="en-US" sz="2800" i="1" dirty="0" err="1">
                <a:solidFill>
                  <a:schemeClr val="bg2">
                    <a:lumMod val="50000"/>
                  </a:schemeClr>
                </a:solidFill>
              </a:rPr>
              <a:t>Elshahawy</a:t>
            </a:r>
            <a:endParaRPr lang="en-US" sz="2800" i="1" dirty="0">
              <a:solidFill>
                <a:schemeClr val="bg2">
                  <a:lumMod val="50000"/>
                </a:schemeClr>
              </a:solidFill>
            </a:endParaRPr>
          </a:p>
        </p:txBody>
      </p:sp>
      <p:sp>
        <p:nvSpPr>
          <p:cNvPr id="5" name="TextBox 4">
            <a:extLst>
              <a:ext uri="{FF2B5EF4-FFF2-40B4-BE49-F238E27FC236}">
                <a16:creationId xmlns:a16="http://schemas.microsoft.com/office/drawing/2014/main" id="{C7A29249-43DE-423E-A486-1BD73C52E51F}"/>
              </a:ext>
            </a:extLst>
          </p:cNvPr>
          <p:cNvSpPr txBox="1"/>
          <p:nvPr/>
        </p:nvSpPr>
        <p:spPr>
          <a:xfrm>
            <a:off x="3277456" y="2702103"/>
            <a:ext cx="3164441" cy="369332"/>
          </a:xfrm>
          <a:prstGeom prst="rect">
            <a:avLst/>
          </a:prstGeom>
          <a:noFill/>
        </p:spPr>
        <p:txBody>
          <a:bodyPr wrap="square" rtlCol="0">
            <a:spAutoFit/>
          </a:bodyPr>
          <a:lstStyle/>
          <a:p>
            <a:pPr algn="ctr"/>
            <a:r>
              <a:rPr lang="en-US" dirty="0">
                <a:solidFill>
                  <a:schemeClr val="bg2">
                    <a:lumMod val="50000"/>
                  </a:schemeClr>
                </a:solidFill>
              </a:rPr>
              <a:t>March 09, 2021</a:t>
            </a:r>
          </a:p>
        </p:txBody>
      </p:sp>
    </p:spTree>
    <p:extLst>
      <p:ext uri="{BB962C8B-B14F-4D97-AF65-F5344CB8AC3E}">
        <p14:creationId xmlns:p14="http://schemas.microsoft.com/office/powerpoint/2010/main" val="252677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638850" y="779745"/>
            <a:ext cx="10018712" cy="1439450"/>
          </a:xfrm>
        </p:spPr>
        <p:txBody>
          <a:bodyPr>
            <a:normAutofit/>
          </a:bodyPr>
          <a:lstStyle/>
          <a:p>
            <a:r>
              <a:rPr lang="en-US" sz="3600" b="1" dirty="0">
                <a:solidFill>
                  <a:schemeClr val="accent1">
                    <a:lumMod val="75000"/>
                  </a:schemeClr>
                </a:solidFill>
              </a:rPr>
              <a:t>Holt-Winters Exponential Smoothing</a:t>
            </a:r>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2173288" y="2667000"/>
            <a:ext cx="10018712" cy="3124200"/>
          </a:xfrm>
        </p:spPr>
        <p:txBody>
          <a:bodyPr/>
          <a:lstStyle/>
          <a:p>
            <a:r>
              <a:rPr lang="en-US" dirty="0"/>
              <a:t>Third Type of Exponential Smoothing </a:t>
            </a:r>
          </a:p>
          <a:p>
            <a:r>
              <a:rPr lang="en-US" dirty="0"/>
              <a:t>Extends the Holt Model</a:t>
            </a:r>
          </a:p>
          <a:p>
            <a:r>
              <a:rPr lang="en-US" dirty="0"/>
              <a:t>Accounts for Trend  or  Seasonality or Both</a:t>
            </a:r>
          </a:p>
          <a:p>
            <a:r>
              <a:rPr lang="en-US" dirty="0"/>
              <a:t>Comprised of the Forecast Equations and Three Smoothing Equations</a:t>
            </a:r>
          </a:p>
          <a:p>
            <a:pPr lvl="1"/>
            <a:endParaRPr lang="en-US" dirty="0"/>
          </a:p>
          <a:p>
            <a:pPr marL="457200" lvl="1" indent="0">
              <a:buNone/>
            </a:pPr>
            <a:endParaRPr lang="en-US" dirty="0"/>
          </a:p>
        </p:txBody>
      </p:sp>
    </p:spTree>
    <p:extLst>
      <p:ext uri="{BB962C8B-B14F-4D97-AF65-F5344CB8AC3E}">
        <p14:creationId xmlns:p14="http://schemas.microsoft.com/office/powerpoint/2010/main" val="124556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92E3-4CA2-495C-8B66-2DD9056194D5}"/>
              </a:ext>
            </a:extLst>
          </p:cNvPr>
          <p:cNvSpPr>
            <a:spLocks noGrp="1"/>
          </p:cNvSpPr>
          <p:nvPr>
            <p:ph type="title"/>
          </p:nvPr>
        </p:nvSpPr>
        <p:spPr>
          <a:xfrm>
            <a:off x="732749" y="435280"/>
            <a:ext cx="10018713" cy="1151388"/>
          </a:xfrm>
        </p:spPr>
        <p:txBody>
          <a:bodyPr>
            <a:normAutofit/>
          </a:bodyPr>
          <a:lstStyle/>
          <a:p>
            <a:r>
              <a:rPr lang="en-US" sz="3600" b="1" dirty="0">
                <a:solidFill>
                  <a:schemeClr val="accent1">
                    <a:lumMod val="75000"/>
                  </a:schemeClr>
                </a:solidFill>
              </a:rPr>
              <a:t>Holt-Winters Exponential Smoothing</a:t>
            </a:r>
            <a:br>
              <a:rPr lang="en-US" sz="3600" b="1" dirty="0"/>
            </a:br>
            <a:r>
              <a:rPr lang="en-US" sz="3600" b="1" dirty="0">
                <a:solidFill>
                  <a:schemeClr val="accent1">
                    <a:lumMod val="75000"/>
                  </a:schemeClr>
                </a:solidFill>
              </a:rPr>
              <a:t>Additive vs. Multiplicative</a:t>
            </a:r>
            <a:endParaRPr lang="en-US" sz="3600" b="1">
              <a:solidFill>
                <a:schemeClr val="accent1">
                  <a:lumMod val="75000"/>
                </a:schemeClr>
              </a:solidFill>
              <a:cs typeface="Calibri Light"/>
            </a:endParaRPr>
          </a:p>
        </p:txBody>
      </p:sp>
      <p:graphicFrame>
        <p:nvGraphicFramePr>
          <p:cNvPr id="4" name="Table 4">
            <a:extLst>
              <a:ext uri="{FF2B5EF4-FFF2-40B4-BE49-F238E27FC236}">
                <a16:creationId xmlns:a16="http://schemas.microsoft.com/office/drawing/2014/main" id="{AEA0E396-797A-4CCD-9D7B-45EE4AC3FFAE}"/>
              </a:ext>
            </a:extLst>
          </p:cNvPr>
          <p:cNvGraphicFramePr>
            <a:graphicFrameLocks noGrp="1"/>
          </p:cNvGraphicFramePr>
          <p:nvPr>
            <p:ph idx="1"/>
            <p:extLst>
              <p:ext uri="{D42A27DB-BD31-4B8C-83A1-F6EECF244321}">
                <p14:modId xmlns:p14="http://schemas.microsoft.com/office/powerpoint/2010/main" val="197647422"/>
              </p:ext>
            </p:extLst>
          </p:nvPr>
        </p:nvGraphicFramePr>
        <p:xfrm>
          <a:off x="838200" y="1825625"/>
          <a:ext cx="10515600" cy="3754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27208703"/>
                    </a:ext>
                  </a:extLst>
                </a:gridCol>
                <a:gridCol w="5257800">
                  <a:extLst>
                    <a:ext uri="{9D8B030D-6E8A-4147-A177-3AD203B41FA5}">
                      <a16:colId xmlns:a16="http://schemas.microsoft.com/office/drawing/2014/main" val="2024052368"/>
                    </a:ext>
                  </a:extLst>
                </a:gridCol>
              </a:tblGrid>
              <a:tr h="370840">
                <a:tc>
                  <a:txBody>
                    <a:bodyPr/>
                    <a:lstStyle/>
                    <a:p>
                      <a:r>
                        <a:rPr lang="en-US" dirty="0"/>
                        <a:t>Additive Seasonality</a:t>
                      </a:r>
                    </a:p>
                  </a:txBody>
                  <a:tcPr marL="95975" marR="95975"/>
                </a:tc>
                <a:tc>
                  <a:txBody>
                    <a:bodyPr/>
                    <a:lstStyle/>
                    <a:p>
                      <a:r>
                        <a:rPr lang="en-US" dirty="0"/>
                        <a:t>Multiplicative Seasonality</a:t>
                      </a:r>
                    </a:p>
                  </a:txBody>
                  <a:tcPr marL="95975" marR="95975"/>
                </a:tc>
                <a:extLst>
                  <a:ext uri="{0D108BD9-81ED-4DB2-BD59-A6C34878D82A}">
                    <a16:rowId xmlns:a16="http://schemas.microsoft.com/office/drawing/2014/main" val="2663606695"/>
                  </a:ext>
                </a:extLst>
              </a:tr>
              <a:tr h="370840">
                <a:tc>
                  <a:txBody>
                    <a:bodyPr/>
                    <a:lstStyle/>
                    <a:p>
                      <a:r>
                        <a:rPr lang="en-US" dirty="0"/>
                        <a:t>Uses addition to add seasonal component</a:t>
                      </a:r>
                    </a:p>
                  </a:txBody>
                  <a:tcPr marL="95975" marR="95975"/>
                </a:tc>
                <a:tc>
                  <a:txBody>
                    <a:bodyPr/>
                    <a:lstStyle/>
                    <a:p>
                      <a:r>
                        <a:rPr lang="en-US" dirty="0"/>
                        <a:t>Uses multiplication to multiply the seasonal component</a:t>
                      </a:r>
                    </a:p>
                    <a:p>
                      <a:endParaRPr lang="en-US" dirty="0"/>
                    </a:p>
                  </a:txBody>
                  <a:tcPr marL="95975" marR="95975"/>
                </a:tc>
                <a:extLst>
                  <a:ext uri="{0D108BD9-81ED-4DB2-BD59-A6C34878D82A}">
                    <a16:rowId xmlns:a16="http://schemas.microsoft.com/office/drawing/2014/main" val="3988775251"/>
                  </a:ext>
                </a:extLst>
              </a:tr>
              <a:tr h="370840">
                <a:tc>
                  <a:txBody>
                    <a:bodyPr/>
                    <a:lstStyle/>
                    <a:p>
                      <a:r>
                        <a:rPr lang="en-US" dirty="0"/>
                        <a:t>Seasonal component is expressed in absolute terms</a:t>
                      </a:r>
                    </a:p>
                    <a:p>
                      <a:endParaRPr lang="en-US" dirty="0"/>
                    </a:p>
                  </a:txBody>
                  <a:tcPr marL="95975" marR="95975"/>
                </a:tc>
                <a:tc>
                  <a:txBody>
                    <a:bodyPr/>
                    <a:lstStyle/>
                    <a:p>
                      <a:r>
                        <a:rPr lang="en-US" dirty="0"/>
                        <a:t>Seasonal component is expressed in relative terms</a:t>
                      </a:r>
                    </a:p>
                  </a:txBody>
                  <a:tcPr marL="95975" marR="95975"/>
                </a:tc>
                <a:extLst>
                  <a:ext uri="{0D108BD9-81ED-4DB2-BD59-A6C34878D82A}">
                    <a16:rowId xmlns:a16="http://schemas.microsoft.com/office/drawing/2014/main" val="2278859034"/>
                  </a:ext>
                </a:extLst>
              </a:tr>
              <a:tr h="370840">
                <a:tc>
                  <a:txBody>
                    <a:bodyPr/>
                    <a:lstStyle/>
                    <a:p>
                      <a:r>
                        <a:rPr lang="en-US" dirty="0"/>
                        <a:t>For different seasons, we get forecasts that are different by a fixed amount</a:t>
                      </a:r>
                    </a:p>
                    <a:p>
                      <a:endParaRPr lang="en-US" dirty="0"/>
                    </a:p>
                  </a:txBody>
                  <a:tcPr marL="95975" marR="9597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different seasons, we get forecasts that are different by a percentage</a:t>
                      </a:r>
                    </a:p>
                    <a:p>
                      <a:endParaRPr lang="en-US" dirty="0"/>
                    </a:p>
                  </a:txBody>
                  <a:tcPr marL="95975" marR="95975"/>
                </a:tc>
                <a:extLst>
                  <a:ext uri="{0D108BD9-81ED-4DB2-BD59-A6C34878D82A}">
                    <a16:rowId xmlns:a16="http://schemas.microsoft.com/office/drawing/2014/main" val="1156266999"/>
                  </a:ext>
                </a:extLst>
              </a:tr>
              <a:tr h="370840">
                <a:tc>
                  <a:txBody>
                    <a:bodyPr/>
                    <a:lstStyle/>
                    <a:p>
                      <a:r>
                        <a:rPr lang="en-US" sz="1800" b="0" i="0" kern="1200" dirty="0">
                          <a:solidFill>
                            <a:schemeClr val="dk1"/>
                          </a:solidFill>
                          <a:effectLst/>
                          <a:latin typeface="+mn-lt"/>
                          <a:ea typeface="+mn-ea"/>
                          <a:cs typeface="+mn-cs"/>
                        </a:rPr>
                        <a:t>Preferred when the seasonal variations are roughly constant through the series</a:t>
                      </a:r>
                    </a:p>
                    <a:p>
                      <a:endParaRPr lang="en-US" dirty="0"/>
                    </a:p>
                  </a:txBody>
                  <a:tcPr marL="95975" marR="95975"/>
                </a:tc>
                <a:tc>
                  <a:txBody>
                    <a:bodyPr/>
                    <a:lstStyle/>
                    <a:p>
                      <a:r>
                        <a:rPr lang="en-US" sz="1800" b="0" i="0" kern="1200" dirty="0">
                          <a:solidFill>
                            <a:schemeClr val="dk1"/>
                          </a:solidFill>
                          <a:effectLst/>
                          <a:latin typeface="+mn-lt"/>
                          <a:ea typeface="+mn-ea"/>
                          <a:cs typeface="+mn-cs"/>
                        </a:rPr>
                        <a:t>Preferred when the seasonal variations are changing proportional to the level of the series. </a:t>
                      </a:r>
                      <a:endParaRPr lang="en-US" dirty="0"/>
                    </a:p>
                  </a:txBody>
                  <a:tcPr marL="95975" marR="95975"/>
                </a:tc>
                <a:extLst>
                  <a:ext uri="{0D108BD9-81ED-4DB2-BD59-A6C34878D82A}">
                    <a16:rowId xmlns:a16="http://schemas.microsoft.com/office/drawing/2014/main" val="1944591248"/>
                  </a:ext>
                </a:extLst>
              </a:tr>
            </a:tbl>
          </a:graphicData>
        </a:graphic>
      </p:graphicFrame>
    </p:spTree>
    <p:extLst>
      <p:ext uri="{BB962C8B-B14F-4D97-AF65-F5344CB8AC3E}">
        <p14:creationId xmlns:p14="http://schemas.microsoft.com/office/powerpoint/2010/main" val="25069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D7AE-31C0-4DCE-AEFC-FDA59B1CAD16}"/>
              </a:ext>
            </a:extLst>
          </p:cNvPr>
          <p:cNvSpPr>
            <a:spLocks noGrp="1"/>
          </p:cNvSpPr>
          <p:nvPr>
            <p:ph type="title"/>
          </p:nvPr>
        </p:nvSpPr>
        <p:spPr/>
        <p:txBody>
          <a:bodyPr/>
          <a:lstStyle/>
          <a:p>
            <a:r>
              <a:rPr lang="en-US" sz="3600" b="1" dirty="0">
                <a:solidFill>
                  <a:schemeClr val="accent1">
                    <a:lumMod val="75000"/>
                  </a:schemeClr>
                </a:solidFill>
              </a:rPr>
              <a:t>Holt-Winters Exponential Smoothing</a:t>
            </a:r>
            <a:br>
              <a:rPr lang="en-US" sz="3600" b="1" dirty="0"/>
            </a:br>
            <a:r>
              <a:rPr lang="en-US" sz="3600" b="1" dirty="0">
                <a:solidFill>
                  <a:schemeClr val="accent1">
                    <a:lumMod val="75000"/>
                  </a:schemeClr>
                </a:solidFill>
              </a:rPr>
              <a:t>Additive Method</a:t>
            </a:r>
            <a:endParaRPr lang="en-US" sz="3600" b="1">
              <a:solidFill>
                <a:schemeClr val="accent1">
                  <a:lumMod val="75000"/>
                </a:schemeClr>
              </a:solidFill>
              <a:cs typeface="Calibri 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FDFCE-E5F6-4FC1-B7E0-C56012A7C8DA}"/>
                  </a:ext>
                </a:extLst>
              </p:cNvPr>
              <p:cNvSpPr>
                <a:spLocks noGrp="1"/>
              </p:cNvSpPr>
              <p:nvPr>
                <p:ph idx="1"/>
              </p:nvPr>
            </p:nvSpPr>
            <p:spPr>
              <a:xfrm>
                <a:off x="1087652" y="1815805"/>
                <a:ext cx="10018713" cy="3589177"/>
              </a:xfrm>
            </p:spPr>
            <p:txBody>
              <a:bodyPr>
                <a:normAutofit fontScale="32500" lnSpcReduction="20000"/>
              </a:bodyPr>
              <a:lstStyle/>
              <a:p>
                <a:pPr marL="0" indent="0">
                  <a:buNone/>
                </a:pPr>
                <a:endParaRPr lang="en-US" dirty="0"/>
              </a:p>
              <a:p>
                <a:pPr marL="0" indent="0">
                  <a:buNone/>
                </a:pPr>
                <a:endParaRPr lang="en-US" dirty="0"/>
              </a:p>
              <a:p>
                <a:pPr marL="0" indent="0">
                  <a:buNone/>
                </a:pPr>
                <a:endParaRPr lang="en-US" sz="5900" dirty="0"/>
              </a:p>
              <a:p>
                <a:pPr marL="0" indent="0">
                  <a:buNone/>
                </a:pPr>
                <a:r>
                  <a:rPr lang="en-US" sz="7400" dirty="0"/>
                  <a:t>Three smoothing parameters:</a:t>
                </a:r>
              </a:p>
              <a:p>
                <a:r>
                  <a:rPr lang="en-US" sz="7400" dirty="0"/>
                  <a:t>	The level with the smoothing component: </a:t>
                </a:r>
                <a14:m>
                  <m:oMath xmlns:m="http://schemas.openxmlformats.org/officeDocument/2006/math">
                    <m:r>
                      <m:rPr>
                        <m:sty m:val="p"/>
                      </m:rPr>
                      <a:rPr lang="en-US" sz="7400" b="0" i="1" smtClean="0">
                        <a:latin typeface="Cambria Math" panose="02040503050406030204" pitchFamily="18" charset="0"/>
                      </a:rPr>
                      <m:t>α</m:t>
                    </m:r>
                  </m:oMath>
                </a14:m>
                <a:endParaRPr lang="en-US" sz="7400" dirty="0"/>
              </a:p>
              <a:p>
                <a:r>
                  <a:rPr lang="en-US" sz="7400" dirty="0"/>
                  <a:t>	The trend with the smoothing component: </a:t>
                </a:r>
                <a14:m>
                  <m:oMath xmlns:m="http://schemas.openxmlformats.org/officeDocument/2006/math">
                    <m:r>
                      <m:rPr>
                        <m:sty m:val="p"/>
                      </m:rPr>
                      <a:rPr lang="en-US" sz="7400" b="0" i="1" smtClean="0">
                        <a:latin typeface="Cambria Math" panose="02040503050406030204" pitchFamily="18" charset="0"/>
                      </a:rPr>
                      <m:t>β</m:t>
                    </m:r>
                  </m:oMath>
                </a14:m>
                <a:endParaRPr lang="en-US" sz="7400" dirty="0"/>
              </a:p>
              <a:p>
                <a:r>
                  <a:rPr lang="en-US" sz="7400" b="0" dirty="0"/>
                  <a:t>	The seasonal with the smoothing component: </a:t>
                </a:r>
                <a14:m>
                  <m:oMath xmlns:m="http://schemas.openxmlformats.org/officeDocument/2006/math">
                    <m:r>
                      <m:rPr>
                        <m:sty m:val="p"/>
                      </m:rPr>
                      <a:rPr lang="en-US" sz="7400" b="0" i="1" smtClean="0">
                        <a:latin typeface="Cambria Math" panose="02040503050406030204" pitchFamily="18" charset="0"/>
                      </a:rPr>
                      <m:t>γ</m:t>
                    </m:r>
                  </m:oMath>
                </a14:m>
                <a:endParaRPr lang="en-US" sz="7400" dirty="0"/>
              </a:p>
              <a:p>
                <a:pPr marL="0" indent="0">
                  <a:buNone/>
                </a:pPr>
                <a:endParaRPr lang="en-US" sz="7400" dirty="0"/>
              </a:p>
              <a:p>
                <a:pPr marL="0" indent="0">
                  <a:buNone/>
                </a:pPr>
                <a:r>
                  <a:rPr lang="en-US" sz="7400" b="0" dirty="0"/>
                  <a:t>Where </a:t>
                </a:r>
                <a14:m>
                  <m:oMath xmlns:m="http://schemas.openxmlformats.org/officeDocument/2006/math">
                    <m:r>
                      <a:rPr lang="en-US" sz="7400" b="1" i="1" smtClean="0">
                        <a:latin typeface="Cambria Math" panose="02040503050406030204" pitchFamily="18" charset="0"/>
                      </a:rPr>
                      <m:t>𝒎</m:t>
                    </m:r>
                    <m:r>
                      <a:rPr lang="en-US" sz="7400" b="0" i="1" smtClean="0">
                        <a:latin typeface="Cambria Math" panose="02040503050406030204" pitchFamily="18" charset="0"/>
                      </a:rPr>
                      <m:t> </m:t>
                    </m:r>
                  </m:oMath>
                </a14:m>
                <a:r>
                  <a:rPr lang="en-US" sz="7400" b="0" dirty="0"/>
                  <a:t>denotes the frequency of the seasonality or the number of seasons in a year, e</a:t>
                </a:r>
                <a:r>
                  <a:rPr lang="en-US" sz="7400" dirty="0"/>
                  <a:t>.g. </a:t>
                </a:r>
                <a14:m>
                  <m:oMath xmlns:m="http://schemas.openxmlformats.org/officeDocument/2006/math">
                    <m:r>
                      <a:rPr lang="en-US" sz="7400" b="1" i="1" smtClean="0">
                        <a:latin typeface="Cambria Math" panose="02040503050406030204" pitchFamily="18" charset="0"/>
                      </a:rPr>
                      <m:t>𝒎</m:t>
                    </m:r>
                  </m:oMath>
                </a14:m>
                <a:r>
                  <a:rPr lang="en-US" sz="7400" dirty="0"/>
                  <a:t>=4 or </a:t>
                </a:r>
                <a14:m>
                  <m:oMath xmlns:m="http://schemas.openxmlformats.org/officeDocument/2006/math">
                    <m:r>
                      <a:rPr lang="en-US" sz="7400" b="1" i="1" smtClean="0">
                        <a:latin typeface="Cambria Math" panose="02040503050406030204" pitchFamily="18" charset="0"/>
                      </a:rPr>
                      <m:t>𝒎</m:t>
                    </m:r>
                  </m:oMath>
                </a14:m>
                <a:r>
                  <a:rPr lang="en-US" sz="7400" dirty="0"/>
                  <a:t>=12</a:t>
                </a:r>
                <a:endParaRPr lang="en-US" sz="7400" b="0" dirty="0"/>
              </a:p>
              <a:p>
                <a:pPr marL="0" indent="0">
                  <a:buNone/>
                </a:pPr>
                <a:endParaRPr lang="en-US" sz="7400" dirty="0"/>
              </a:p>
              <a:p>
                <a:endParaRPr lang="en-US" sz="7400" b="0" dirty="0"/>
              </a:p>
              <a:p>
                <a:endParaRPr lang="en-US" b="0" dirty="0"/>
              </a:p>
              <a:p>
                <a:endParaRPr lang="en-US" b="0" dirty="0"/>
              </a:p>
              <a:p>
                <a:endParaRPr lang="en-US" b="0" dirty="0"/>
              </a:p>
              <a:p>
                <a:endParaRPr lang="en-US" b="0" dirty="0"/>
              </a:p>
              <a:p>
                <a:pPr marL="0" indent="0">
                  <a:buNone/>
                </a:pPr>
                <a:endParaRPr lang="en-US" b="0" dirty="0"/>
              </a:p>
              <a:p>
                <a:endParaRPr lang="en-US" dirty="0"/>
              </a:p>
            </p:txBody>
          </p:sp>
        </mc:Choice>
        <mc:Fallback xmlns="">
          <p:sp>
            <p:nvSpPr>
              <p:cNvPr id="3" name="Content Placeholder 2">
                <a:extLst>
                  <a:ext uri="{FF2B5EF4-FFF2-40B4-BE49-F238E27FC236}">
                    <a16:creationId xmlns:a16="http://schemas.microsoft.com/office/drawing/2014/main" id="{56DFDFCE-E5F6-4FC1-B7E0-C56012A7C8DA}"/>
                  </a:ext>
                </a:extLst>
              </p:cNvPr>
              <p:cNvSpPr>
                <a:spLocks noGrp="1" noRot="1" noChangeAspect="1" noMove="1" noResize="1" noEditPoints="1" noAdjustHandles="1" noChangeArrowheads="1" noChangeShapeType="1" noTextEdit="1"/>
              </p:cNvSpPr>
              <p:nvPr>
                <p:ph idx="1"/>
              </p:nvPr>
            </p:nvSpPr>
            <p:spPr>
              <a:xfrm>
                <a:off x="1087652" y="1815805"/>
                <a:ext cx="10018713" cy="3589177"/>
              </a:xfrm>
              <a:blipFill>
                <a:blip r:embed="rId2"/>
                <a:stretch>
                  <a:fillRect l="-912"/>
                </a:stretch>
              </a:blipFill>
            </p:spPr>
            <p:txBody>
              <a:bodyPr/>
              <a:lstStyle/>
              <a:p>
                <a:r>
                  <a:rPr lang="en-US">
                    <a:noFill/>
                  </a:rPr>
                  <a:t> </a:t>
                </a:r>
              </a:p>
            </p:txBody>
          </p:sp>
        </mc:Fallback>
      </mc:AlternateContent>
    </p:spTree>
    <p:extLst>
      <p:ext uri="{BB962C8B-B14F-4D97-AF65-F5344CB8AC3E}">
        <p14:creationId xmlns:p14="http://schemas.microsoft.com/office/powerpoint/2010/main" val="345840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274A3D-39CA-4308-B956-D23CDD3D47F8}"/>
              </a:ext>
            </a:extLst>
          </p:cNvPr>
          <p:cNvSpPr>
            <a:spLocks noGrp="1"/>
          </p:cNvSpPr>
          <p:nvPr>
            <p:ph type="title"/>
          </p:nvPr>
        </p:nvSpPr>
        <p:spPr>
          <a:xfrm>
            <a:off x="180584" y="145920"/>
            <a:ext cx="10515600" cy="1325563"/>
          </a:xfrm>
        </p:spPr>
        <p:txBody>
          <a:bodyPr/>
          <a:lstStyle/>
          <a:p>
            <a:r>
              <a:rPr lang="en-US" sz="3600" b="1" dirty="0">
                <a:solidFill>
                  <a:schemeClr val="accent1">
                    <a:lumMod val="75000"/>
                  </a:schemeClr>
                </a:solidFill>
              </a:rPr>
              <a:t>Holt-Winters Exponential Smoothing</a:t>
            </a:r>
            <a:br>
              <a:rPr lang="en-US" sz="3600" b="1" dirty="0"/>
            </a:br>
            <a:r>
              <a:rPr lang="en-US" sz="3600" b="1" dirty="0">
                <a:solidFill>
                  <a:schemeClr val="accent1">
                    <a:lumMod val="75000"/>
                  </a:schemeClr>
                </a:solidFill>
              </a:rPr>
              <a:t>Additive vs Multiplicative</a:t>
            </a:r>
            <a:endParaRPr lang="en-US" sz="3600" b="1" dirty="0">
              <a:solidFill>
                <a:schemeClr val="accent1">
                  <a:lumMod val="75000"/>
                </a:schemeClr>
              </a:solidFill>
              <a:cs typeface="Calibri Light"/>
            </a:endParaRPr>
          </a:p>
        </p:txBody>
      </p:sp>
      <p:sp>
        <p:nvSpPr>
          <p:cNvPr id="5" name="TextBox 4">
            <a:extLst>
              <a:ext uri="{FF2B5EF4-FFF2-40B4-BE49-F238E27FC236}">
                <a16:creationId xmlns:a16="http://schemas.microsoft.com/office/drawing/2014/main" id="{E51232CA-DE4E-45AB-A16B-65E9EEFF0F41}"/>
              </a:ext>
            </a:extLst>
          </p:cNvPr>
          <p:cNvSpPr txBox="1"/>
          <p:nvPr/>
        </p:nvSpPr>
        <p:spPr>
          <a:xfrm>
            <a:off x="465551" y="17181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Component form Additive</a:t>
            </a:r>
          </a:p>
        </p:txBody>
      </p:sp>
      <p:pic>
        <p:nvPicPr>
          <p:cNvPr id="6" name="Picture 8" descr="Text, letter&#10;&#10;Description automatically generated">
            <a:extLst>
              <a:ext uri="{FF2B5EF4-FFF2-40B4-BE49-F238E27FC236}">
                <a16:creationId xmlns:a16="http://schemas.microsoft.com/office/drawing/2014/main" id="{B52901C8-A28C-4497-B058-2BCBF01203B4}"/>
              </a:ext>
            </a:extLst>
          </p:cNvPr>
          <p:cNvPicPr>
            <a:picLocks noChangeAspect="1"/>
          </p:cNvPicPr>
          <p:nvPr/>
        </p:nvPicPr>
        <p:blipFill>
          <a:blip r:embed="rId2"/>
          <a:stretch>
            <a:fillRect/>
          </a:stretch>
        </p:blipFill>
        <p:spPr>
          <a:xfrm>
            <a:off x="528181" y="2398009"/>
            <a:ext cx="5070953" cy="2197681"/>
          </a:xfrm>
          <a:prstGeom prst="rect">
            <a:avLst/>
          </a:prstGeom>
        </p:spPr>
      </p:pic>
      <p:sp>
        <p:nvSpPr>
          <p:cNvPr id="9" name="TextBox 8">
            <a:extLst>
              <a:ext uri="{FF2B5EF4-FFF2-40B4-BE49-F238E27FC236}">
                <a16:creationId xmlns:a16="http://schemas.microsoft.com/office/drawing/2014/main" id="{5A2EF647-8BCC-4BA4-ACDD-0CDE354DBFDB}"/>
              </a:ext>
            </a:extLst>
          </p:cNvPr>
          <p:cNvSpPr txBox="1"/>
          <p:nvPr/>
        </p:nvSpPr>
        <p:spPr>
          <a:xfrm>
            <a:off x="6780755" y="1645083"/>
            <a:ext cx="3682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Component form Multiplicative</a:t>
            </a:r>
          </a:p>
        </p:txBody>
      </p:sp>
      <p:pic>
        <p:nvPicPr>
          <p:cNvPr id="12" name="Picture 12" descr="Text, letter&#10;&#10;Description automatically generated">
            <a:extLst>
              <a:ext uri="{FF2B5EF4-FFF2-40B4-BE49-F238E27FC236}">
                <a16:creationId xmlns:a16="http://schemas.microsoft.com/office/drawing/2014/main" id="{2E13DC98-AF51-4543-A501-DE5B916A7E5D}"/>
              </a:ext>
            </a:extLst>
          </p:cNvPr>
          <p:cNvPicPr>
            <a:picLocks noChangeAspect="1"/>
          </p:cNvPicPr>
          <p:nvPr/>
        </p:nvPicPr>
        <p:blipFill>
          <a:blip r:embed="rId3"/>
          <a:stretch>
            <a:fillRect/>
          </a:stretch>
        </p:blipFill>
        <p:spPr>
          <a:xfrm>
            <a:off x="6569869" y="2504833"/>
            <a:ext cx="5172073" cy="2503177"/>
          </a:xfrm>
          <a:prstGeom prst="rect">
            <a:avLst/>
          </a:prstGeom>
        </p:spPr>
      </p:pic>
    </p:spTree>
    <p:extLst>
      <p:ext uri="{BB962C8B-B14F-4D97-AF65-F5344CB8AC3E}">
        <p14:creationId xmlns:p14="http://schemas.microsoft.com/office/powerpoint/2010/main" val="392385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FE1C-70C3-4487-8DA3-F19853EE2E73}"/>
              </a:ext>
            </a:extLst>
          </p:cNvPr>
          <p:cNvSpPr>
            <a:spLocks noGrp="1"/>
          </p:cNvSpPr>
          <p:nvPr>
            <p:ph type="title"/>
          </p:nvPr>
        </p:nvSpPr>
        <p:spPr/>
        <p:txBody>
          <a:bodyPr>
            <a:normAutofit/>
          </a:bodyPr>
          <a:lstStyle/>
          <a:p>
            <a:r>
              <a:rPr lang="en-US" sz="3600" b="1" dirty="0">
                <a:solidFill>
                  <a:schemeClr val="accent1">
                    <a:lumMod val="75000"/>
                  </a:schemeClr>
                </a:solidFill>
              </a:rPr>
              <a:t>Example - </a:t>
            </a:r>
            <a:r>
              <a:rPr lang="en-US" sz="3600" b="1" dirty="0" err="1">
                <a:solidFill>
                  <a:schemeClr val="accent1">
                    <a:lumMod val="75000"/>
                  </a:schemeClr>
                </a:solidFill>
              </a:rPr>
              <a:t>Austourists</a:t>
            </a:r>
            <a:r>
              <a:rPr lang="en-US" sz="3600" b="1" dirty="0">
                <a:solidFill>
                  <a:schemeClr val="accent1">
                    <a:lumMod val="75000"/>
                  </a:schemeClr>
                </a:solidFill>
              </a:rPr>
              <a:t> Time Series</a:t>
            </a:r>
            <a:br>
              <a:rPr lang="en-US" sz="3600" b="1" dirty="0">
                <a:solidFill>
                  <a:schemeClr val="accent1">
                    <a:lumMod val="75000"/>
                  </a:schemeClr>
                </a:solidFill>
              </a:rPr>
            </a:br>
            <a:endParaRPr lang="en-US" dirty="0"/>
          </a:p>
        </p:txBody>
      </p:sp>
      <p:sp>
        <p:nvSpPr>
          <p:cNvPr id="3" name="Content Placeholder 2">
            <a:extLst>
              <a:ext uri="{FF2B5EF4-FFF2-40B4-BE49-F238E27FC236}">
                <a16:creationId xmlns:a16="http://schemas.microsoft.com/office/drawing/2014/main" id="{EBC07B35-55DF-4CF6-BA1F-92DA5C4C4421}"/>
              </a:ext>
            </a:extLst>
          </p:cNvPr>
          <p:cNvSpPr>
            <a:spLocks noGrp="1"/>
          </p:cNvSpPr>
          <p:nvPr>
            <p:ph idx="1"/>
          </p:nvPr>
        </p:nvSpPr>
        <p:spPr>
          <a:xfrm>
            <a:off x="1484310" y="2290195"/>
            <a:ext cx="10018713" cy="3501006"/>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B471DDD-C0E1-4582-BC90-B84575915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695" y="1753298"/>
            <a:ext cx="8070210" cy="4418901"/>
          </a:xfrm>
          <a:prstGeom prst="rect">
            <a:avLst/>
          </a:prstGeom>
        </p:spPr>
      </p:pic>
    </p:spTree>
    <p:extLst>
      <p:ext uri="{BB962C8B-B14F-4D97-AF65-F5344CB8AC3E}">
        <p14:creationId xmlns:p14="http://schemas.microsoft.com/office/powerpoint/2010/main" val="40996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91DCC3-1B08-4F57-960C-826EC6728CC0}"/>
              </a:ext>
            </a:extLst>
          </p:cNvPr>
          <p:cNvSpPr>
            <a:spLocks noGrp="1"/>
          </p:cNvSpPr>
          <p:nvPr>
            <p:ph type="title"/>
          </p:nvPr>
        </p:nvSpPr>
        <p:spPr/>
        <p:txBody>
          <a:bodyPr/>
          <a:lstStyle/>
          <a:p>
            <a:r>
              <a:rPr lang="en-US" sz="3600" b="1" dirty="0">
                <a:solidFill>
                  <a:schemeClr val="accent1">
                    <a:lumMod val="75000"/>
                  </a:schemeClr>
                </a:solidFill>
              </a:rPr>
              <a:t>Example - </a:t>
            </a:r>
            <a:r>
              <a:rPr lang="en-US" sz="3600" b="1" dirty="0" err="1">
                <a:solidFill>
                  <a:schemeClr val="accent1">
                    <a:lumMod val="75000"/>
                  </a:schemeClr>
                </a:solidFill>
              </a:rPr>
              <a:t>Austourists</a:t>
            </a:r>
            <a:r>
              <a:rPr lang="en-US" sz="3600" b="1" dirty="0">
                <a:solidFill>
                  <a:schemeClr val="accent1">
                    <a:lumMod val="75000"/>
                  </a:schemeClr>
                </a:solidFill>
              </a:rPr>
              <a:t> Time Series</a:t>
            </a:r>
            <a:br>
              <a:rPr lang="en-US" sz="3600" b="1" dirty="0">
                <a:solidFill>
                  <a:schemeClr val="accent1">
                    <a:lumMod val="75000"/>
                  </a:schemeClr>
                </a:solidFill>
              </a:rPr>
            </a:br>
            <a:r>
              <a:rPr lang="en-US" sz="3600" b="1" dirty="0">
                <a:solidFill>
                  <a:schemeClr val="accent1">
                    <a:lumMod val="75000"/>
                  </a:schemeClr>
                </a:solidFill>
              </a:rPr>
              <a:t>Decomposition</a:t>
            </a:r>
            <a:endParaRPr lang="en-US" sz="3600" b="1">
              <a:solidFill>
                <a:schemeClr val="accent1">
                  <a:lumMod val="75000"/>
                </a:schemeClr>
              </a:solidFill>
              <a:cs typeface="Calibri Light"/>
            </a:endParaRPr>
          </a:p>
        </p:txBody>
      </p:sp>
      <p:sp>
        <p:nvSpPr>
          <p:cNvPr id="5" name="Text Placeholder 4">
            <a:extLst>
              <a:ext uri="{FF2B5EF4-FFF2-40B4-BE49-F238E27FC236}">
                <a16:creationId xmlns:a16="http://schemas.microsoft.com/office/drawing/2014/main" id="{FCCDF6F9-757C-4BFE-A628-05CCD019F4F6}"/>
              </a:ext>
            </a:extLst>
          </p:cNvPr>
          <p:cNvSpPr>
            <a:spLocks noGrp="1"/>
          </p:cNvSpPr>
          <p:nvPr>
            <p:ph type="body" idx="1"/>
          </p:nvPr>
        </p:nvSpPr>
        <p:spPr/>
        <p:txBody>
          <a:bodyPr/>
          <a:lstStyle/>
          <a:p>
            <a:pPr algn="ctr"/>
            <a:r>
              <a:rPr lang="en-US" dirty="0"/>
              <a:t>Classical Multiplicative</a:t>
            </a:r>
          </a:p>
        </p:txBody>
      </p:sp>
      <p:pic>
        <p:nvPicPr>
          <p:cNvPr id="10" name="Content Placeholder 9">
            <a:extLst>
              <a:ext uri="{FF2B5EF4-FFF2-40B4-BE49-F238E27FC236}">
                <a16:creationId xmlns:a16="http://schemas.microsoft.com/office/drawing/2014/main" id="{5012F974-9690-4492-BBC3-11B20A50ED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706255"/>
            <a:ext cx="5157787" cy="3282228"/>
          </a:xfrm>
        </p:spPr>
      </p:pic>
      <p:sp>
        <p:nvSpPr>
          <p:cNvPr id="7" name="Text Placeholder 6">
            <a:extLst>
              <a:ext uri="{FF2B5EF4-FFF2-40B4-BE49-F238E27FC236}">
                <a16:creationId xmlns:a16="http://schemas.microsoft.com/office/drawing/2014/main" id="{E9A125E0-D780-4E30-A76A-DEAD306FB318}"/>
              </a:ext>
            </a:extLst>
          </p:cNvPr>
          <p:cNvSpPr>
            <a:spLocks noGrp="1"/>
          </p:cNvSpPr>
          <p:nvPr>
            <p:ph type="body" sz="quarter" idx="3"/>
          </p:nvPr>
        </p:nvSpPr>
        <p:spPr/>
        <p:txBody>
          <a:bodyPr/>
          <a:lstStyle/>
          <a:p>
            <a:pPr algn="ctr"/>
            <a:r>
              <a:rPr lang="en-US" dirty="0"/>
              <a:t>Classical Additive</a:t>
            </a:r>
          </a:p>
        </p:txBody>
      </p:sp>
      <p:pic>
        <p:nvPicPr>
          <p:cNvPr id="12" name="Content Placeholder 11">
            <a:extLst>
              <a:ext uri="{FF2B5EF4-FFF2-40B4-BE49-F238E27FC236}">
                <a16:creationId xmlns:a16="http://schemas.microsoft.com/office/drawing/2014/main" id="{7114F7AC-6F47-4E73-A1EF-AD82A205BBB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07555"/>
            <a:ext cx="5183188" cy="3279627"/>
          </a:xfrm>
        </p:spPr>
      </p:pic>
    </p:spTree>
    <p:extLst>
      <p:ext uri="{BB962C8B-B14F-4D97-AF65-F5344CB8AC3E}">
        <p14:creationId xmlns:p14="http://schemas.microsoft.com/office/powerpoint/2010/main" val="156992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981-DE77-45FD-8406-DAC04184C767}"/>
              </a:ext>
            </a:extLst>
          </p:cNvPr>
          <p:cNvSpPr>
            <a:spLocks noGrp="1"/>
          </p:cNvSpPr>
          <p:nvPr>
            <p:ph type="title"/>
          </p:nvPr>
        </p:nvSpPr>
        <p:spPr/>
        <p:txBody>
          <a:bodyPr>
            <a:normAutofit/>
          </a:bodyPr>
          <a:lstStyle/>
          <a:p>
            <a:r>
              <a:rPr lang="en-US" sz="3600" b="1" dirty="0">
                <a:solidFill>
                  <a:schemeClr val="accent1">
                    <a:lumMod val="75000"/>
                  </a:schemeClr>
                </a:solidFill>
              </a:rPr>
              <a:t>Example - Application of HW Function</a:t>
            </a:r>
            <a:endParaRPr lang="en-US" sz="3600" b="1">
              <a:solidFill>
                <a:schemeClr val="accent1">
                  <a:lumMod val="75000"/>
                </a:schemeClr>
              </a:solidFill>
              <a:cs typeface="Calibri Light"/>
            </a:endParaRPr>
          </a:p>
        </p:txBody>
      </p:sp>
      <p:sp>
        <p:nvSpPr>
          <p:cNvPr id="3" name="Content Placeholder 2">
            <a:extLst>
              <a:ext uri="{FF2B5EF4-FFF2-40B4-BE49-F238E27FC236}">
                <a16:creationId xmlns:a16="http://schemas.microsoft.com/office/drawing/2014/main" id="{64D51641-9496-4BC2-9EC8-037DBD6B6D48}"/>
              </a:ext>
            </a:extLst>
          </p:cNvPr>
          <p:cNvSpPr>
            <a:spLocks noGrp="1"/>
          </p:cNvSpPr>
          <p:nvPr>
            <p:ph idx="1"/>
          </p:nvPr>
        </p:nvSpPr>
        <p:spPr/>
        <p:txBody>
          <a:bodyPr>
            <a:normAutofit/>
          </a:bodyPr>
          <a:lstStyle/>
          <a:p>
            <a:r>
              <a:rPr lang="en-US" sz="2000" dirty="0"/>
              <a:t>Use the window function to save the time series to the “</a:t>
            </a:r>
            <a:r>
              <a:rPr lang="en-US" sz="2000" dirty="0" err="1"/>
              <a:t>aust</a:t>
            </a:r>
            <a:r>
              <a:rPr lang="en-US" sz="2000" dirty="0"/>
              <a:t>” variable</a:t>
            </a:r>
          </a:p>
          <a:p>
            <a:pPr marL="457200" lvl="1" indent="0">
              <a:buNone/>
            </a:pPr>
            <a:r>
              <a:rPr lang="en-US" dirty="0"/>
              <a:t>	</a:t>
            </a:r>
            <a:r>
              <a:rPr lang="en-US" dirty="0" err="1"/>
              <a:t>aust</a:t>
            </a:r>
            <a:r>
              <a:rPr lang="en-US" dirty="0"/>
              <a:t> &lt;- window(</a:t>
            </a:r>
            <a:r>
              <a:rPr lang="en-US" dirty="0" err="1"/>
              <a:t>austourists</a:t>
            </a:r>
            <a:r>
              <a:rPr lang="en-US" dirty="0"/>
              <a:t>, start=2005)</a:t>
            </a:r>
          </a:p>
          <a:p>
            <a:pPr marL="457200" lvl="1" indent="0">
              <a:buNone/>
            </a:pPr>
            <a:endParaRPr lang="en-US" dirty="0"/>
          </a:p>
          <a:p>
            <a:r>
              <a:rPr lang="en-US" sz="2000" dirty="0"/>
              <a:t>Both the Additive and Multiplicative options are applied</a:t>
            </a:r>
          </a:p>
          <a:p>
            <a:pPr marL="457200" lvl="1" indent="0">
              <a:buNone/>
            </a:pPr>
            <a:r>
              <a:rPr lang="en-US" dirty="0"/>
              <a:t>	fit1 &lt;- </a:t>
            </a:r>
            <a:r>
              <a:rPr lang="en-US" dirty="0" err="1"/>
              <a:t>hw</a:t>
            </a:r>
            <a:r>
              <a:rPr lang="en-US" dirty="0"/>
              <a:t>(</a:t>
            </a:r>
            <a:r>
              <a:rPr lang="en-US" dirty="0" err="1"/>
              <a:t>aust</a:t>
            </a:r>
            <a:r>
              <a:rPr lang="en-US" dirty="0"/>
              <a:t>, seasonal="additive")</a:t>
            </a:r>
          </a:p>
          <a:p>
            <a:pPr marL="457200" lvl="1" indent="0">
              <a:buNone/>
            </a:pPr>
            <a:r>
              <a:rPr lang="en-US" dirty="0"/>
              <a:t>	fit2 &lt;- </a:t>
            </a:r>
            <a:r>
              <a:rPr lang="en-US" dirty="0" err="1"/>
              <a:t>hw</a:t>
            </a:r>
            <a:r>
              <a:rPr lang="en-US" dirty="0"/>
              <a:t>(</a:t>
            </a:r>
            <a:r>
              <a:rPr lang="en-US" dirty="0" err="1"/>
              <a:t>aust</a:t>
            </a:r>
            <a:r>
              <a:rPr lang="en-US" dirty="0"/>
              <a:t>, seasonal="multiplicative")</a:t>
            </a:r>
          </a:p>
          <a:p>
            <a:pPr marL="457200" lvl="1" indent="0">
              <a:buNone/>
            </a:pPr>
            <a:endParaRPr lang="en-US" dirty="0"/>
          </a:p>
          <a:p>
            <a:r>
              <a:rPr lang="en-US" sz="2000" dirty="0"/>
              <a:t>Plot the series and the forecast</a:t>
            </a:r>
          </a:p>
        </p:txBody>
      </p:sp>
    </p:spTree>
    <p:extLst>
      <p:ext uri="{BB962C8B-B14F-4D97-AF65-F5344CB8AC3E}">
        <p14:creationId xmlns:p14="http://schemas.microsoft.com/office/powerpoint/2010/main" val="429313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854D-962E-47CC-9916-714AFFDC6D5D}"/>
              </a:ext>
            </a:extLst>
          </p:cNvPr>
          <p:cNvSpPr>
            <a:spLocks noGrp="1"/>
          </p:cNvSpPr>
          <p:nvPr>
            <p:ph type="title"/>
          </p:nvPr>
        </p:nvSpPr>
        <p:spPr/>
        <p:txBody>
          <a:bodyPr>
            <a:normAutofit/>
          </a:bodyPr>
          <a:lstStyle/>
          <a:p>
            <a:r>
              <a:rPr lang="en-US" sz="3600" b="1" dirty="0">
                <a:solidFill>
                  <a:schemeClr val="accent1">
                    <a:lumMod val="75000"/>
                  </a:schemeClr>
                </a:solidFill>
              </a:rPr>
              <a:t>Plot</a:t>
            </a:r>
            <a:endParaRPr lang="en-US" sz="3600" b="1">
              <a:solidFill>
                <a:schemeClr val="accent1">
                  <a:lumMod val="75000"/>
                </a:schemeClr>
              </a:solidFill>
              <a:cs typeface="Calibri Light"/>
            </a:endParaRPr>
          </a:p>
        </p:txBody>
      </p:sp>
      <p:pic>
        <p:nvPicPr>
          <p:cNvPr id="5" name="Content Placeholder 4">
            <a:extLst>
              <a:ext uri="{FF2B5EF4-FFF2-40B4-BE49-F238E27FC236}">
                <a16:creationId xmlns:a16="http://schemas.microsoft.com/office/drawing/2014/main" id="{0815D103-C1CF-4801-9076-96C6292E9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9193" y="2072081"/>
            <a:ext cx="8992998" cy="4177717"/>
          </a:xfrm>
        </p:spPr>
      </p:pic>
    </p:spTree>
    <p:extLst>
      <p:ext uri="{BB962C8B-B14F-4D97-AF65-F5344CB8AC3E}">
        <p14:creationId xmlns:p14="http://schemas.microsoft.com/office/powerpoint/2010/main" val="414019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F53-DD94-4325-AE67-7A3DD70EC37F}"/>
              </a:ext>
            </a:extLst>
          </p:cNvPr>
          <p:cNvSpPr>
            <a:spLocks noGrp="1"/>
          </p:cNvSpPr>
          <p:nvPr>
            <p:ph type="title"/>
          </p:nvPr>
        </p:nvSpPr>
        <p:spPr/>
        <p:txBody>
          <a:bodyPr vert="horz" lIns="91440" tIns="45720" rIns="91440" bIns="45720" rtlCol="0" anchor="ctr">
            <a:noAutofit/>
          </a:bodyPr>
          <a:lstStyle/>
          <a:p>
            <a:r>
              <a:rPr lang="en-US" sz="3600" b="1" dirty="0">
                <a:solidFill>
                  <a:schemeClr val="accent1">
                    <a:lumMod val="75000"/>
                  </a:schemeClr>
                </a:solidFill>
              </a:rPr>
              <a:t>Smoothing Parameters and RMSE Additive</a:t>
            </a:r>
            <a:br>
              <a:rPr lang="en-US" sz="3600" b="1" dirty="0"/>
            </a:br>
            <a:endParaRPr lang="en-US" dirty="0"/>
          </a:p>
        </p:txBody>
      </p:sp>
      <p:pic>
        <p:nvPicPr>
          <p:cNvPr id="9" name="Content Placeholder 8">
            <a:extLst>
              <a:ext uri="{FF2B5EF4-FFF2-40B4-BE49-F238E27FC236}">
                <a16:creationId xmlns:a16="http://schemas.microsoft.com/office/drawing/2014/main" id="{F22555AF-365D-4F8A-B8CF-22DC8BA38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554" y="1987420"/>
            <a:ext cx="8360229" cy="4338735"/>
          </a:xfrm>
        </p:spPr>
      </p:pic>
      <p:sp>
        <p:nvSpPr>
          <p:cNvPr id="11" name="Rectangle: Rounded Corners 10">
            <a:extLst>
              <a:ext uri="{FF2B5EF4-FFF2-40B4-BE49-F238E27FC236}">
                <a16:creationId xmlns:a16="http://schemas.microsoft.com/office/drawing/2014/main" id="{85BC51EC-473E-4647-9F3D-FF7DB739D4AF}"/>
              </a:ext>
            </a:extLst>
          </p:cNvPr>
          <p:cNvSpPr/>
          <p:nvPr/>
        </p:nvSpPr>
        <p:spPr>
          <a:xfrm>
            <a:off x="5141167" y="5784980"/>
            <a:ext cx="821094" cy="5411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E1E0712-EED3-441D-AD06-9B66FEFB95CB}"/>
              </a:ext>
            </a:extLst>
          </p:cNvPr>
          <p:cNvSpPr/>
          <p:nvPr/>
        </p:nvSpPr>
        <p:spPr>
          <a:xfrm>
            <a:off x="2808514" y="3265714"/>
            <a:ext cx="2230017" cy="8397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12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E09D-2E9C-4B40-8067-D55580E99D98}"/>
              </a:ext>
            </a:extLst>
          </p:cNvPr>
          <p:cNvSpPr>
            <a:spLocks noGrp="1"/>
          </p:cNvSpPr>
          <p:nvPr>
            <p:ph type="title"/>
          </p:nvPr>
        </p:nvSpPr>
        <p:spPr>
          <a:xfrm>
            <a:off x="838200" y="365125"/>
            <a:ext cx="10515600" cy="782769"/>
          </a:xfrm>
        </p:spPr>
        <p:txBody>
          <a:bodyPr/>
          <a:lstStyle/>
          <a:p>
            <a:r>
              <a:rPr lang="en-US" sz="3600" b="1" dirty="0">
                <a:solidFill>
                  <a:schemeClr val="accent1">
                    <a:lumMod val="75000"/>
                  </a:schemeClr>
                </a:solidFill>
              </a:rPr>
              <a:t>Smoothing Parameters and RMSE Multiplicative</a:t>
            </a:r>
            <a:endParaRPr lang="en-US" sz="3600" b="1" dirty="0">
              <a:solidFill>
                <a:schemeClr val="accent1">
                  <a:lumMod val="75000"/>
                </a:schemeClr>
              </a:solidFill>
              <a:cs typeface="Calibri Light"/>
            </a:endParaRPr>
          </a:p>
        </p:txBody>
      </p:sp>
      <p:pic>
        <p:nvPicPr>
          <p:cNvPr id="5" name="Content Placeholder 4">
            <a:extLst>
              <a:ext uri="{FF2B5EF4-FFF2-40B4-BE49-F238E27FC236}">
                <a16:creationId xmlns:a16="http://schemas.microsoft.com/office/drawing/2014/main" id="{E64AC214-E128-47A2-81AC-9427CE6E4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670" y="1770569"/>
            <a:ext cx="8267828" cy="4404100"/>
          </a:xfrm>
        </p:spPr>
      </p:pic>
      <p:sp>
        <p:nvSpPr>
          <p:cNvPr id="6" name="Rectangle: Rounded Corners 5">
            <a:extLst>
              <a:ext uri="{FF2B5EF4-FFF2-40B4-BE49-F238E27FC236}">
                <a16:creationId xmlns:a16="http://schemas.microsoft.com/office/drawing/2014/main" id="{015EF21A-D25E-4528-8AA4-5C25BCB36D9F}"/>
              </a:ext>
            </a:extLst>
          </p:cNvPr>
          <p:cNvSpPr/>
          <p:nvPr/>
        </p:nvSpPr>
        <p:spPr>
          <a:xfrm>
            <a:off x="3009530" y="3187083"/>
            <a:ext cx="1693100" cy="7457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031C1C4-44CA-4C17-AA36-6D324A8A8385}"/>
              </a:ext>
            </a:extLst>
          </p:cNvPr>
          <p:cNvSpPr/>
          <p:nvPr/>
        </p:nvSpPr>
        <p:spPr>
          <a:xfrm>
            <a:off x="4702631" y="5527465"/>
            <a:ext cx="686116" cy="4432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1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817099" y="873302"/>
            <a:ext cx="10018712" cy="668160"/>
          </a:xfrm>
        </p:spPr>
        <p:txBody>
          <a:bodyPr>
            <a:noAutofit/>
          </a:bodyPr>
          <a:lstStyle/>
          <a:p>
            <a:pPr algn="l"/>
            <a:r>
              <a:rPr lang="en-US" b="1" dirty="0">
                <a:solidFill>
                  <a:schemeClr val="accent5">
                    <a:lumMod val="50000"/>
                  </a:schemeClr>
                </a:solidFill>
              </a:rPr>
              <a:t>Exponential Smoothing Methods</a:t>
            </a:r>
            <a:br>
              <a:rPr lang="en-US" dirty="0"/>
            </a:br>
            <a:endParaRPr lang="en-US" dirty="0"/>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817098" y="1541462"/>
            <a:ext cx="10576941" cy="4129873"/>
          </a:xfrm>
        </p:spPr>
        <p:txBody>
          <a:bodyPr vert="horz" lIns="91440" tIns="45720" rIns="91440" bIns="45720" rtlCol="0" anchor="t">
            <a:normAutofit fontScale="55000" lnSpcReduction="20000"/>
          </a:bodyPr>
          <a:lstStyle/>
          <a:p>
            <a:pPr algn="l"/>
            <a:endParaRPr lang="en-US" b="0" i="0" dirty="0">
              <a:solidFill>
                <a:srgbClr val="333333"/>
              </a:solidFill>
              <a:effectLst/>
              <a:latin typeface="Arial" panose="020B0604020202020204" pitchFamily="34" charset="0"/>
              <a:cs typeface="Arial" panose="020B0604020202020204" pitchFamily="34" charset="0"/>
            </a:endParaRPr>
          </a:p>
          <a:p>
            <a:pPr algn="l">
              <a:lnSpc>
                <a:spcPct val="120000"/>
              </a:lnSpc>
            </a:pPr>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Simple Exponential weighted average — Recent observations get higher weight, older observations less weight. Suitable for data with no clear trend or seasonal pattern.</a:t>
            </a:r>
          </a:p>
          <a:p>
            <a:pPr>
              <a:lnSpc>
                <a:spcPct val="120000"/>
              </a:lnSpc>
            </a:pPr>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pPr>
              <a:lnSpc>
                <a:spcPct val="120000"/>
              </a:lnSpc>
            </a:pPr>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Holt’s Linear Trend method - Extended simple exponential smoothing to deal with data with a trend.</a:t>
            </a:r>
          </a:p>
          <a:p>
            <a:pPr marL="0" indent="0" algn="l">
              <a:lnSpc>
                <a:spcPct val="120000"/>
              </a:lnSpc>
              <a:buNone/>
            </a:pPr>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pPr>
              <a:lnSpc>
                <a:spcPct val="120000"/>
              </a:lnSpc>
            </a:pPr>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Holt-Winters Seasonal method — Extended Holt’s method to capture seasonality</a:t>
            </a:r>
          </a:p>
          <a:p>
            <a:pPr algn="l">
              <a:lnSpc>
                <a:spcPct val="120000"/>
              </a:lnSpc>
              <a:buFont typeface="+mj-lt"/>
              <a:buAutoNum type="arabicPeriod" startAt="2"/>
            </a:pPr>
            <a:endParaRPr lang="en-US" sz="3600" b="0" i="0" dirty="0">
              <a:solidFill>
                <a:schemeClr val="tx1">
                  <a:lumMod val="50000"/>
                  <a:lumOff val="50000"/>
                </a:schemeClr>
              </a:solidFill>
              <a:effectLst/>
              <a:latin typeface="Arial" panose="020B0604020202020204" pitchFamily="34" charset="0"/>
              <a:cs typeface="Arial" panose="020B0604020202020204" pitchFamily="34" charset="0"/>
            </a:endParaRPr>
          </a:p>
          <a:p>
            <a:pPr>
              <a:lnSpc>
                <a:spcPct val="120000"/>
              </a:lnSpc>
            </a:pPr>
            <a:r>
              <a:rPr lang="en-US" sz="3600" b="0" i="0" dirty="0">
                <a:solidFill>
                  <a:schemeClr val="tx1">
                    <a:lumMod val="50000"/>
                    <a:lumOff val="50000"/>
                  </a:schemeClr>
                </a:solidFill>
                <a:effectLst/>
                <a:latin typeface="Arial" panose="020B0604020202020204" pitchFamily="34" charset="0"/>
                <a:cs typeface="Arial" panose="020B0604020202020204" pitchFamily="34" charset="0"/>
              </a:rPr>
              <a:t>State Space—ETS models allow for prediction intervals along with point forecasts</a:t>
            </a:r>
          </a:p>
          <a:p>
            <a:pPr lvl="1"/>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97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C75-A7F9-487E-9E61-D835953B7F4D}"/>
              </a:ext>
            </a:extLst>
          </p:cNvPr>
          <p:cNvSpPr>
            <a:spLocks noGrp="1"/>
          </p:cNvSpPr>
          <p:nvPr>
            <p:ph type="title"/>
          </p:nvPr>
        </p:nvSpPr>
        <p:spPr/>
        <p:txBody>
          <a:bodyPr>
            <a:normAutofit/>
          </a:bodyPr>
          <a:lstStyle/>
          <a:p>
            <a:r>
              <a:rPr lang="en-US" sz="3600" b="1" dirty="0">
                <a:solidFill>
                  <a:schemeClr val="accent1">
                    <a:lumMod val="75000"/>
                  </a:schemeClr>
                </a:solidFill>
              </a:rPr>
              <a:t>Additive vs. Multiplicative</a:t>
            </a:r>
            <a:endParaRPr lang="en-US" sz="3600" b="1">
              <a:solidFill>
                <a:schemeClr val="accent1">
                  <a:lumMod val="75000"/>
                </a:schemeClr>
              </a:solidFill>
              <a:cs typeface="Calibri Light"/>
            </a:endParaRPr>
          </a:p>
        </p:txBody>
      </p:sp>
      <p:pic>
        <p:nvPicPr>
          <p:cNvPr id="5" name="Content Placeholder 4">
            <a:extLst>
              <a:ext uri="{FF2B5EF4-FFF2-40B4-BE49-F238E27FC236}">
                <a16:creationId xmlns:a16="http://schemas.microsoft.com/office/drawing/2014/main" id="{A771E619-DB0D-4B13-9C53-113312026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25" y="1825625"/>
            <a:ext cx="7290150" cy="4351338"/>
          </a:xfrm>
        </p:spPr>
      </p:pic>
    </p:spTree>
    <p:extLst>
      <p:ext uri="{BB962C8B-B14F-4D97-AF65-F5344CB8AC3E}">
        <p14:creationId xmlns:p14="http://schemas.microsoft.com/office/powerpoint/2010/main" val="413804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F939-3143-4A62-8ED3-5D2DB56064CC}"/>
              </a:ext>
            </a:extLst>
          </p:cNvPr>
          <p:cNvSpPr>
            <a:spLocks noGrp="1"/>
          </p:cNvSpPr>
          <p:nvPr>
            <p:ph type="title"/>
          </p:nvPr>
        </p:nvSpPr>
        <p:spPr>
          <a:xfrm>
            <a:off x="838200" y="365125"/>
            <a:ext cx="10515600" cy="1095920"/>
          </a:xfrm>
        </p:spPr>
        <p:txBody>
          <a:bodyPr>
            <a:normAutofit fontScale="90000"/>
          </a:bodyPr>
          <a:lstStyle/>
          <a:p>
            <a:br>
              <a:rPr lang="en-US" dirty="0"/>
            </a:br>
            <a:br>
              <a:rPr lang="en-US" dirty="0"/>
            </a:br>
            <a:br>
              <a:rPr lang="en-US" dirty="0"/>
            </a:br>
            <a:br>
              <a:rPr lang="en-US" dirty="0"/>
            </a:br>
            <a:r>
              <a:rPr lang="en-US" sz="3600" b="1" dirty="0">
                <a:solidFill>
                  <a:schemeClr val="accent1">
                    <a:lumMod val="75000"/>
                  </a:schemeClr>
                </a:solidFill>
              </a:rPr>
              <a:t>Holt-Winter's Damped Method</a:t>
            </a:r>
            <a:br>
              <a:rPr lang="en-US" dirty="0"/>
            </a:br>
            <a:br>
              <a:rPr lang="en-US" dirty="0"/>
            </a:br>
            <a:br>
              <a:rPr lang="en-US" dirty="0"/>
            </a:br>
            <a:br>
              <a:rPr lang="en-US" dirty="0"/>
            </a:br>
            <a:br>
              <a:rPr lang="en-US" dirty="0"/>
            </a:br>
            <a:endParaRPr lang="en-US" dirty="0"/>
          </a:p>
        </p:txBody>
      </p:sp>
      <p:sp>
        <p:nvSpPr>
          <p:cNvPr id="9" name="Text Placeholder 8">
            <a:extLst>
              <a:ext uri="{FF2B5EF4-FFF2-40B4-BE49-F238E27FC236}">
                <a16:creationId xmlns:a16="http://schemas.microsoft.com/office/drawing/2014/main" id="{BCD4A59B-C2AB-4BED-AD4C-7086826BBC47}"/>
              </a:ext>
            </a:extLst>
          </p:cNvPr>
          <p:cNvSpPr>
            <a:spLocks noGrp="1"/>
          </p:cNvSpPr>
          <p:nvPr>
            <p:ph idx="1"/>
          </p:nvPr>
        </p:nvSpPr>
        <p:spPr>
          <a:xfrm>
            <a:off x="1202474" y="1291204"/>
            <a:ext cx="10018713" cy="3654490"/>
          </a:xfrm>
        </p:spPr>
        <p:txBody>
          <a:bodyPr>
            <a:normAutofit/>
          </a:bodyPr>
          <a:lstStyle/>
          <a:p>
            <a:pPr marL="0" indent="0" algn="l">
              <a:buNone/>
            </a:pPr>
            <a:r>
              <a:rPr lang="en-US" dirty="0"/>
              <a:t>Provides accurate and robust forecasts for seasonal data</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285750" indent="-285750" algn="l">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9EBE8B2B-E62B-409E-AC9F-C774DB650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04" y="2239602"/>
            <a:ext cx="9564899" cy="3520857"/>
          </a:xfrm>
          <a:prstGeom prst="rect">
            <a:avLst/>
          </a:prstGeom>
        </p:spPr>
      </p:pic>
    </p:spTree>
    <p:extLst>
      <p:ext uri="{BB962C8B-B14F-4D97-AF65-F5344CB8AC3E}">
        <p14:creationId xmlns:p14="http://schemas.microsoft.com/office/powerpoint/2010/main" val="354453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DF3D-B617-44EB-A767-929F5B1B2703}"/>
              </a:ext>
            </a:extLst>
          </p:cNvPr>
          <p:cNvSpPr>
            <a:spLocks noGrp="1"/>
          </p:cNvSpPr>
          <p:nvPr>
            <p:ph type="title"/>
          </p:nvPr>
        </p:nvSpPr>
        <p:spPr/>
        <p:txBody>
          <a:bodyPr>
            <a:normAutofit/>
          </a:bodyPr>
          <a:lstStyle/>
          <a:p>
            <a:r>
              <a:rPr lang="en-US" sz="3600" b="1" dirty="0">
                <a:solidFill>
                  <a:schemeClr val="accent1">
                    <a:lumMod val="75000"/>
                  </a:schemeClr>
                </a:solidFill>
              </a:rPr>
              <a:t>Plot</a:t>
            </a:r>
            <a:endParaRPr lang="en-US" sz="3600" b="1">
              <a:solidFill>
                <a:schemeClr val="accent1">
                  <a:lumMod val="75000"/>
                </a:schemeClr>
              </a:solidFill>
              <a:cs typeface="Calibri Light"/>
            </a:endParaRPr>
          </a:p>
        </p:txBody>
      </p:sp>
      <p:pic>
        <p:nvPicPr>
          <p:cNvPr id="5" name="Content Placeholder 4">
            <a:extLst>
              <a:ext uri="{FF2B5EF4-FFF2-40B4-BE49-F238E27FC236}">
                <a16:creationId xmlns:a16="http://schemas.microsoft.com/office/drawing/2014/main" id="{44F3B779-8D8D-4EC2-B8D1-03C41B7EB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200" y="1328057"/>
            <a:ext cx="9785384" cy="5082074"/>
          </a:xfrm>
        </p:spPr>
      </p:pic>
    </p:spTree>
    <p:extLst>
      <p:ext uri="{BB962C8B-B14F-4D97-AF65-F5344CB8AC3E}">
        <p14:creationId xmlns:p14="http://schemas.microsoft.com/office/powerpoint/2010/main" val="3437902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EA39-5771-4F8B-8CCF-BDD13D6F5561}"/>
              </a:ext>
            </a:extLst>
          </p:cNvPr>
          <p:cNvSpPr>
            <a:spLocks noGrp="1"/>
          </p:cNvSpPr>
          <p:nvPr>
            <p:ph type="title"/>
          </p:nvPr>
        </p:nvSpPr>
        <p:spPr>
          <a:xfrm>
            <a:off x="295405" y="386002"/>
            <a:ext cx="10515600" cy="1325563"/>
          </a:xfrm>
        </p:spPr>
        <p:txBody>
          <a:bodyPr>
            <a:normAutofit/>
          </a:bodyPr>
          <a:lstStyle/>
          <a:p>
            <a:r>
              <a:rPr lang="en-US" sz="3600" b="1" dirty="0">
                <a:solidFill>
                  <a:schemeClr val="accent1">
                    <a:lumMod val="75000"/>
                  </a:schemeClr>
                </a:solidFill>
                <a:cs typeface="Calibri Light"/>
              </a:rPr>
              <a:t>What does ETS Mean?</a:t>
            </a:r>
          </a:p>
        </p:txBody>
      </p:sp>
      <p:sp>
        <p:nvSpPr>
          <p:cNvPr id="3" name="Content Placeholder 2">
            <a:extLst>
              <a:ext uri="{FF2B5EF4-FFF2-40B4-BE49-F238E27FC236}">
                <a16:creationId xmlns:a16="http://schemas.microsoft.com/office/drawing/2014/main" id="{15E89D10-9E93-4ED5-832F-0CDBE3487325}"/>
              </a:ext>
            </a:extLst>
          </p:cNvPr>
          <p:cNvSpPr>
            <a:spLocks noGrp="1"/>
          </p:cNvSpPr>
          <p:nvPr>
            <p:ph idx="1"/>
          </p:nvPr>
        </p:nvSpPr>
        <p:spPr>
          <a:xfrm>
            <a:off x="224883" y="2057941"/>
            <a:ext cx="7030844" cy="4119021"/>
          </a:xfrm>
        </p:spPr>
        <p:txBody>
          <a:bodyPr vert="horz" lIns="91440" tIns="45720" rIns="91440" bIns="45720" rtlCol="0" anchor="t">
            <a:normAutofit/>
          </a:bodyPr>
          <a:lstStyle/>
          <a:p>
            <a:r>
              <a:rPr lang="en-US" sz="2000">
                <a:cs typeface="Calibri"/>
              </a:rPr>
              <a:t>ETS (Error, Trend, Seasonality)</a:t>
            </a:r>
            <a:endParaRPr lang="en-US" sz="2000" dirty="0">
              <a:cs typeface="Calibri"/>
            </a:endParaRPr>
          </a:p>
          <a:p>
            <a:r>
              <a:rPr lang="en-US" sz="2000">
                <a:cs typeface="Calibri"/>
              </a:rPr>
              <a:t>Utilize past observations to improve the forecasting.</a:t>
            </a: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r>
              <a:rPr lang="en-US" sz="2000">
                <a:cs typeface="Calibri"/>
              </a:rPr>
              <a:t>Alpha is the smoothing parameter </a:t>
            </a:r>
            <a:endParaRPr lang="en-US" sz="2000" dirty="0">
              <a:cs typeface="Calibri"/>
            </a:endParaRPr>
          </a:p>
          <a:p>
            <a:r>
              <a:rPr lang="en-US" sz="2000">
                <a:cs typeface="Calibri"/>
              </a:rPr>
              <a:t>Recent observation has more weight than the past obs. </a:t>
            </a:r>
            <a:endParaRPr lang="en-US" sz="2000" dirty="0">
              <a:cs typeface="Calibri"/>
            </a:endParaRPr>
          </a:p>
          <a:p>
            <a:pPr marL="0" indent="0" algn="ctr">
              <a:buNone/>
            </a:pPr>
            <a:r>
              <a:rPr lang="en-US" sz="1800" i="1">
                <a:solidFill>
                  <a:schemeClr val="accent5"/>
                </a:solidFill>
                <a:cs typeface="Calibri"/>
              </a:rPr>
              <a:t>(weight is decreasing exponentially for past obs. - a.k.a gradient decent)</a:t>
            </a:r>
          </a:p>
          <a:p>
            <a:pPr marL="0" indent="0">
              <a:buNone/>
            </a:pPr>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997AE60B-1FA6-480A-AF8A-9C8C94D851D3}"/>
              </a:ext>
            </a:extLst>
          </p:cNvPr>
          <p:cNvPicPr>
            <a:picLocks noChangeAspect="1"/>
          </p:cNvPicPr>
          <p:nvPr/>
        </p:nvPicPr>
        <p:blipFill>
          <a:blip r:embed="rId2"/>
          <a:stretch>
            <a:fillRect/>
          </a:stretch>
        </p:blipFill>
        <p:spPr>
          <a:xfrm>
            <a:off x="375423" y="3427479"/>
            <a:ext cx="6004931" cy="653529"/>
          </a:xfrm>
          <a:prstGeom prst="rect">
            <a:avLst/>
          </a:prstGeom>
        </p:spPr>
      </p:pic>
      <p:pic>
        <p:nvPicPr>
          <p:cNvPr id="5" name="Picture 5" descr="Diagram&#10;&#10;Description automatically generated">
            <a:extLst>
              <a:ext uri="{FF2B5EF4-FFF2-40B4-BE49-F238E27FC236}">
                <a16:creationId xmlns:a16="http://schemas.microsoft.com/office/drawing/2014/main" id="{14E78AFF-9F6D-4A17-A243-A569DAB8A0F7}"/>
              </a:ext>
            </a:extLst>
          </p:cNvPr>
          <p:cNvPicPr>
            <a:picLocks noChangeAspect="1"/>
          </p:cNvPicPr>
          <p:nvPr/>
        </p:nvPicPr>
        <p:blipFill>
          <a:blip r:embed="rId3"/>
          <a:stretch>
            <a:fillRect/>
          </a:stretch>
        </p:blipFill>
        <p:spPr>
          <a:xfrm>
            <a:off x="6675863" y="1508161"/>
            <a:ext cx="5066370" cy="3971776"/>
          </a:xfrm>
          <a:prstGeom prst="rect">
            <a:avLst/>
          </a:prstGeom>
        </p:spPr>
      </p:pic>
      <p:sp>
        <p:nvSpPr>
          <p:cNvPr id="7" name="TextBox 6">
            <a:extLst>
              <a:ext uri="{FF2B5EF4-FFF2-40B4-BE49-F238E27FC236}">
                <a16:creationId xmlns:a16="http://schemas.microsoft.com/office/drawing/2014/main" id="{18FC4E70-EF8D-473B-BD15-0F5BA1D4E3BA}"/>
              </a:ext>
            </a:extLst>
          </p:cNvPr>
          <p:cNvSpPr txBox="1"/>
          <p:nvPr/>
        </p:nvSpPr>
        <p:spPr>
          <a:xfrm>
            <a:off x="7088226" y="6474910"/>
            <a:ext cx="529868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Source: </a:t>
            </a:r>
            <a:r>
              <a:rPr lang="en-US" sz="1000">
                <a:ea typeface="+mn-lt"/>
                <a:cs typeface="+mn-lt"/>
              </a:rPr>
              <a:t>https://www.kdnuggets.com/2018/06/intuitive-introduction-gradient-descent.html</a:t>
            </a:r>
            <a:endParaRPr lang="en-US" sz="1000">
              <a:cs typeface="Calibri"/>
            </a:endParaRPr>
          </a:p>
        </p:txBody>
      </p:sp>
    </p:spTree>
    <p:extLst>
      <p:ext uri="{BB962C8B-B14F-4D97-AF65-F5344CB8AC3E}">
        <p14:creationId xmlns:p14="http://schemas.microsoft.com/office/powerpoint/2010/main" val="21714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91AB-2586-4E48-8595-D8CB9963440A}"/>
              </a:ext>
            </a:extLst>
          </p:cNvPr>
          <p:cNvSpPr>
            <a:spLocks noGrp="1"/>
          </p:cNvSpPr>
          <p:nvPr>
            <p:ph type="title"/>
          </p:nvPr>
        </p:nvSpPr>
        <p:spPr>
          <a:xfrm>
            <a:off x="211899" y="218988"/>
            <a:ext cx="10515600" cy="1325563"/>
          </a:xfrm>
        </p:spPr>
        <p:txBody>
          <a:bodyPr>
            <a:normAutofit/>
          </a:bodyPr>
          <a:lstStyle/>
          <a:p>
            <a:r>
              <a:rPr lang="en-US" sz="3600" b="1" dirty="0">
                <a:solidFill>
                  <a:schemeClr val="accent1">
                    <a:lumMod val="75000"/>
                  </a:schemeClr>
                </a:solidFill>
                <a:cs typeface="Calibri Light"/>
              </a:rPr>
              <a:t>How do I choose the right Model?</a:t>
            </a:r>
          </a:p>
        </p:txBody>
      </p:sp>
      <p:pic>
        <p:nvPicPr>
          <p:cNvPr id="5" name="Picture 5">
            <a:extLst>
              <a:ext uri="{FF2B5EF4-FFF2-40B4-BE49-F238E27FC236}">
                <a16:creationId xmlns:a16="http://schemas.microsoft.com/office/drawing/2014/main" id="{C027FF71-8B74-485E-B8EF-C37CC966ADF1}"/>
              </a:ext>
            </a:extLst>
          </p:cNvPr>
          <p:cNvPicPr>
            <a:picLocks noGrp="1" noChangeAspect="1"/>
          </p:cNvPicPr>
          <p:nvPr>
            <p:ph sz="half" idx="1"/>
          </p:nvPr>
        </p:nvPicPr>
        <p:blipFill>
          <a:blip r:embed="rId2"/>
          <a:stretch>
            <a:fillRect/>
          </a:stretch>
        </p:blipFill>
        <p:spPr>
          <a:xfrm>
            <a:off x="5086466" y="1543263"/>
            <a:ext cx="6656115" cy="3494280"/>
          </a:xfrm>
        </p:spPr>
      </p:pic>
      <p:sp>
        <p:nvSpPr>
          <p:cNvPr id="4" name="Content Placeholder 3">
            <a:extLst>
              <a:ext uri="{FF2B5EF4-FFF2-40B4-BE49-F238E27FC236}">
                <a16:creationId xmlns:a16="http://schemas.microsoft.com/office/drawing/2014/main" id="{0C19F9CC-D63F-4A04-AC78-F3142AB3F9D3}"/>
              </a:ext>
            </a:extLst>
          </p:cNvPr>
          <p:cNvSpPr>
            <a:spLocks noGrp="1"/>
          </p:cNvSpPr>
          <p:nvPr>
            <p:ph sz="half" idx="2"/>
          </p:nvPr>
        </p:nvSpPr>
        <p:spPr>
          <a:xfrm>
            <a:off x="305645" y="2142589"/>
            <a:ext cx="11584257" cy="3947867"/>
          </a:xfrm>
        </p:spPr>
        <p:txBody>
          <a:bodyPr vert="horz" lIns="91440" tIns="45720" rIns="91440" bIns="45720" rtlCol="0" anchor="t">
            <a:normAutofit fontScale="92500" lnSpcReduction="20000"/>
          </a:bodyPr>
          <a:lstStyle/>
          <a:p>
            <a:r>
              <a:rPr lang="en-US">
                <a:cs typeface="Calibri"/>
              </a:rPr>
              <a:t>Selection process :</a:t>
            </a:r>
          </a:p>
          <a:p>
            <a:r>
              <a:rPr lang="en-US">
                <a:cs typeface="Calibri"/>
              </a:rPr>
              <a:t>A -&gt; Additive</a:t>
            </a:r>
            <a:endParaRPr lang="en-US" dirty="0">
              <a:cs typeface="Calibri"/>
            </a:endParaRPr>
          </a:p>
          <a:p>
            <a:r>
              <a:rPr lang="en-US">
                <a:cs typeface="Calibri"/>
              </a:rPr>
              <a:t>M -&gt; Multiplicative</a:t>
            </a:r>
            <a:endParaRPr lang="en-US" dirty="0">
              <a:cs typeface="Calibri"/>
            </a:endParaRPr>
          </a:p>
          <a:p>
            <a:r>
              <a:rPr lang="en-US">
                <a:cs typeface="Calibri"/>
              </a:rPr>
              <a:t>Z -&gt; Unkown</a:t>
            </a:r>
          </a:p>
          <a:p>
            <a:r>
              <a:rPr lang="en-US">
                <a:cs typeface="Calibri"/>
              </a:rPr>
              <a:t>N -&gt; None</a:t>
            </a:r>
            <a:endParaRPr lang="en-US" dirty="0">
              <a:cs typeface="Calibri"/>
            </a:endParaRPr>
          </a:p>
          <a:p>
            <a:endParaRPr lang="en-US" dirty="0">
              <a:cs typeface="Calibri"/>
            </a:endParaRPr>
          </a:p>
          <a:p>
            <a:endParaRPr lang="en-US" dirty="0">
              <a:cs typeface="Calibri"/>
            </a:endParaRPr>
          </a:p>
          <a:p>
            <a:pPr marL="0" indent="0">
              <a:buNone/>
            </a:pPr>
            <a:r>
              <a:rPr lang="en-US">
                <a:cs typeface="Calibri"/>
              </a:rPr>
              <a:t>Model = '</a:t>
            </a:r>
            <a:r>
              <a:rPr lang="en-US">
                <a:solidFill>
                  <a:srgbClr val="C00000"/>
                </a:solidFill>
                <a:cs typeface="Calibri"/>
              </a:rPr>
              <a:t>A</a:t>
            </a:r>
            <a:r>
              <a:rPr lang="en-US">
                <a:solidFill>
                  <a:schemeClr val="accent1"/>
                </a:solidFill>
                <a:cs typeface="Calibri"/>
              </a:rPr>
              <a:t>A</a:t>
            </a:r>
            <a:r>
              <a:rPr lang="en-US">
                <a:solidFill>
                  <a:srgbClr val="00B050"/>
                </a:solidFill>
                <a:cs typeface="Calibri"/>
              </a:rPr>
              <a:t>N</a:t>
            </a:r>
            <a:r>
              <a:rPr lang="en-US">
                <a:cs typeface="Calibri"/>
              </a:rPr>
              <a:t>' </a:t>
            </a:r>
          </a:p>
          <a:p>
            <a:pPr marL="0" indent="0">
              <a:buNone/>
            </a:pPr>
            <a:r>
              <a:rPr lang="en-US">
                <a:ea typeface="+mn-lt"/>
                <a:cs typeface="+mn-lt"/>
              </a:rPr>
              <a:t> Holt’s model where the </a:t>
            </a:r>
            <a:r>
              <a:rPr lang="en-US">
                <a:solidFill>
                  <a:srgbClr val="C00000"/>
                </a:solidFill>
                <a:highlight>
                  <a:srgbClr val="FFFF00"/>
                </a:highlight>
                <a:ea typeface="+mn-lt"/>
                <a:cs typeface="+mn-lt"/>
              </a:rPr>
              <a:t>error </a:t>
            </a:r>
            <a:r>
              <a:rPr lang="en-US">
                <a:ea typeface="+mn-lt"/>
                <a:cs typeface="+mn-lt"/>
              </a:rPr>
              <a:t>and </a:t>
            </a:r>
            <a:r>
              <a:rPr lang="en-US">
                <a:solidFill>
                  <a:schemeClr val="accent1"/>
                </a:solidFill>
                <a:highlight>
                  <a:srgbClr val="FFFF00"/>
                </a:highlight>
                <a:ea typeface="+mn-lt"/>
                <a:cs typeface="+mn-lt"/>
              </a:rPr>
              <a:t>trend </a:t>
            </a:r>
            <a:r>
              <a:rPr lang="en-US">
                <a:ea typeface="+mn-lt"/>
                <a:cs typeface="+mn-lt"/>
              </a:rPr>
              <a:t>are </a:t>
            </a:r>
            <a:r>
              <a:rPr lang="en-US" i="1" u="sng">
                <a:highlight>
                  <a:srgbClr val="FFFF00"/>
                </a:highlight>
                <a:ea typeface="+mn-lt"/>
                <a:cs typeface="+mn-lt"/>
              </a:rPr>
              <a:t>additive </a:t>
            </a:r>
            <a:r>
              <a:rPr lang="en-US">
                <a:ea typeface="+mn-lt"/>
                <a:cs typeface="+mn-lt"/>
              </a:rPr>
              <a:t>with </a:t>
            </a:r>
            <a:r>
              <a:rPr lang="en-US">
                <a:solidFill>
                  <a:srgbClr val="00B050"/>
                </a:solidFill>
                <a:highlight>
                  <a:srgbClr val="FFFF00"/>
                </a:highlight>
                <a:ea typeface="+mn-lt"/>
                <a:cs typeface="+mn-lt"/>
              </a:rPr>
              <a:t>no seasonality</a:t>
            </a:r>
            <a:r>
              <a:rPr lang="en-US">
                <a:ea typeface="+mn-lt"/>
                <a:cs typeface="+mn-lt"/>
              </a:rPr>
              <a:t> exists</a:t>
            </a:r>
            <a:endParaRPr lang="en-US"/>
          </a:p>
        </p:txBody>
      </p:sp>
    </p:spTree>
    <p:extLst>
      <p:ext uri="{BB962C8B-B14F-4D97-AF65-F5344CB8AC3E}">
        <p14:creationId xmlns:p14="http://schemas.microsoft.com/office/powerpoint/2010/main" val="392915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2812-3ABC-48CB-B98E-B4DB10B7645B}"/>
              </a:ext>
            </a:extLst>
          </p:cNvPr>
          <p:cNvSpPr>
            <a:spLocks noGrp="1"/>
          </p:cNvSpPr>
          <p:nvPr>
            <p:ph type="title"/>
          </p:nvPr>
        </p:nvSpPr>
        <p:spPr>
          <a:xfrm>
            <a:off x="514611" y="208550"/>
            <a:ext cx="10515600" cy="1325563"/>
          </a:xfrm>
        </p:spPr>
        <p:txBody>
          <a:bodyPr>
            <a:normAutofit/>
          </a:bodyPr>
          <a:lstStyle/>
          <a:p>
            <a:r>
              <a:rPr lang="en-US" sz="3600" b="1" dirty="0">
                <a:solidFill>
                  <a:schemeClr val="accent1">
                    <a:lumMod val="75000"/>
                  </a:schemeClr>
                </a:solidFill>
                <a:cs typeface="Calibri Light"/>
              </a:rPr>
              <a:t>How do I build the model? </a:t>
            </a:r>
          </a:p>
        </p:txBody>
      </p:sp>
      <p:sp>
        <p:nvSpPr>
          <p:cNvPr id="3" name="Content Placeholder 2">
            <a:extLst>
              <a:ext uri="{FF2B5EF4-FFF2-40B4-BE49-F238E27FC236}">
                <a16:creationId xmlns:a16="http://schemas.microsoft.com/office/drawing/2014/main" id="{58AB6935-753D-48EE-AD3C-739D6C14DD1A}"/>
              </a:ext>
            </a:extLst>
          </p:cNvPr>
          <p:cNvSpPr>
            <a:spLocks noGrp="1"/>
          </p:cNvSpPr>
          <p:nvPr>
            <p:ph sz="half" idx="1"/>
          </p:nvPr>
        </p:nvSpPr>
        <p:spPr>
          <a:xfrm>
            <a:off x="838200" y="1825625"/>
            <a:ext cx="9632795" cy="4769508"/>
          </a:xfrm>
        </p:spPr>
        <p:txBody>
          <a:bodyPr vert="horz" lIns="91440" tIns="45720" rIns="91440" bIns="45720" rtlCol="0" anchor="t">
            <a:normAutofit lnSpcReduction="10000"/>
          </a:bodyPr>
          <a:lstStyle/>
          <a:p>
            <a:r>
              <a:rPr lang="en-US">
                <a:cs typeface="Calibri"/>
              </a:rPr>
              <a:t>Identify the model's parameters</a:t>
            </a:r>
          </a:p>
          <a:p>
            <a:r>
              <a:rPr lang="en-US">
                <a:cs typeface="Calibri"/>
              </a:rPr>
              <a:t>Split the data (Train, valid) </a:t>
            </a:r>
            <a:endParaRPr lang="en-US" dirty="0">
              <a:cs typeface="Calibri"/>
            </a:endParaRPr>
          </a:p>
          <a:p>
            <a:r>
              <a:rPr lang="en-US">
                <a:cs typeface="Calibri"/>
              </a:rPr>
              <a:t>Apply the ets() </a:t>
            </a:r>
            <a:endParaRPr lang="en-US" dirty="0">
              <a:cs typeface="Calibri"/>
            </a:endParaRPr>
          </a:p>
          <a:p>
            <a:endParaRPr lang="en-US" dirty="0">
              <a:cs typeface="Calibri"/>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a:ea typeface="+mn-lt"/>
                <a:cs typeface="+mn-lt"/>
              </a:rPr>
              <a:t>The default estimation method is </a:t>
            </a:r>
            <a:endParaRPr lang="en-US" dirty="0">
              <a:ea typeface="+mn-lt"/>
              <a:cs typeface="+mn-lt"/>
            </a:endParaRPr>
          </a:p>
          <a:p>
            <a:pPr marL="0" indent="0">
              <a:buNone/>
            </a:pPr>
            <a:r>
              <a:rPr lang="en-US" b="1" i="1" u="sng">
                <a:ea typeface="+mn-lt"/>
                <a:cs typeface="+mn-lt"/>
              </a:rPr>
              <a:t>maximum likelihood rather than minimum sum of squares</a:t>
            </a:r>
            <a:r>
              <a:rPr lang="en-US" i="1" u="sng" dirty="0">
                <a:ea typeface="+mn-lt"/>
                <a:cs typeface="+mn-lt"/>
              </a:rPr>
              <a:t>.</a:t>
            </a:r>
            <a:endParaRPr lang="en-US" i="1" u="sng">
              <a:cs typeface="Calibri"/>
            </a:endParaRPr>
          </a:p>
        </p:txBody>
      </p:sp>
      <p:pic>
        <p:nvPicPr>
          <p:cNvPr id="5" name="Picture 5" descr="Text&#10;&#10;Description automatically generated">
            <a:extLst>
              <a:ext uri="{FF2B5EF4-FFF2-40B4-BE49-F238E27FC236}">
                <a16:creationId xmlns:a16="http://schemas.microsoft.com/office/drawing/2014/main" id="{57C9D8E4-C964-4CBD-B744-BB7F061D9583}"/>
              </a:ext>
            </a:extLst>
          </p:cNvPr>
          <p:cNvPicPr>
            <a:picLocks noGrp="1" noChangeAspect="1"/>
          </p:cNvPicPr>
          <p:nvPr>
            <p:ph sz="half" idx="2"/>
          </p:nvPr>
        </p:nvPicPr>
        <p:blipFill rotWithShape="1">
          <a:blip r:embed="rId2"/>
          <a:srcRect r="15751" b="216"/>
          <a:stretch/>
        </p:blipFill>
        <p:spPr>
          <a:xfrm>
            <a:off x="6051396" y="1279419"/>
            <a:ext cx="5422335" cy="4300751"/>
          </a:xfrm>
        </p:spPr>
      </p:pic>
      <p:sp>
        <p:nvSpPr>
          <p:cNvPr id="6" name="Arrow: Down 5">
            <a:extLst>
              <a:ext uri="{FF2B5EF4-FFF2-40B4-BE49-F238E27FC236}">
                <a16:creationId xmlns:a16="http://schemas.microsoft.com/office/drawing/2014/main" id="{536403ED-D3E0-46C7-BCEE-B4572708A251}"/>
              </a:ext>
            </a:extLst>
          </p:cNvPr>
          <p:cNvSpPr/>
          <p:nvPr/>
        </p:nvSpPr>
        <p:spPr>
          <a:xfrm rot="5400000">
            <a:off x="8102513" y="2112746"/>
            <a:ext cx="483219" cy="9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6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0037-0585-4A06-8EEE-3E119147236D}"/>
              </a:ext>
            </a:extLst>
          </p:cNvPr>
          <p:cNvSpPr>
            <a:spLocks noGrp="1"/>
          </p:cNvSpPr>
          <p:nvPr>
            <p:ph type="title"/>
          </p:nvPr>
        </p:nvSpPr>
        <p:spPr>
          <a:xfrm>
            <a:off x="392151" y="-229606"/>
            <a:ext cx="10515600" cy="1325563"/>
          </a:xfrm>
        </p:spPr>
        <p:txBody>
          <a:bodyPr>
            <a:normAutofit/>
          </a:bodyPr>
          <a:lstStyle/>
          <a:p>
            <a:r>
              <a:rPr lang="en-US" sz="3600" b="1" dirty="0">
                <a:solidFill>
                  <a:schemeClr val="accent1">
                    <a:lumMod val="75000"/>
                  </a:schemeClr>
                </a:solidFill>
                <a:cs typeface="Calibri Light"/>
              </a:rPr>
              <a:t>Why does the AAA not appropriate?</a:t>
            </a:r>
            <a:endParaRPr lang="en-US" sz="3600" b="1" dirty="0">
              <a:solidFill>
                <a:schemeClr val="accent1">
                  <a:lumMod val="75000"/>
                </a:schemeClr>
              </a:solidFill>
            </a:endParaRPr>
          </a:p>
        </p:txBody>
      </p:sp>
      <p:pic>
        <p:nvPicPr>
          <p:cNvPr id="5" name="Picture 5" descr="Chart&#10;&#10;Description automatically generated">
            <a:extLst>
              <a:ext uri="{FF2B5EF4-FFF2-40B4-BE49-F238E27FC236}">
                <a16:creationId xmlns:a16="http://schemas.microsoft.com/office/drawing/2014/main" id="{464EE620-44EA-4296-B9EB-25F19E9224AA}"/>
              </a:ext>
            </a:extLst>
          </p:cNvPr>
          <p:cNvPicPr>
            <a:picLocks noGrp="1" noChangeAspect="1"/>
          </p:cNvPicPr>
          <p:nvPr>
            <p:ph sz="half" idx="1"/>
          </p:nvPr>
        </p:nvPicPr>
        <p:blipFill>
          <a:blip r:embed="rId2"/>
          <a:stretch>
            <a:fillRect/>
          </a:stretch>
        </p:blipFill>
        <p:spPr>
          <a:xfrm>
            <a:off x="494371" y="741990"/>
            <a:ext cx="4995746" cy="2913047"/>
          </a:xfrm>
        </p:spPr>
      </p:pic>
      <p:pic>
        <p:nvPicPr>
          <p:cNvPr id="6" name="Picture 6" descr="Chart, line chart&#10;&#10;Description automatically generated">
            <a:extLst>
              <a:ext uri="{FF2B5EF4-FFF2-40B4-BE49-F238E27FC236}">
                <a16:creationId xmlns:a16="http://schemas.microsoft.com/office/drawing/2014/main" id="{64F7523B-378F-4F2B-9A01-612DFB73A7DF}"/>
              </a:ext>
            </a:extLst>
          </p:cNvPr>
          <p:cNvPicPr>
            <a:picLocks noChangeAspect="1"/>
          </p:cNvPicPr>
          <p:nvPr/>
        </p:nvPicPr>
        <p:blipFill>
          <a:blip r:embed="rId3"/>
          <a:stretch>
            <a:fillRect/>
          </a:stretch>
        </p:blipFill>
        <p:spPr>
          <a:xfrm>
            <a:off x="338254" y="3608110"/>
            <a:ext cx="5187175" cy="2977853"/>
          </a:xfrm>
          <a:prstGeom prst="rect">
            <a:avLst/>
          </a:prstGeom>
        </p:spPr>
      </p:pic>
      <p:pic>
        <p:nvPicPr>
          <p:cNvPr id="7" name="Picture 7">
            <a:extLst>
              <a:ext uri="{FF2B5EF4-FFF2-40B4-BE49-F238E27FC236}">
                <a16:creationId xmlns:a16="http://schemas.microsoft.com/office/drawing/2014/main" id="{E09E779D-A147-4443-A509-DA16A3386C19}"/>
              </a:ext>
            </a:extLst>
          </p:cNvPr>
          <p:cNvPicPr>
            <a:picLocks noChangeAspect="1"/>
          </p:cNvPicPr>
          <p:nvPr/>
        </p:nvPicPr>
        <p:blipFill>
          <a:blip r:embed="rId4"/>
          <a:stretch>
            <a:fillRect/>
          </a:stretch>
        </p:blipFill>
        <p:spPr>
          <a:xfrm>
            <a:off x="5700131" y="1820696"/>
            <a:ext cx="5930589" cy="3411753"/>
          </a:xfrm>
          <a:prstGeom prst="rect">
            <a:avLst/>
          </a:prstGeom>
        </p:spPr>
      </p:pic>
      <p:grpSp>
        <p:nvGrpSpPr>
          <p:cNvPr id="3" name="Group 2">
            <a:extLst>
              <a:ext uri="{FF2B5EF4-FFF2-40B4-BE49-F238E27FC236}">
                <a16:creationId xmlns:a16="http://schemas.microsoft.com/office/drawing/2014/main" id="{B6888A71-6541-456B-B6DF-F3F75F2A9A04}"/>
              </a:ext>
            </a:extLst>
          </p:cNvPr>
          <p:cNvGrpSpPr/>
          <p:nvPr/>
        </p:nvGrpSpPr>
        <p:grpSpPr>
          <a:xfrm>
            <a:off x="9091273" y="1431781"/>
            <a:ext cx="2426211" cy="1741600"/>
            <a:chOff x="9091273" y="1431781"/>
            <a:chExt cx="2426211" cy="174160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BDFB877F-0041-4F18-8FA4-621027D5C03F}"/>
                    </a:ext>
                  </a:extLst>
                </p14:cNvPr>
                <p14:cNvContentPartPr/>
                <p14:nvPr/>
              </p14:nvContentPartPr>
              <p14:xfrm>
                <a:off x="9091273" y="1849406"/>
                <a:ext cx="2257425" cy="1323975"/>
              </p14:xfrm>
            </p:contentPart>
          </mc:Choice>
          <mc:Fallback xmlns="">
            <p:pic>
              <p:nvPicPr>
                <p:cNvPr id="13" name="Ink 12">
                  <a:extLst>
                    <a:ext uri="{FF2B5EF4-FFF2-40B4-BE49-F238E27FC236}">
                      <a16:creationId xmlns:a16="http://schemas.microsoft.com/office/drawing/2014/main" id="{BDFB877F-0041-4F18-8FA4-621027D5C03F}"/>
                    </a:ext>
                  </a:extLst>
                </p:cNvPr>
                <p:cNvPicPr/>
                <p:nvPr/>
              </p:nvPicPr>
              <p:blipFill>
                <a:blip r:embed="rId6"/>
                <a:stretch>
                  <a:fillRect/>
                </a:stretch>
              </p:blipFill>
              <p:spPr>
                <a:xfrm>
                  <a:off x="9073283" y="1831393"/>
                  <a:ext cx="2293046" cy="135964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CC3F1082-37E8-4FD4-BBEC-46029496AC73}"/>
                    </a:ext>
                  </a:extLst>
                </p14:cNvPr>
                <p14:cNvContentPartPr/>
                <p14:nvPr/>
              </p14:nvContentPartPr>
              <p14:xfrm>
                <a:off x="11355559" y="1431781"/>
                <a:ext cx="161925" cy="1038225"/>
              </p14:xfrm>
            </p:contentPart>
          </mc:Choice>
          <mc:Fallback xmlns="">
            <p:pic>
              <p:nvPicPr>
                <p:cNvPr id="15" name="Ink 14">
                  <a:extLst>
                    <a:ext uri="{FF2B5EF4-FFF2-40B4-BE49-F238E27FC236}">
                      <a16:creationId xmlns:a16="http://schemas.microsoft.com/office/drawing/2014/main" id="{CC3F1082-37E8-4FD4-BBEC-46029496AC73}"/>
                    </a:ext>
                  </a:extLst>
                </p:cNvPr>
                <p:cNvPicPr/>
                <p:nvPr/>
              </p:nvPicPr>
              <p:blipFill>
                <a:blip r:embed="rId8"/>
                <a:stretch>
                  <a:fillRect/>
                </a:stretch>
              </p:blipFill>
              <p:spPr>
                <a:xfrm>
                  <a:off x="11337365" y="1413862"/>
                  <a:ext cx="197949" cy="1073705"/>
                </a:xfrm>
                <a:prstGeom prst="rect">
                  <a:avLst/>
                </a:prstGeom>
              </p:spPr>
            </p:pic>
          </mc:Fallback>
        </mc:AlternateContent>
      </p:grpSp>
    </p:spTree>
    <p:extLst>
      <p:ext uri="{BB962C8B-B14F-4D97-AF65-F5344CB8AC3E}">
        <p14:creationId xmlns:p14="http://schemas.microsoft.com/office/powerpoint/2010/main" val="28301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676F-D159-47CA-A5F2-2FCF7498C88E}"/>
              </a:ext>
            </a:extLst>
          </p:cNvPr>
          <p:cNvSpPr>
            <a:spLocks noGrp="1"/>
          </p:cNvSpPr>
          <p:nvPr>
            <p:ph type="title"/>
          </p:nvPr>
        </p:nvSpPr>
        <p:spPr>
          <a:xfrm>
            <a:off x="113371" y="-155265"/>
            <a:ext cx="10515600" cy="1325563"/>
          </a:xfrm>
        </p:spPr>
        <p:txBody>
          <a:bodyPr>
            <a:normAutofit/>
          </a:bodyPr>
          <a:lstStyle/>
          <a:p>
            <a:r>
              <a:rPr lang="en-US" sz="3600" b="1" dirty="0">
                <a:solidFill>
                  <a:schemeClr val="accent1">
                    <a:lumMod val="75000"/>
                  </a:schemeClr>
                </a:solidFill>
                <a:cs typeface="Calibri Light"/>
              </a:rPr>
              <a:t>How do I select the optimal model</a:t>
            </a:r>
          </a:p>
        </p:txBody>
      </p:sp>
      <p:pic>
        <p:nvPicPr>
          <p:cNvPr id="5" name="Picture 5" descr="Graphical user interface, text, application&#10;&#10;Description automatically generated">
            <a:extLst>
              <a:ext uri="{FF2B5EF4-FFF2-40B4-BE49-F238E27FC236}">
                <a16:creationId xmlns:a16="http://schemas.microsoft.com/office/drawing/2014/main" id="{610AB63E-3127-4EA6-A8D7-9E274EEA089F}"/>
              </a:ext>
            </a:extLst>
          </p:cNvPr>
          <p:cNvPicPr>
            <a:picLocks noGrp="1" noChangeAspect="1"/>
          </p:cNvPicPr>
          <p:nvPr>
            <p:ph sz="half" idx="1"/>
          </p:nvPr>
        </p:nvPicPr>
        <p:blipFill>
          <a:blip r:embed="rId2"/>
          <a:stretch>
            <a:fillRect/>
          </a:stretch>
        </p:blipFill>
        <p:spPr>
          <a:xfrm>
            <a:off x="169127" y="2533148"/>
            <a:ext cx="5451088" cy="3986367"/>
          </a:xfrm>
        </p:spPr>
      </p:pic>
      <p:sp>
        <p:nvSpPr>
          <p:cNvPr id="4" name="Content Placeholder 3">
            <a:extLst>
              <a:ext uri="{FF2B5EF4-FFF2-40B4-BE49-F238E27FC236}">
                <a16:creationId xmlns:a16="http://schemas.microsoft.com/office/drawing/2014/main" id="{54ADAA5E-CBB2-4193-9316-BA5B5E81914E}"/>
              </a:ext>
            </a:extLst>
          </p:cNvPr>
          <p:cNvSpPr>
            <a:spLocks noGrp="1"/>
          </p:cNvSpPr>
          <p:nvPr>
            <p:ph sz="half" idx="2"/>
          </p:nvPr>
        </p:nvSpPr>
        <p:spPr>
          <a:xfrm>
            <a:off x="171539" y="1170313"/>
            <a:ext cx="5506843" cy="1015266"/>
          </a:xfrm>
        </p:spPr>
        <p:txBody>
          <a:bodyPr vert="horz" lIns="91440" tIns="45720" rIns="91440" bIns="45720" rtlCol="0" anchor="t">
            <a:normAutofit/>
          </a:bodyPr>
          <a:lstStyle/>
          <a:p>
            <a:pPr marL="0" indent="0">
              <a:buNone/>
            </a:pPr>
            <a:r>
              <a:rPr lang="en-US">
                <a:cs typeface="Calibri"/>
              </a:rPr>
              <a:t>1. Let ets() to automatically select the model. </a:t>
            </a:r>
          </a:p>
          <a:p>
            <a:pPr marL="0" indent="0">
              <a:buNone/>
            </a:pPr>
            <a:endParaRPr lang="en-US" dirty="0">
              <a:cs typeface="Calibri"/>
            </a:endParaRPr>
          </a:p>
          <a:p>
            <a:pPr marL="0" indent="0">
              <a:buNone/>
            </a:pPr>
            <a:endParaRPr lang="en-US" dirty="0">
              <a:cs typeface="Calibri"/>
            </a:endParaRPr>
          </a:p>
        </p:txBody>
      </p:sp>
      <p:pic>
        <p:nvPicPr>
          <p:cNvPr id="6" name="Picture 6" descr="Chart, histogram&#10;&#10;Description automatically generated">
            <a:extLst>
              <a:ext uri="{FF2B5EF4-FFF2-40B4-BE49-F238E27FC236}">
                <a16:creationId xmlns:a16="http://schemas.microsoft.com/office/drawing/2014/main" id="{496D0A8E-E6F4-4F10-BFC8-69D0A96B2297}"/>
              </a:ext>
            </a:extLst>
          </p:cNvPr>
          <p:cNvPicPr>
            <a:picLocks noChangeAspect="1"/>
          </p:cNvPicPr>
          <p:nvPr/>
        </p:nvPicPr>
        <p:blipFill>
          <a:blip r:embed="rId3"/>
          <a:stretch>
            <a:fillRect/>
          </a:stretch>
        </p:blipFill>
        <p:spPr>
          <a:xfrm>
            <a:off x="5895277" y="3047097"/>
            <a:ext cx="6181491" cy="3533021"/>
          </a:xfrm>
          <a:prstGeom prst="rect">
            <a:avLst/>
          </a:prstGeom>
        </p:spPr>
      </p:pic>
      <p:sp>
        <p:nvSpPr>
          <p:cNvPr id="8" name="Content Placeholder 3">
            <a:extLst>
              <a:ext uri="{FF2B5EF4-FFF2-40B4-BE49-F238E27FC236}">
                <a16:creationId xmlns:a16="http://schemas.microsoft.com/office/drawing/2014/main" id="{E54A552F-59F7-41FB-9C0E-1C747697C6AC}"/>
              </a:ext>
            </a:extLst>
          </p:cNvPr>
          <p:cNvSpPr txBox="1">
            <a:spLocks/>
          </p:cNvSpPr>
          <p:nvPr/>
        </p:nvSpPr>
        <p:spPr>
          <a:xfrm>
            <a:off x="6015600" y="1084508"/>
            <a:ext cx="5506843" cy="179585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2. Select lambda with min RMSE programmatically. </a:t>
            </a:r>
            <a:endParaRPr lang="en-US"/>
          </a:p>
          <a:p>
            <a:pPr marL="0" indent="0">
              <a:buNone/>
            </a:pPr>
            <a:r>
              <a:rPr lang="en-US" dirty="0">
                <a:cs typeface="Calibri"/>
              </a:rPr>
              <a:t>Then apply lambda inside the </a:t>
            </a:r>
            <a:r>
              <a:rPr lang="en-US" dirty="0" err="1">
                <a:cs typeface="Calibri"/>
              </a:rPr>
              <a:t>ets</a:t>
            </a:r>
            <a:r>
              <a:rPr lang="en-US" dirty="0">
                <a:cs typeface="Calibri"/>
              </a:rPr>
              <a:t>()</a:t>
            </a:r>
            <a:endParaRPr lang="en-US" dirty="0"/>
          </a:p>
          <a:p>
            <a:pPr marL="0" indent="0">
              <a:buNone/>
            </a:pPr>
            <a:r>
              <a:rPr lang="en-US" dirty="0">
                <a:cs typeface="Calibri"/>
              </a:rPr>
              <a:t>Finally, Get the accuracy on test data.</a:t>
            </a:r>
          </a:p>
          <a:p>
            <a:pPr marL="0" indent="0">
              <a:buFont typeface="Arial" panose="020B0604020202020204" pitchFamily="34" charset="0"/>
              <a:buNone/>
            </a:pPr>
            <a:endParaRPr lang="en-US" dirty="0">
              <a:cs typeface="Calibri"/>
            </a:endParaRPr>
          </a:p>
          <a:p>
            <a:pPr marL="0" indent="0">
              <a:buNone/>
            </a:pPr>
            <a:endParaRPr lang="en-US" dirty="0">
              <a:cs typeface="Calibri"/>
            </a:endParaRPr>
          </a:p>
        </p:txBody>
      </p:sp>
      <p:grpSp>
        <p:nvGrpSpPr>
          <p:cNvPr id="3" name="Group 2">
            <a:extLst>
              <a:ext uri="{FF2B5EF4-FFF2-40B4-BE49-F238E27FC236}">
                <a16:creationId xmlns:a16="http://schemas.microsoft.com/office/drawing/2014/main" id="{AD332919-8734-4531-9563-C68D74D60DFF}"/>
              </a:ext>
            </a:extLst>
          </p:cNvPr>
          <p:cNvGrpSpPr/>
          <p:nvPr/>
        </p:nvGrpSpPr>
        <p:grpSpPr>
          <a:xfrm>
            <a:off x="7270692" y="5338306"/>
            <a:ext cx="1247775" cy="1475362"/>
            <a:chOff x="7270692" y="5338306"/>
            <a:chExt cx="1247775" cy="1475362"/>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2252D7B-274A-43C6-BE8C-FF5D9BAF57A0}"/>
                    </a:ext>
                  </a:extLst>
                </p14:cNvPr>
                <p14:cNvContentPartPr/>
                <p14:nvPr/>
              </p14:nvContentPartPr>
              <p14:xfrm>
                <a:off x="7270692" y="5338306"/>
                <a:ext cx="1247775" cy="1371600"/>
              </p14:xfrm>
            </p:contentPart>
          </mc:Choice>
          <mc:Fallback xmlns="">
            <p:pic>
              <p:nvPicPr>
                <p:cNvPr id="12" name="Ink 11">
                  <a:extLst>
                    <a:ext uri="{FF2B5EF4-FFF2-40B4-BE49-F238E27FC236}">
                      <a16:creationId xmlns:a16="http://schemas.microsoft.com/office/drawing/2014/main" id="{72252D7B-274A-43C6-BE8C-FF5D9BAF57A0}"/>
                    </a:ext>
                  </a:extLst>
                </p:cNvPr>
                <p:cNvPicPr/>
                <p:nvPr/>
              </p:nvPicPr>
              <p:blipFill>
                <a:blip r:embed="rId5"/>
                <a:stretch>
                  <a:fillRect/>
                </a:stretch>
              </p:blipFill>
              <p:spPr>
                <a:xfrm>
                  <a:off x="7252713" y="5320330"/>
                  <a:ext cx="1283374" cy="140719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7C45E0D-29CD-468F-BEA0-07702C02ECFA}"/>
                    </a:ext>
                  </a:extLst>
                </p14:cNvPr>
                <p14:cNvContentPartPr/>
                <p14:nvPr/>
              </p14:nvContentPartPr>
              <p14:xfrm>
                <a:off x="7831378" y="6381862"/>
                <a:ext cx="9525" cy="304800"/>
              </p14:xfrm>
            </p:contentPart>
          </mc:Choice>
          <mc:Fallback xmlns="">
            <p:pic>
              <p:nvPicPr>
                <p:cNvPr id="14" name="Ink 13">
                  <a:extLst>
                    <a:ext uri="{FF2B5EF4-FFF2-40B4-BE49-F238E27FC236}">
                      <a16:creationId xmlns:a16="http://schemas.microsoft.com/office/drawing/2014/main" id="{A7C45E0D-29CD-468F-BEA0-07702C02ECFA}"/>
                    </a:ext>
                  </a:extLst>
                </p:cNvPr>
                <p:cNvPicPr/>
                <p:nvPr/>
              </p:nvPicPr>
              <p:blipFill>
                <a:blip r:embed="rId7"/>
                <a:stretch>
                  <a:fillRect/>
                </a:stretch>
              </p:blipFill>
              <p:spPr>
                <a:xfrm>
                  <a:off x="7813739" y="6363676"/>
                  <a:ext cx="44450" cy="34080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BD3B7448-6D7F-45F3-8F0C-6003190E013F}"/>
                    </a:ext>
                  </a:extLst>
                </p14:cNvPr>
                <p14:cNvContentPartPr/>
                <p14:nvPr/>
              </p14:nvContentPartPr>
              <p14:xfrm>
                <a:off x="7733080" y="6347626"/>
                <a:ext cx="238125" cy="171450"/>
              </p14:xfrm>
            </p:contentPart>
          </mc:Choice>
          <mc:Fallback xmlns="">
            <p:pic>
              <p:nvPicPr>
                <p:cNvPr id="15" name="Ink 14">
                  <a:extLst>
                    <a:ext uri="{FF2B5EF4-FFF2-40B4-BE49-F238E27FC236}">
                      <a16:creationId xmlns:a16="http://schemas.microsoft.com/office/drawing/2014/main" id="{BD3B7448-6D7F-45F3-8F0C-6003190E013F}"/>
                    </a:ext>
                  </a:extLst>
                </p:cNvPr>
                <p:cNvPicPr/>
                <p:nvPr/>
              </p:nvPicPr>
              <p:blipFill>
                <a:blip r:embed="rId9"/>
                <a:stretch>
                  <a:fillRect/>
                </a:stretch>
              </p:blipFill>
              <p:spPr>
                <a:xfrm>
                  <a:off x="7715336" y="6330059"/>
                  <a:ext cx="273258" cy="20623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73ED7838-4850-45B5-9253-F62688303A1C}"/>
                    </a:ext>
                  </a:extLst>
                </p14:cNvPr>
                <p14:cNvContentPartPr/>
                <p14:nvPr/>
              </p14:nvContentPartPr>
              <p14:xfrm>
                <a:off x="7824961" y="6623168"/>
                <a:ext cx="19050" cy="190500"/>
              </p14:xfrm>
            </p:contentPart>
          </mc:Choice>
          <mc:Fallback xmlns="">
            <p:pic>
              <p:nvPicPr>
                <p:cNvPr id="16" name="Ink 15">
                  <a:extLst>
                    <a:ext uri="{FF2B5EF4-FFF2-40B4-BE49-F238E27FC236}">
                      <a16:creationId xmlns:a16="http://schemas.microsoft.com/office/drawing/2014/main" id="{73ED7838-4850-45B5-9253-F62688303A1C}"/>
                    </a:ext>
                  </a:extLst>
                </p:cNvPr>
                <p:cNvPicPr/>
                <p:nvPr/>
              </p:nvPicPr>
              <p:blipFill>
                <a:blip r:embed="rId11"/>
                <a:stretch>
                  <a:fillRect/>
                </a:stretch>
              </p:blipFill>
              <p:spPr>
                <a:xfrm>
                  <a:off x="7807952" y="6605431"/>
                  <a:ext cx="52728" cy="2256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F634690E-439F-47CC-9AAF-638D6B379C61}"/>
                  </a:ext>
                </a:extLst>
              </p14:cNvPr>
              <p14:cNvContentPartPr/>
              <p14:nvPr/>
            </p14:nvContentPartPr>
            <p14:xfrm>
              <a:off x="2205278" y="2676438"/>
              <a:ext cx="885825" cy="57150"/>
            </p14:xfrm>
          </p:contentPart>
        </mc:Choice>
        <mc:Fallback xmlns="">
          <p:pic>
            <p:nvPicPr>
              <p:cNvPr id="17" name="Ink 16">
                <a:extLst>
                  <a:ext uri="{FF2B5EF4-FFF2-40B4-BE49-F238E27FC236}">
                    <a16:creationId xmlns:a16="http://schemas.microsoft.com/office/drawing/2014/main" id="{F634690E-439F-47CC-9AAF-638D6B379C61}"/>
                  </a:ext>
                </a:extLst>
              </p:cNvPr>
              <p:cNvPicPr/>
              <p:nvPr/>
            </p:nvPicPr>
            <p:blipFill>
              <a:blip r:embed="rId13"/>
              <a:stretch>
                <a:fillRect/>
              </a:stretch>
            </p:blipFill>
            <p:spPr>
              <a:xfrm>
                <a:off x="2151286" y="2565478"/>
                <a:ext cx="993449" cy="279441"/>
              </a:xfrm>
              <a:prstGeom prst="rect">
                <a:avLst/>
              </a:prstGeom>
            </p:spPr>
          </p:pic>
        </mc:Fallback>
      </mc:AlternateContent>
    </p:spTree>
    <p:extLst>
      <p:ext uri="{BB962C8B-B14F-4D97-AF65-F5344CB8AC3E}">
        <p14:creationId xmlns:p14="http://schemas.microsoft.com/office/powerpoint/2010/main" val="112921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5">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46C29-2160-4BD8-A503-12DAF68F86BC}"/>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b="1" dirty="0">
                <a:solidFill>
                  <a:schemeClr val="accent1">
                    <a:lumMod val="75000"/>
                  </a:schemeClr>
                </a:solidFill>
              </a:rPr>
              <a:t>Questions</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a:extLst>
              <a:ext uri="{FF2B5EF4-FFF2-40B4-BE49-F238E27FC236}">
                <a16:creationId xmlns:a16="http://schemas.microsoft.com/office/drawing/2014/main" id="{85782D58-D3AD-46B0-B16D-1DB21938EF25}"/>
              </a:ext>
            </a:extLst>
          </p:cNvPr>
          <p:cNvPicPr>
            <a:picLocks noChangeAspect="1"/>
          </p:cNvPicPr>
          <p:nvPr/>
        </p:nvPicPr>
        <p:blipFill rotWithShape="1">
          <a:blip r:embed="rId2"/>
          <a:srcRect t="4200" b="6300"/>
          <a:stretch/>
        </p:blipFill>
        <p:spPr>
          <a:xfrm>
            <a:off x="4062964" y="942538"/>
            <a:ext cx="7163222" cy="4808332"/>
          </a:xfrm>
          <a:prstGeom prst="rect">
            <a:avLst/>
          </a:prstGeom>
          <a:effectLst/>
        </p:spPr>
      </p:pic>
    </p:spTree>
    <p:extLst>
      <p:ext uri="{BB962C8B-B14F-4D97-AF65-F5344CB8AC3E}">
        <p14:creationId xmlns:p14="http://schemas.microsoft.com/office/powerpoint/2010/main" val="18073902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652361" y="381158"/>
            <a:ext cx="10018712" cy="1133475"/>
          </a:xfrm>
        </p:spPr>
        <p:txBody>
          <a:bodyPr/>
          <a:lstStyle/>
          <a:p>
            <a:pPr algn="l"/>
            <a:r>
              <a:rPr lang="en-US" b="1" dirty="0">
                <a:solidFill>
                  <a:schemeClr val="accent5">
                    <a:lumMod val="50000"/>
                  </a:schemeClr>
                </a:solidFill>
              </a:rPr>
              <a:t>What is Exponential Smoothing</a:t>
            </a:r>
          </a:p>
        </p:txBody>
      </p:sp>
      <p:sp>
        <p:nvSpPr>
          <p:cNvPr id="3" name="Content Placeholder 2">
            <a:extLst>
              <a:ext uri="{FF2B5EF4-FFF2-40B4-BE49-F238E27FC236}">
                <a16:creationId xmlns:a16="http://schemas.microsoft.com/office/drawing/2014/main" id="{08AFE951-CCB5-42B9-9AA4-0A7914E0E627}"/>
              </a:ext>
            </a:extLst>
          </p:cNvPr>
          <p:cNvSpPr>
            <a:spLocks noGrp="1"/>
          </p:cNvSpPr>
          <p:nvPr>
            <p:ph idx="4294967295"/>
          </p:nvPr>
        </p:nvSpPr>
        <p:spPr>
          <a:xfrm>
            <a:off x="282842" y="1644329"/>
            <a:ext cx="10833795" cy="1600438"/>
          </a:xfrm>
        </p:spPr>
        <p:txBody>
          <a:bodyPr/>
          <a:lstStyle/>
          <a:p>
            <a:pPr marL="457200" lvl="1" indent="0">
              <a:buNone/>
            </a:pPr>
            <a:r>
              <a:rPr lang="en-US" sz="2200" b="0" i="1" dirty="0">
                <a:solidFill>
                  <a:schemeClr val="tx1">
                    <a:lumMod val="50000"/>
                    <a:lumOff val="50000"/>
                  </a:schemeClr>
                </a:solidFill>
                <a:effectLst/>
                <a:latin typeface="Helvetica Neue"/>
              </a:rPr>
              <a:t>Forecasts produced using exponential smoothing methods are weighted averages of past observations, with the weights decaying exponentially as the observations get older. In other words, the more recent the observation the higher the associated weight.</a:t>
            </a:r>
            <a:endParaRPr lang="en-US" sz="2200" i="1" dirty="0">
              <a:solidFill>
                <a:schemeClr val="tx1">
                  <a:lumMod val="50000"/>
                  <a:lumOff val="50000"/>
                </a:schemeClr>
              </a:solidFill>
            </a:endParaRPr>
          </a:p>
          <a:p>
            <a:pPr marL="457200" lvl="1" indent="0">
              <a:buNone/>
            </a:pPr>
            <a:endParaRPr lang="en-US" dirty="0"/>
          </a:p>
        </p:txBody>
      </p:sp>
      <p:sp>
        <p:nvSpPr>
          <p:cNvPr id="4" name="TextBox 3">
            <a:extLst>
              <a:ext uri="{FF2B5EF4-FFF2-40B4-BE49-F238E27FC236}">
                <a16:creationId xmlns:a16="http://schemas.microsoft.com/office/drawing/2014/main" id="{7939C148-0105-46B0-A42A-E95B5969A862}"/>
              </a:ext>
            </a:extLst>
          </p:cNvPr>
          <p:cNvSpPr txBox="1"/>
          <p:nvPr/>
        </p:nvSpPr>
        <p:spPr>
          <a:xfrm>
            <a:off x="7459038" y="4969421"/>
            <a:ext cx="4520630" cy="677108"/>
          </a:xfrm>
          <a:prstGeom prst="rect">
            <a:avLst/>
          </a:prstGeom>
          <a:noFill/>
        </p:spPr>
        <p:txBody>
          <a:bodyPr wrap="square" rtlCol="0">
            <a:spAutoFit/>
          </a:bodyPr>
          <a:lstStyle/>
          <a:p>
            <a:endParaRPr lang="en-US" dirty="0"/>
          </a:p>
          <a:p>
            <a:endParaRPr lang="en-US" sz="2000" dirty="0">
              <a:solidFill>
                <a:srgbClr val="333333"/>
              </a:solidFill>
              <a:latin typeface="Trebuchet MS" panose="020B0603020202020204" pitchFamily="34" charset="0"/>
            </a:endParaRPr>
          </a:p>
        </p:txBody>
      </p:sp>
      <p:pic>
        <p:nvPicPr>
          <p:cNvPr id="6" name="Picture 5">
            <a:extLst>
              <a:ext uri="{FF2B5EF4-FFF2-40B4-BE49-F238E27FC236}">
                <a16:creationId xmlns:a16="http://schemas.microsoft.com/office/drawing/2014/main" id="{65FE8DD6-CEDC-4584-B0E3-28158B2B8122}"/>
              </a:ext>
            </a:extLst>
          </p:cNvPr>
          <p:cNvPicPr>
            <a:picLocks noChangeAspect="1"/>
          </p:cNvPicPr>
          <p:nvPr/>
        </p:nvPicPr>
        <p:blipFill>
          <a:blip r:embed="rId2"/>
          <a:stretch>
            <a:fillRect/>
          </a:stretch>
        </p:blipFill>
        <p:spPr>
          <a:xfrm>
            <a:off x="706803" y="3965824"/>
            <a:ext cx="5389198" cy="2710335"/>
          </a:xfrm>
          <a:prstGeom prst="rect">
            <a:avLst/>
          </a:prstGeom>
        </p:spPr>
      </p:pic>
      <p:sp>
        <p:nvSpPr>
          <p:cNvPr id="7" name="TextBox 6">
            <a:extLst>
              <a:ext uri="{FF2B5EF4-FFF2-40B4-BE49-F238E27FC236}">
                <a16:creationId xmlns:a16="http://schemas.microsoft.com/office/drawing/2014/main" id="{8A9450F6-2287-43DB-9D24-29AE61C4CC9D}"/>
              </a:ext>
            </a:extLst>
          </p:cNvPr>
          <p:cNvSpPr txBox="1"/>
          <p:nvPr/>
        </p:nvSpPr>
        <p:spPr>
          <a:xfrm>
            <a:off x="1141087" y="3613233"/>
            <a:ext cx="4520630" cy="923330"/>
          </a:xfrm>
          <a:prstGeom prst="rect">
            <a:avLst/>
          </a:prstGeom>
          <a:noFill/>
        </p:spPr>
        <p:txBody>
          <a:bodyPr wrap="square" rtlCol="0">
            <a:spAutoFit/>
          </a:bodyPr>
          <a:lstStyle/>
          <a:p>
            <a:r>
              <a:rPr lang="en-US" sz="1800" dirty="0"/>
              <a:t>Naïve : </a:t>
            </a:r>
            <a:r>
              <a:rPr lang="en-US" sz="1800" b="0" i="0" dirty="0">
                <a:solidFill>
                  <a:srgbClr val="333333"/>
                </a:solidFill>
                <a:effectLst/>
                <a:latin typeface="Trebuchet MS" panose="020B0603020202020204" pitchFamily="34" charset="0"/>
              </a:rPr>
              <a:t>100% weight on the most recent observation</a:t>
            </a:r>
          </a:p>
          <a:p>
            <a:endParaRPr lang="en-US" dirty="0"/>
          </a:p>
        </p:txBody>
      </p:sp>
      <p:sp>
        <p:nvSpPr>
          <p:cNvPr id="8" name="TextBox 7">
            <a:extLst>
              <a:ext uri="{FF2B5EF4-FFF2-40B4-BE49-F238E27FC236}">
                <a16:creationId xmlns:a16="http://schemas.microsoft.com/office/drawing/2014/main" id="{F924B45B-829C-406F-A5B2-91C1A98FDAD2}"/>
              </a:ext>
            </a:extLst>
          </p:cNvPr>
          <p:cNvSpPr txBox="1"/>
          <p:nvPr/>
        </p:nvSpPr>
        <p:spPr>
          <a:xfrm>
            <a:off x="6964567" y="3504159"/>
            <a:ext cx="4520630" cy="646331"/>
          </a:xfrm>
          <a:prstGeom prst="rect">
            <a:avLst/>
          </a:prstGeom>
          <a:noFill/>
        </p:spPr>
        <p:txBody>
          <a:bodyPr wrap="square" rtlCol="0">
            <a:spAutoFit/>
          </a:bodyPr>
          <a:lstStyle/>
          <a:p>
            <a:r>
              <a:rPr lang="en-US" sz="1800" dirty="0">
                <a:solidFill>
                  <a:srgbClr val="333333"/>
                </a:solidFill>
                <a:latin typeface="Trebuchet MS" panose="020B0603020202020204" pitchFamily="34" charset="0"/>
              </a:rPr>
              <a:t>MA : </a:t>
            </a:r>
            <a:r>
              <a:rPr lang="en-US" sz="1800" b="0" i="0" dirty="0">
                <a:solidFill>
                  <a:srgbClr val="333333"/>
                </a:solidFill>
                <a:effectLst/>
                <a:latin typeface="Trebuchet MS" panose="020B0603020202020204" pitchFamily="34" charset="0"/>
              </a:rPr>
              <a:t> equal weight on k values</a:t>
            </a:r>
            <a:endParaRPr lang="en-US" sz="1800" dirty="0"/>
          </a:p>
          <a:p>
            <a:endParaRPr lang="en-US" dirty="0"/>
          </a:p>
        </p:txBody>
      </p:sp>
      <p:pic>
        <p:nvPicPr>
          <p:cNvPr id="10" name="Picture 9">
            <a:extLst>
              <a:ext uri="{FF2B5EF4-FFF2-40B4-BE49-F238E27FC236}">
                <a16:creationId xmlns:a16="http://schemas.microsoft.com/office/drawing/2014/main" id="{E032A4E7-BB8E-4B5C-ABA0-ABAE6655683A}"/>
              </a:ext>
            </a:extLst>
          </p:cNvPr>
          <p:cNvPicPr>
            <a:picLocks noChangeAspect="1"/>
          </p:cNvPicPr>
          <p:nvPr/>
        </p:nvPicPr>
        <p:blipFill>
          <a:blip r:embed="rId3"/>
          <a:stretch>
            <a:fillRect/>
          </a:stretch>
        </p:blipFill>
        <p:spPr>
          <a:xfrm>
            <a:off x="6530285" y="4058292"/>
            <a:ext cx="5224838" cy="2594942"/>
          </a:xfrm>
          <a:prstGeom prst="rect">
            <a:avLst/>
          </a:prstGeom>
        </p:spPr>
      </p:pic>
    </p:spTree>
    <p:extLst>
      <p:ext uri="{BB962C8B-B14F-4D97-AF65-F5344CB8AC3E}">
        <p14:creationId xmlns:p14="http://schemas.microsoft.com/office/powerpoint/2010/main" val="161801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986319" y="266556"/>
            <a:ext cx="6020656" cy="1038261"/>
          </a:xfrm>
        </p:spPr>
        <p:txBody>
          <a:bodyPr>
            <a:noAutofit/>
          </a:bodyPr>
          <a:lstStyle/>
          <a:p>
            <a:pPr algn="l"/>
            <a:r>
              <a:rPr lang="en-US" b="1" dirty="0">
                <a:solidFill>
                  <a:schemeClr val="accent5">
                    <a:lumMod val="50000"/>
                  </a:schemeClr>
                </a:solidFill>
              </a:rPr>
              <a:t>Which method to use?</a:t>
            </a:r>
            <a:br>
              <a:rPr lang="en-US" b="1" dirty="0">
                <a:solidFill>
                  <a:schemeClr val="accent5">
                    <a:lumMod val="50000"/>
                  </a:schemeClr>
                </a:solidFill>
              </a:rPr>
            </a:br>
            <a:endParaRPr lang="en-US" b="1" dirty="0">
              <a:solidFill>
                <a:schemeClr val="accent5">
                  <a:lumMod val="50000"/>
                </a:schemeClr>
              </a:solidFill>
            </a:endParaRPr>
          </a:p>
        </p:txBody>
      </p:sp>
      <p:pic>
        <p:nvPicPr>
          <p:cNvPr id="5" name="Picture 4">
            <a:extLst>
              <a:ext uri="{FF2B5EF4-FFF2-40B4-BE49-F238E27FC236}">
                <a16:creationId xmlns:a16="http://schemas.microsoft.com/office/drawing/2014/main" id="{F0E6031C-D42D-4F84-BCF3-79D0479213EE}"/>
              </a:ext>
            </a:extLst>
          </p:cNvPr>
          <p:cNvPicPr>
            <a:picLocks noChangeAspect="1"/>
          </p:cNvPicPr>
          <p:nvPr/>
        </p:nvPicPr>
        <p:blipFill>
          <a:blip r:embed="rId2"/>
          <a:stretch>
            <a:fillRect/>
          </a:stretch>
        </p:blipFill>
        <p:spPr>
          <a:xfrm>
            <a:off x="986319" y="1133475"/>
            <a:ext cx="10685124" cy="2295525"/>
          </a:xfrm>
          <a:prstGeom prst="rect">
            <a:avLst/>
          </a:prstGeom>
        </p:spPr>
      </p:pic>
      <p:pic>
        <p:nvPicPr>
          <p:cNvPr id="7" name="Picture 6">
            <a:extLst>
              <a:ext uri="{FF2B5EF4-FFF2-40B4-BE49-F238E27FC236}">
                <a16:creationId xmlns:a16="http://schemas.microsoft.com/office/drawing/2014/main" id="{EA2F6E2F-1E87-40B5-8F9A-7A556EA98F5A}"/>
              </a:ext>
            </a:extLst>
          </p:cNvPr>
          <p:cNvPicPr>
            <a:picLocks noChangeAspect="1"/>
          </p:cNvPicPr>
          <p:nvPr/>
        </p:nvPicPr>
        <p:blipFill>
          <a:blip r:embed="rId3"/>
          <a:stretch>
            <a:fillRect/>
          </a:stretch>
        </p:blipFill>
        <p:spPr>
          <a:xfrm>
            <a:off x="2116476" y="3246634"/>
            <a:ext cx="7665699" cy="3611366"/>
          </a:xfrm>
          <a:prstGeom prst="rect">
            <a:avLst/>
          </a:prstGeom>
        </p:spPr>
      </p:pic>
    </p:spTree>
    <p:extLst>
      <p:ext uri="{BB962C8B-B14F-4D97-AF65-F5344CB8AC3E}">
        <p14:creationId xmlns:p14="http://schemas.microsoft.com/office/powerpoint/2010/main" val="412306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745180" y="332412"/>
            <a:ext cx="10018712" cy="914400"/>
          </a:xfrm>
        </p:spPr>
        <p:txBody>
          <a:bodyPr>
            <a:normAutofit/>
          </a:bodyPr>
          <a:lstStyle/>
          <a:p>
            <a:pPr algn="l"/>
            <a:r>
              <a:rPr lang="en-US" b="1" dirty="0">
                <a:solidFill>
                  <a:schemeClr val="accent5">
                    <a:lumMod val="50000"/>
                  </a:schemeClr>
                </a:solidFill>
              </a:rPr>
              <a:t>Simple Exponential Smoothing (SES)</a:t>
            </a:r>
          </a:p>
        </p:txBody>
      </p:sp>
      <p:pic>
        <p:nvPicPr>
          <p:cNvPr id="6" name="Picture 5">
            <a:extLst>
              <a:ext uri="{FF2B5EF4-FFF2-40B4-BE49-F238E27FC236}">
                <a16:creationId xmlns:a16="http://schemas.microsoft.com/office/drawing/2014/main" id="{78EEC7B8-16F9-4B5A-AA51-63A5B1A8A1E7}"/>
              </a:ext>
            </a:extLst>
          </p:cNvPr>
          <p:cNvPicPr>
            <a:picLocks noChangeAspect="1"/>
          </p:cNvPicPr>
          <p:nvPr/>
        </p:nvPicPr>
        <p:blipFill>
          <a:blip r:embed="rId2"/>
          <a:stretch>
            <a:fillRect/>
          </a:stretch>
        </p:blipFill>
        <p:spPr>
          <a:xfrm>
            <a:off x="1721225" y="1731410"/>
            <a:ext cx="7820025" cy="514350"/>
          </a:xfrm>
          <a:prstGeom prst="rect">
            <a:avLst/>
          </a:prstGeom>
        </p:spPr>
      </p:pic>
      <p:pic>
        <p:nvPicPr>
          <p:cNvPr id="10" name="Picture 9">
            <a:extLst>
              <a:ext uri="{FF2B5EF4-FFF2-40B4-BE49-F238E27FC236}">
                <a16:creationId xmlns:a16="http://schemas.microsoft.com/office/drawing/2014/main" id="{8BDD9029-3DD0-463A-9BB3-56C5FA3A8731}"/>
              </a:ext>
            </a:extLst>
          </p:cNvPr>
          <p:cNvPicPr>
            <a:picLocks noChangeAspect="1"/>
          </p:cNvPicPr>
          <p:nvPr/>
        </p:nvPicPr>
        <p:blipFill>
          <a:blip r:embed="rId3"/>
          <a:stretch>
            <a:fillRect/>
          </a:stretch>
        </p:blipFill>
        <p:spPr>
          <a:xfrm>
            <a:off x="1721225" y="2205305"/>
            <a:ext cx="5991225" cy="981075"/>
          </a:xfrm>
          <a:prstGeom prst="rect">
            <a:avLst/>
          </a:prstGeom>
        </p:spPr>
      </p:pic>
      <p:pic>
        <p:nvPicPr>
          <p:cNvPr id="12" name="Picture 11">
            <a:extLst>
              <a:ext uri="{FF2B5EF4-FFF2-40B4-BE49-F238E27FC236}">
                <a16:creationId xmlns:a16="http://schemas.microsoft.com/office/drawing/2014/main" id="{5BC42717-DAC8-43CC-A202-D99504CD7AC7}"/>
              </a:ext>
            </a:extLst>
          </p:cNvPr>
          <p:cNvPicPr>
            <a:picLocks noChangeAspect="1"/>
          </p:cNvPicPr>
          <p:nvPr/>
        </p:nvPicPr>
        <p:blipFill>
          <a:blip r:embed="rId4"/>
          <a:stretch>
            <a:fillRect/>
          </a:stretch>
        </p:blipFill>
        <p:spPr>
          <a:xfrm>
            <a:off x="1304925" y="3606551"/>
            <a:ext cx="10887075" cy="2524125"/>
          </a:xfrm>
          <a:prstGeom prst="rect">
            <a:avLst/>
          </a:prstGeom>
        </p:spPr>
      </p:pic>
      <p:pic>
        <p:nvPicPr>
          <p:cNvPr id="14" name="Picture 13">
            <a:extLst>
              <a:ext uri="{FF2B5EF4-FFF2-40B4-BE49-F238E27FC236}">
                <a16:creationId xmlns:a16="http://schemas.microsoft.com/office/drawing/2014/main" id="{C137BB30-43B5-4E0C-AA5D-1DD105A9C8C7}"/>
              </a:ext>
            </a:extLst>
          </p:cNvPr>
          <p:cNvPicPr>
            <a:picLocks noChangeAspect="1"/>
          </p:cNvPicPr>
          <p:nvPr/>
        </p:nvPicPr>
        <p:blipFill>
          <a:blip r:embed="rId5"/>
          <a:stretch>
            <a:fillRect/>
          </a:stretch>
        </p:blipFill>
        <p:spPr>
          <a:xfrm>
            <a:off x="3775967" y="3196976"/>
            <a:ext cx="4229100" cy="409575"/>
          </a:xfrm>
          <a:prstGeom prst="rect">
            <a:avLst/>
          </a:prstGeom>
        </p:spPr>
      </p:pic>
      <p:sp>
        <p:nvSpPr>
          <p:cNvPr id="15" name="TextBox 14">
            <a:extLst>
              <a:ext uri="{FF2B5EF4-FFF2-40B4-BE49-F238E27FC236}">
                <a16:creationId xmlns:a16="http://schemas.microsoft.com/office/drawing/2014/main" id="{748168D5-AB02-4F41-AE6C-7363FE4891AE}"/>
              </a:ext>
            </a:extLst>
          </p:cNvPr>
          <p:cNvSpPr txBox="1"/>
          <p:nvPr/>
        </p:nvSpPr>
        <p:spPr>
          <a:xfrm>
            <a:off x="745180" y="1168036"/>
            <a:ext cx="5822005" cy="461665"/>
          </a:xfrm>
          <a:prstGeom prst="rect">
            <a:avLst/>
          </a:prstGeom>
          <a:noFill/>
        </p:spPr>
        <p:txBody>
          <a:bodyPr wrap="square" rtlCol="0">
            <a:spAutoFit/>
          </a:bodyPr>
          <a:lstStyle/>
          <a:p>
            <a:r>
              <a:rPr lang="en-US" sz="2400" b="1" dirty="0"/>
              <a:t>No Trend No seasonality</a:t>
            </a:r>
          </a:p>
        </p:txBody>
      </p:sp>
    </p:spTree>
    <p:extLst>
      <p:ext uri="{BB962C8B-B14F-4D97-AF65-F5344CB8AC3E}">
        <p14:creationId xmlns:p14="http://schemas.microsoft.com/office/powerpoint/2010/main" val="220709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7504" y="277403"/>
            <a:ext cx="10018712" cy="914400"/>
          </a:xfrm>
        </p:spPr>
        <p:txBody>
          <a:bodyPr>
            <a:normAutofit fontScale="90000"/>
          </a:bodyPr>
          <a:lstStyle/>
          <a:p>
            <a:pPr algn="l"/>
            <a:r>
              <a:rPr lang="en-US" b="1" dirty="0">
                <a:solidFill>
                  <a:schemeClr val="accent5">
                    <a:lumMod val="50000"/>
                  </a:schemeClr>
                </a:solidFill>
              </a:rPr>
              <a:t>Simple Exponential Smoothing </a:t>
            </a:r>
            <a:r>
              <a:rPr lang="en-US" sz="2200" b="1" i="1" dirty="0">
                <a:solidFill>
                  <a:schemeClr val="accent5">
                    <a:lumMod val="50000"/>
                  </a:schemeClr>
                </a:solidFill>
              </a:rPr>
              <a:t>continued</a:t>
            </a:r>
            <a:br>
              <a:rPr lang="en-US" sz="2200" i="1" dirty="0"/>
            </a:br>
            <a:endParaRPr lang="en-US" sz="2200" i="1" dirty="0"/>
          </a:p>
        </p:txBody>
      </p:sp>
      <p:pic>
        <p:nvPicPr>
          <p:cNvPr id="2050" name="Picture 2">
            <a:extLst>
              <a:ext uri="{FF2B5EF4-FFF2-40B4-BE49-F238E27FC236}">
                <a16:creationId xmlns:a16="http://schemas.microsoft.com/office/drawing/2014/main" id="{2491AE98-DA45-4E20-A973-EE6F9C2E6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95" y="1058237"/>
            <a:ext cx="10541285" cy="557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914400"/>
          </a:xfrm>
        </p:spPr>
        <p:txBody>
          <a:bodyPr>
            <a:normAutofit fontScale="90000"/>
          </a:bodyPr>
          <a:lstStyle/>
          <a:p>
            <a:pPr algn="l"/>
            <a:r>
              <a:rPr lang="en-US" b="1" dirty="0">
                <a:solidFill>
                  <a:schemeClr val="accent5">
                    <a:lumMod val="50000"/>
                  </a:schemeClr>
                </a:solidFill>
              </a:rPr>
              <a:t>Simple Exponential Smoothing </a:t>
            </a:r>
            <a:r>
              <a:rPr lang="en-US" sz="2200" b="1" i="1" dirty="0">
                <a:solidFill>
                  <a:schemeClr val="accent5">
                    <a:lumMod val="50000"/>
                  </a:schemeClr>
                </a:solidFill>
              </a:rPr>
              <a:t>continued</a:t>
            </a:r>
            <a:br>
              <a:rPr lang="en-US" sz="2200" i="1" dirty="0"/>
            </a:br>
            <a:endParaRPr lang="en-US" sz="2200" i="1" dirty="0"/>
          </a:p>
        </p:txBody>
      </p:sp>
      <p:pic>
        <p:nvPicPr>
          <p:cNvPr id="4" name="Picture 3">
            <a:extLst>
              <a:ext uri="{FF2B5EF4-FFF2-40B4-BE49-F238E27FC236}">
                <a16:creationId xmlns:a16="http://schemas.microsoft.com/office/drawing/2014/main" id="{D67E454E-B3BD-4246-90C6-719D0922456F}"/>
              </a:ext>
            </a:extLst>
          </p:cNvPr>
          <p:cNvPicPr>
            <a:picLocks noChangeAspect="1"/>
          </p:cNvPicPr>
          <p:nvPr/>
        </p:nvPicPr>
        <p:blipFill>
          <a:blip r:embed="rId2"/>
          <a:stretch>
            <a:fillRect/>
          </a:stretch>
        </p:blipFill>
        <p:spPr>
          <a:xfrm>
            <a:off x="529423" y="1073052"/>
            <a:ext cx="6816598" cy="3812309"/>
          </a:xfrm>
          <a:prstGeom prst="rect">
            <a:avLst/>
          </a:prstGeom>
        </p:spPr>
      </p:pic>
      <p:pic>
        <p:nvPicPr>
          <p:cNvPr id="6" name="Picture 5">
            <a:extLst>
              <a:ext uri="{FF2B5EF4-FFF2-40B4-BE49-F238E27FC236}">
                <a16:creationId xmlns:a16="http://schemas.microsoft.com/office/drawing/2014/main" id="{3234EE74-3BEB-445C-9DB8-D9E2B8BF04B0}"/>
              </a:ext>
            </a:extLst>
          </p:cNvPr>
          <p:cNvPicPr>
            <a:picLocks noChangeAspect="1"/>
          </p:cNvPicPr>
          <p:nvPr/>
        </p:nvPicPr>
        <p:blipFill>
          <a:blip r:embed="rId3"/>
          <a:stretch>
            <a:fillRect/>
          </a:stretch>
        </p:blipFill>
        <p:spPr>
          <a:xfrm>
            <a:off x="805706" y="4847758"/>
            <a:ext cx="6062070" cy="1686231"/>
          </a:xfrm>
          <a:prstGeom prst="rect">
            <a:avLst/>
          </a:prstGeom>
        </p:spPr>
      </p:pic>
      <p:pic>
        <p:nvPicPr>
          <p:cNvPr id="8" name="Picture 7">
            <a:extLst>
              <a:ext uri="{FF2B5EF4-FFF2-40B4-BE49-F238E27FC236}">
                <a16:creationId xmlns:a16="http://schemas.microsoft.com/office/drawing/2014/main" id="{165737E8-B30F-4A36-884B-FC68F1227494}"/>
              </a:ext>
            </a:extLst>
          </p:cNvPr>
          <p:cNvPicPr>
            <a:picLocks noChangeAspect="1"/>
          </p:cNvPicPr>
          <p:nvPr/>
        </p:nvPicPr>
        <p:blipFill>
          <a:blip r:embed="rId4"/>
          <a:stretch>
            <a:fillRect/>
          </a:stretch>
        </p:blipFill>
        <p:spPr>
          <a:xfrm>
            <a:off x="7346021" y="1400999"/>
            <a:ext cx="4316556" cy="2835198"/>
          </a:xfrm>
          <a:prstGeom prst="rect">
            <a:avLst/>
          </a:prstGeom>
        </p:spPr>
      </p:pic>
      <p:sp>
        <p:nvSpPr>
          <p:cNvPr id="12" name="TextBox 11">
            <a:extLst>
              <a:ext uri="{FF2B5EF4-FFF2-40B4-BE49-F238E27FC236}">
                <a16:creationId xmlns:a16="http://schemas.microsoft.com/office/drawing/2014/main" id="{563C09F5-C088-4DD4-B4AA-3DE1AC4FE3B9}"/>
              </a:ext>
            </a:extLst>
          </p:cNvPr>
          <p:cNvSpPr txBox="1"/>
          <p:nvPr/>
        </p:nvSpPr>
        <p:spPr>
          <a:xfrm>
            <a:off x="7346021" y="4885361"/>
            <a:ext cx="3020604" cy="369332"/>
          </a:xfrm>
          <a:prstGeom prst="rect">
            <a:avLst/>
          </a:prstGeom>
          <a:noFill/>
        </p:spPr>
        <p:txBody>
          <a:bodyPr wrap="square" rtlCol="0">
            <a:spAutoFit/>
          </a:bodyPr>
          <a:lstStyle/>
          <a:p>
            <a:r>
              <a:rPr lang="en-US" dirty="0"/>
              <a:t>If no value if given, Alpha is </a:t>
            </a:r>
          </a:p>
        </p:txBody>
      </p:sp>
      <p:sp>
        <p:nvSpPr>
          <p:cNvPr id="17" name="TextBox 16">
            <a:extLst>
              <a:ext uri="{FF2B5EF4-FFF2-40B4-BE49-F238E27FC236}">
                <a16:creationId xmlns:a16="http://schemas.microsoft.com/office/drawing/2014/main" id="{19974C4C-8BD1-4CBD-A610-D7546C140858}"/>
              </a:ext>
            </a:extLst>
          </p:cNvPr>
          <p:cNvSpPr txBox="1"/>
          <p:nvPr/>
        </p:nvSpPr>
        <p:spPr>
          <a:xfrm>
            <a:off x="7346021" y="5180184"/>
            <a:ext cx="3719245" cy="923330"/>
          </a:xfrm>
          <a:prstGeom prst="rect">
            <a:avLst/>
          </a:prstGeom>
          <a:noFill/>
        </p:spPr>
        <p:txBody>
          <a:bodyPr wrap="square">
            <a:spAutoFit/>
          </a:bodyPr>
          <a:lstStyle/>
          <a:p>
            <a:r>
              <a:rPr lang="en-US" dirty="0"/>
              <a:t>obtained by minimizing SSE over periods t=1,2,…,18 subject to the restriction that 0≤α≤1</a:t>
            </a:r>
          </a:p>
        </p:txBody>
      </p:sp>
    </p:spTree>
    <p:extLst>
      <p:ext uri="{BB962C8B-B14F-4D97-AF65-F5344CB8AC3E}">
        <p14:creationId xmlns:p14="http://schemas.microsoft.com/office/powerpoint/2010/main" val="1740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698232"/>
          </a:xfrm>
        </p:spPr>
        <p:txBody>
          <a:bodyPr>
            <a:normAutofit fontScale="90000"/>
          </a:bodyPr>
          <a:lstStyle/>
          <a:p>
            <a:pPr algn="l"/>
            <a:r>
              <a:rPr lang="en-US" b="1" dirty="0">
                <a:solidFill>
                  <a:schemeClr val="accent5">
                    <a:lumMod val="50000"/>
                  </a:schemeClr>
                </a:solidFill>
              </a:rPr>
              <a:t>Holt’s Linear Trend Method</a:t>
            </a:r>
            <a:br>
              <a:rPr lang="en-US" sz="2200" i="1" dirty="0"/>
            </a:br>
            <a:endParaRPr lang="en-US" sz="2200" i="1" dirty="0"/>
          </a:p>
        </p:txBody>
      </p:sp>
      <p:pic>
        <p:nvPicPr>
          <p:cNvPr id="5" name="Picture 4">
            <a:extLst>
              <a:ext uri="{FF2B5EF4-FFF2-40B4-BE49-F238E27FC236}">
                <a16:creationId xmlns:a16="http://schemas.microsoft.com/office/drawing/2014/main" id="{FC2EE834-9111-4147-9FC0-D7C3D8A0006F}"/>
              </a:ext>
            </a:extLst>
          </p:cNvPr>
          <p:cNvPicPr>
            <a:picLocks noChangeAspect="1"/>
          </p:cNvPicPr>
          <p:nvPr/>
        </p:nvPicPr>
        <p:blipFill>
          <a:blip r:embed="rId2"/>
          <a:stretch>
            <a:fillRect/>
          </a:stretch>
        </p:blipFill>
        <p:spPr>
          <a:xfrm>
            <a:off x="681570" y="2501437"/>
            <a:ext cx="6722621" cy="3637051"/>
          </a:xfrm>
          <a:prstGeom prst="rect">
            <a:avLst/>
          </a:prstGeom>
        </p:spPr>
      </p:pic>
      <p:pic>
        <p:nvPicPr>
          <p:cNvPr id="9" name="Picture 8">
            <a:extLst>
              <a:ext uri="{FF2B5EF4-FFF2-40B4-BE49-F238E27FC236}">
                <a16:creationId xmlns:a16="http://schemas.microsoft.com/office/drawing/2014/main" id="{2029E3C4-510D-4C64-A279-8B1FB4786599}"/>
              </a:ext>
            </a:extLst>
          </p:cNvPr>
          <p:cNvPicPr>
            <a:picLocks noChangeAspect="1"/>
          </p:cNvPicPr>
          <p:nvPr/>
        </p:nvPicPr>
        <p:blipFill>
          <a:blip r:embed="rId3"/>
          <a:stretch>
            <a:fillRect/>
          </a:stretch>
        </p:blipFill>
        <p:spPr>
          <a:xfrm>
            <a:off x="625165" y="796233"/>
            <a:ext cx="9607895" cy="1705204"/>
          </a:xfrm>
          <a:prstGeom prst="rect">
            <a:avLst/>
          </a:prstGeom>
        </p:spPr>
      </p:pic>
      <p:pic>
        <p:nvPicPr>
          <p:cNvPr id="11" name="Picture 10">
            <a:extLst>
              <a:ext uri="{FF2B5EF4-FFF2-40B4-BE49-F238E27FC236}">
                <a16:creationId xmlns:a16="http://schemas.microsoft.com/office/drawing/2014/main" id="{DFD1F292-7058-4717-A576-0C2FE7AC790C}"/>
              </a:ext>
            </a:extLst>
          </p:cNvPr>
          <p:cNvPicPr>
            <a:picLocks noChangeAspect="1"/>
          </p:cNvPicPr>
          <p:nvPr/>
        </p:nvPicPr>
        <p:blipFill>
          <a:blip r:embed="rId4"/>
          <a:stretch>
            <a:fillRect/>
          </a:stretch>
        </p:blipFill>
        <p:spPr>
          <a:xfrm>
            <a:off x="7132189" y="3954805"/>
            <a:ext cx="5059811" cy="1705203"/>
          </a:xfrm>
          <a:prstGeom prst="rect">
            <a:avLst/>
          </a:prstGeom>
        </p:spPr>
      </p:pic>
      <p:pic>
        <p:nvPicPr>
          <p:cNvPr id="14" name="Picture 13">
            <a:extLst>
              <a:ext uri="{FF2B5EF4-FFF2-40B4-BE49-F238E27FC236}">
                <a16:creationId xmlns:a16="http://schemas.microsoft.com/office/drawing/2014/main" id="{5B159267-BD67-433C-A4B7-CC03C5A2BB33}"/>
              </a:ext>
            </a:extLst>
          </p:cNvPr>
          <p:cNvPicPr>
            <a:picLocks noChangeAspect="1"/>
          </p:cNvPicPr>
          <p:nvPr/>
        </p:nvPicPr>
        <p:blipFill>
          <a:blip r:embed="rId5"/>
          <a:stretch>
            <a:fillRect/>
          </a:stretch>
        </p:blipFill>
        <p:spPr>
          <a:xfrm>
            <a:off x="8763856" y="1494465"/>
            <a:ext cx="3195263" cy="2372111"/>
          </a:xfrm>
          <a:prstGeom prst="rect">
            <a:avLst/>
          </a:prstGeom>
        </p:spPr>
      </p:pic>
      <p:sp>
        <p:nvSpPr>
          <p:cNvPr id="15" name="TextBox 14">
            <a:extLst>
              <a:ext uri="{FF2B5EF4-FFF2-40B4-BE49-F238E27FC236}">
                <a16:creationId xmlns:a16="http://schemas.microsoft.com/office/drawing/2014/main" id="{764381B8-C1EF-4028-B62D-4812D1B27A0D}"/>
              </a:ext>
            </a:extLst>
          </p:cNvPr>
          <p:cNvSpPr txBox="1"/>
          <p:nvPr/>
        </p:nvSpPr>
        <p:spPr>
          <a:xfrm>
            <a:off x="8494542" y="6114458"/>
            <a:ext cx="3952466" cy="369332"/>
          </a:xfrm>
          <a:prstGeom prst="rect">
            <a:avLst/>
          </a:prstGeom>
          <a:noFill/>
        </p:spPr>
        <p:txBody>
          <a:bodyPr wrap="square" rtlCol="0">
            <a:spAutoFit/>
          </a:bodyPr>
          <a:lstStyle/>
          <a:p>
            <a:r>
              <a:rPr lang="en-US" i="1" dirty="0">
                <a:solidFill>
                  <a:schemeClr val="bg2">
                    <a:lumMod val="50000"/>
                  </a:schemeClr>
                </a:solidFill>
              </a:rPr>
              <a:t>Does not take care of seasonality!</a:t>
            </a:r>
          </a:p>
        </p:txBody>
      </p:sp>
      <p:sp>
        <p:nvSpPr>
          <p:cNvPr id="16" name="TextBox 15">
            <a:extLst>
              <a:ext uri="{FF2B5EF4-FFF2-40B4-BE49-F238E27FC236}">
                <a16:creationId xmlns:a16="http://schemas.microsoft.com/office/drawing/2014/main" id="{DE617BE8-2E66-4AED-9CA6-DD5049356922}"/>
              </a:ext>
            </a:extLst>
          </p:cNvPr>
          <p:cNvSpPr txBox="1"/>
          <p:nvPr/>
        </p:nvSpPr>
        <p:spPr>
          <a:xfrm>
            <a:off x="452063" y="6006737"/>
            <a:ext cx="7181636" cy="584775"/>
          </a:xfrm>
          <a:prstGeom prst="rect">
            <a:avLst/>
          </a:prstGeom>
          <a:noFill/>
        </p:spPr>
        <p:txBody>
          <a:bodyPr wrap="square" rtlCol="0">
            <a:spAutoFit/>
          </a:bodyPr>
          <a:lstStyle/>
          <a:p>
            <a:r>
              <a:rPr lang="en-US" sz="1600" b="0" i="1" dirty="0">
                <a:solidFill>
                  <a:schemeClr val="bg2">
                    <a:lumMod val="50000"/>
                  </a:schemeClr>
                </a:solidFill>
                <a:effectLst/>
                <a:latin typeface="Trebuchet MS" panose="020B0603020202020204" pitchFamily="34" charset="0"/>
              </a:rPr>
              <a:t>The forecasts generated by Holt’s linear method display a constant trend  indefinitely into the future, tend to over-forecast for longer horizon</a:t>
            </a:r>
            <a:endParaRPr lang="en-US" sz="1600" i="1" dirty="0">
              <a:solidFill>
                <a:schemeClr val="bg2">
                  <a:lumMod val="50000"/>
                </a:schemeClr>
              </a:solidFill>
            </a:endParaRPr>
          </a:p>
        </p:txBody>
      </p:sp>
    </p:spTree>
    <p:extLst>
      <p:ext uri="{BB962C8B-B14F-4D97-AF65-F5344CB8AC3E}">
        <p14:creationId xmlns:p14="http://schemas.microsoft.com/office/powerpoint/2010/main" val="341172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A6BA-425E-4768-9671-36423D304841}"/>
              </a:ext>
            </a:extLst>
          </p:cNvPr>
          <p:cNvSpPr>
            <a:spLocks noGrp="1"/>
          </p:cNvSpPr>
          <p:nvPr>
            <p:ph type="title" idx="4294967295"/>
          </p:nvPr>
        </p:nvSpPr>
        <p:spPr>
          <a:xfrm>
            <a:off x="452063" y="267539"/>
            <a:ext cx="10018712" cy="698232"/>
          </a:xfrm>
        </p:spPr>
        <p:txBody>
          <a:bodyPr>
            <a:normAutofit fontScale="90000"/>
          </a:bodyPr>
          <a:lstStyle/>
          <a:p>
            <a:pPr algn="l"/>
            <a:r>
              <a:rPr lang="en-US" b="1" dirty="0">
                <a:solidFill>
                  <a:schemeClr val="accent5">
                    <a:lumMod val="50000"/>
                  </a:schemeClr>
                </a:solidFill>
              </a:rPr>
              <a:t>Other variations of trend method</a:t>
            </a:r>
            <a:br>
              <a:rPr lang="en-US" sz="2200" i="1" dirty="0"/>
            </a:br>
            <a:endParaRPr lang="en-US" sz="2200" i="1" dirty="0"/>
          </a:p>
        </p:txBody>
      </p:sp>
      <p:pic>
        <p:nvPicPr>
          <p:cNvPr id="3" name="Picture 2">
            <a:extLst>
              <a:ext uri="{FF2B5EF4-FFF2-40B4-BE49-F238E27FC236}">
                <a16:creationId xmlns:a16="http://schemas.microsoft.com/office/drawing/2014/main" id="{D32885EF-D98D-4BD4-B4EF-895E9AEA9C79}"/>
              </a:ext>
            </a:extLst>
          </p:cNvPr>
          <p:cNvPicPr>
            <a:picLocks noChangeAspect="1"/>
          </p:cNvPicPr>
          <p:nvPr/>
        </p:nvPicPr>
        <p:blipFill>
          <a:blip r:embed="rId2"/>
          <a:stretch>
            <a:fillRect/>
          </a:stretch>
        </p:blipFill>
        <p:spPr>
          <a:xfrm>
            <a:off x="696582" y="811658"/>
            <a:ext cx="8221387" cy="5075434"/>
          </a:xfrm>
          <a:prstGeom prst="rect">
            <a:avLst/>
          </a:prstGeom>
        </p:spPr>
      </p:pic>
      <p:sp>
        <p:nvSpPr>
          <p:cNvPr id="6" name="TextBox 5">
            <a:extLst>
              <a:ext uri="{FF2B5EF4-FFF2-40B4-BE49-F238E27FC236}">
                <a16:creationId xmlns:a16="http://schemas.microsoft.com/office/drawing/2014/main" id="{2177228E-1A22-4DFF-A46D-FF8C3C28ECF0}"/>
              </a:ext>
            </a:extLst>
          </p:cNvPr>
          <p:cNvSpPr txBox="1"/>
          <p:nvPr/>
        </p:nvSpPr>
        <p:spPr>
          <a:xfrm>
            <a:off x="1027414" y="5887092"/>
            <a:ext cx="6534365" cy="584775"/>
          </a:xfrm>
          <a:prstGeom prst="rect">
            <a:avLst/>
          </a:prstGeom>
          <a:noFill/>
        </p:spPr>
        <p:txBody>
          <a:bodyPr wrap="square" rtlCol="0">
            <a:spAutoFit/>
          </a:bodyPr>
          <a:lstStyle/>
          <a:p>
            <a:r>
              <a:rPr lang="en-US" sz="1600" i="1" dirty="0">
                <a:solidFill>
                  <a:schemeClr val="bg2">
                    <a:lumMod val="50000"/>
                  </a:schemeClr>
                </a:solidFill>
              </a:rPr>
              <a:t>Exponential : level and slope multiplied, </a:t>
            </a:r>
            <a:r>
              <a:rPr lang="en-US" sz="1600" b="0" i="1" dirty="0">
                <a:solidFill>
                  <a:schemeClr val="bg2">
                    <a:lumMod val="50000"/>
                  </a:schemeClr>
                </a:solidFill>
                <a:effectLst/>
                <a:latin typeface="Trebuchet MS" panose="020B0603020202020204" pitchFamily="34" charset="0"/>
              </a:rPr>
              <a:t>the forecasts project a constant growth rate rather than a constant slope, tend to over-forecast</a:t>
            </a:r>
            <a:endParaRPr lang="en-US" sz="1600" i="1" dirty="0">
              <a:solidFill>
                <a:schemeClr val="bg2">
                  <a:lumMod val="50000"/>
                </a:schemeClr>
              </a:solidFill>
            </a:endParaRPr>
          </a:p>
        </p:txBody>
      </p:sp>
      <p:sp>
        <p:nvSpPr>
          <p:cNvPr id="10" name="TextBox 9">
            <a:extLst>
              <a:ext uri="{FF2B5EF4-FFF2-40B4-BE49-F238E27FC236}">
                <a16:creationId xmlns:a16="http://schemas.microsoft.com/office/drawing/2014/main" id="{B17DBE34-632D-4901-AF88-342D6AA5B70C}"/>
              </a:ext>
            </a:extLst>
          </p:cNvPr>
          <p:cNvSpPr txBox="1"/>
          <p:nvPr/>
        </p:nvSpPr>
        <p:spPr>
          <a:xfrm>
            <a:off x="8753581" y="811658"/>
            <a:ext cx="2845942" cy="2626360"/>
          </a:xfrm>
          <a:prstGeom prst="rect">
            <a:avLst/>
          </a:prstGeom>
          <a:noFill/>
        </p:spPr>
        <p:txBody>
          <a:bodyPr wrap="square" lIns="91440" tIns="45720" rIns="91440" bIns="45720" rtlCol="0" anchor="t">
            <a:spAutoFit/>
          </a:bodyPr>
          <a:lstStyle/>
          <a:p>
            <a:pPr>
              <a:lnSpc>
                <a:spcPts val="2160"/>
              </a:lnSpc>
            </a:pPr>
            <a:r>
              <a:rPr lang="en-US" dirty="0"/>
              <a:t>Dampened method:</a:t>
            </a:r>
          </a:p>
          <a:p>
            <a:pPr marL="285750" indent="-285750">
              <a:lnSpc>
                <a:spcPts val="2160"/>
              </a:lnSpc>
              <a:buFont typeface="Arial" panose="020B0604020202020204" pitchFamily="34" charset="0"/>
              <a:buChar char="•"/>
            </a:pPr>
            <a:r>
              <a:rPr lang="en-US" i="1" dirty="0">
                <a:solidFill>
                  <a:schemeClr val="bg2">
                    <a:lumMod val="50000"/>
                  </a:schemeClr>
                </a:solidFill>
              </a:rPr>
              <a:t>Also includes a damping parameter 0&lt;ϕ&lt;1</a:t>
            </a:r>
          </a:p>
          <a:p>
            <a:pPr marL="285750" indent="-285750">
              <a:lnSpc>
                <a:spcPts val="2160"/>
              </a:lnSpc>
              <a:buFont typeface="Arial" panose="020B0604020202020204" pitchFamily="34" charset="0"/>
              <a:buChar char="•"/>
            </a:pPr>
            <a:r>
              <a:rPr lang="en-US" i="1" dirty="0">
                <a:solidFill>
                  <a:schemeClr val="bg2">
                    <a:lumMod val="50000"/>
                  </a:schemeClr>
                </a:solidFill>
              </a:rPr>
              <a:t>For values between 0 and 1, ϕ dampens the trend so that it approaches a constant sometime in the future.</a:t>
            </a:r>
            <a:endParaRPr lang="en-US" i="1" dirty="0">
              <a:solidFill>
                <a:schemeClr val="bg2">
                  <a:lumMod val="50000"/>
                </a:schemeClr>
              </a:solidFill>
              <a:cs typeface="Calibri"/>
            </a:endParaRPr>
          </a:p>
          <a:p>
            <a:endParaRPr lang="en-US" i="1" dirty="0"/>
          </a:p>
        </p:txBody>
      </p:sp>
      <p:pic>
        <p:nvPicPr>
          <p:cNvPr id="16" name="Picture 15">
            <a:extLst>
              <a:ext uri="{FF2B5EF4-FFF2-40B4-BE49-F238E27FC236}">
                <a16:creationId xmlns:a16="http://schemas.microsoft.com/office/drawing/2014/main" id="{BDF583D5-7E72-4713-8D7B-B59FC5E9FF12}"/>
              </a:ext>
            </a:extLst>
          </p:cNvPr>
          <p:cNvPicPr>
            <a:picLocks noChangeAspect="1"/>
          </p:cNvPicPr>
          <p:nvPr/>
        </p:nvPicPr>
        <p:blipFill>
          <a:blip r:embed="rId3"/>
          <a:stretch>
            <a:fillRect/>
          </a:stretch>
        </p:blipFill>
        <p:spPr>
          <a:xfrm>
            <a:off x="8753580" y="3317530"/>
            <a:ext cx="3236361" cy="2728810"/>
          </a:xfrm>
          <a:prstGeom prst="rect">
            <a:avLst/>
          </a:prstGeom>
        </p:spPr>
      </p:pic>
    </p:spTree>
    <p:extLst>
      <p:ext uri="{BB962C8B-B14F-4D97-AF65-F5344CB8AC3E}">
        <p14:creationId xmlns:p14="http://schemas.microsoft.com/office/powerpoint/2010/main" val="131134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816</Words>
  <Application>Microsoft Office PowerPoint</Application>
  <PresentationFormat>Widescreen</PresentationFormat>
  <Paragraphs>137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Exponential Smoothing Methods </vt:lpstr>
      <vt:lpstr>What is Exponential Smoothing</vt:lpstr>
      <vt:lpstr>Which method to use? </vt:lpstr>
      <vt:lpstr>Simple Exponential Smoothing (SES)</vt:lpstr>
      <vt:lpstr>Simple Exponential Smoothing continued </vt:lpstr>
      <vt:lpstr>Simple Exponential Smoothing continued </vt:lpstr>
      <vt:lpstr>Holt’s Linear Trend Method </vt:lpstr>
      <vt:lpstr>Other variations of trend method </vt:lpstr>
      <vt:lpstr>Holt-Winters Exponential Smoothing</vt:lpstr>
      <vt:lpstr>Holt-Winters Exponential Smoothing Additive vs. Multiplicative</vt:lpstr>
      <vt:lpstr>Holt-Winters Exponential Smoothing Additive Method</vt:lpstr>
      <vt:lpstr>Holt-Winters Exponential Smoothing Additive vs Multiplicative</vt:lpstr>
      <vt:lpstr>Example - Austourists Time Series </vt:lpstr>
      <vt:lpstr>Example - Austourists Time Series Decomposition</vt:lpstr>
      <vt:lpstr>Example - Application of HW Function</vt:lpstr>
      <vt:lpstr>Plot</vt:lpstr>
      <vt:lpstr>Smoothing Parameters and RMSE Additive </vt:lpstr>
      <vt:lpstr>Smoothing Parameters and RMSE Multiplicative</vt:lpstr>
      <vt:lpstr>Additive vs. Multiplicative</vt:lpstr>
      <vt:lpstr>    Holt-Winter's Damped Method     </vt:lpstr>
      <vt:lpstr>Plot</vt:lpstr>
      <vt:lpstr>What does ETS Mean?</vt:lpstr>
      <vt:lpstr>How do I choose the right Model?</vt:lpstr>
      <vt:lpstr>How do I build the model? </vt:lpstr>
      <vt:lpstr>Why does the AAA not appropriate?</vt:lpstr>
      <vt:lpstr>How do I select the optimal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Smoothing</dc:title>
  <dc:creator>John Hancock</dc:creator>
  <cp:lastModifiedBy>John Hancock</cp:lastModifiedBy>
  <cp:revision>473</cp:revision>
  <dcterms:created xsi:type="dcterms:W3CDTF">2021-02-23T00:15:46Z</dcterms:created>
  <dcterms:modified xsi:type="dcterms:W3CDTF">2021-03-15T00:54:23Z</dcterms:modified>
</cp:coreProperties>
</file>