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7" r:id="rId3"/>
    <p:sldId id="258" r:id="rId4"/>
    <p:sldId id="259" r:id="rId5"/>
    <p:sldId id="260" r:id="rId6"/>
    <p:sldId id="261" r:id="rId7"/>
    <p:sldId id="262" r:id="rId8"/>
    <p:sldId id="256" r:id="rId9"/>
    <p:sldId id="263" r:id="rId10"/>
    <p:sldId id="264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hir Iqubal" initials="ZI" lastIdx="1" clrIdx="0">
    <p:extLst>
      <p:ext uri="{19B8F6BF-5375-455C-9EA6-DF929625EA0E}">
        <p15:presenceInfo xmlns:p15="http://schemas.microsoft.com/office/powerpoint/2012/main" userId="S::Zahir.Iqubal.Sabir.Sheikh@gds.ey.com::ad5775c1-9bc5-45ca-a3e5-2739667a0b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A0"/>
    <a:srgbClr val="FEB449"/>
    <a:srgbClr val="236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01236-B9CE-44B4-833D-FA256BE2CA96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BC472-1C85-45AB-9EAD-15614FDD8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0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BC472-1C85-45AB-9EAD-15614FDD872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58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BC472-1C85-45AB-9EAD-15614FDD872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31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242280"/>
            <a:ext cx="10515240" cy="5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597680" y="2248920"/>
            <a:ext cx="899604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1597680" y="3481560"/>
            <a:ext cx="899604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242280"/>
            <a:ext cx="10515240" cy="5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597680" y="2248920"/>
            <a:ext cx="438984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07480" y="2248920"/>
            <a:ext cx="438984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1597680" y="3481560"/>
            <a:ext cx="438984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07480" y="3481560"/>
            <a:ext cx="438984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242280"/>
            <a:ext cx="10515240" cy="5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597680" y="2248920"/>
            <a:ext cx="289656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39320" y="2248920"/>
            <a:ext cx="289656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7681320" y="2248920"/>
            <a:ext cx="289656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1597680" y="3481560"/>
            <a:ext cx="289656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639320" y="3481560"/>
            <a:ext cx="289656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7681320" y="3481560"/>
            <a:ext cx="289656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242280"/>
            <a:ext cx="10515240" cy="5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1597680" y="2248920"/>
            <a:ext cx="8996040" cy="235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242280"/>
            <a:ext cx="10515240" cy="5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597680" y="2248920"/>
            <a:ext cx="8996040" cy="235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242280"/>
            <a:ext cx="10515240" cy="5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597680" y="2248920"/>
            <a:ext cx="4389840" cy="235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07480" y="2248920"/>
            <a:ext cx="4389840" cy="235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242280"/>
            <a:ext cx="10515240" cy="5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838080" y="242280"/>
            <a:ext cx="10515240" cy="2716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242280"/>
            <a:ext cx="10515240" cy="5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597680" y="2248920"/>
            <a:ext cx="438984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07480" y="2248920"/>
            <a:ext cx="4389840" cy="235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1597680" y="3481560"/>
            <a:ext cx="438984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242280"/>
            <a:ext cx="10515240" cy="5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1597680" y="2248920"/>
            <a:ext cx="8996040" cy="235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242280"/>
            <a:ext cx="10515240" cy="5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597680" y="2248920"/>
            <a:ext cx="4389840" cy="235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07480" y="2248920"/>
            <a:ext cx="438984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207480" y="3481560"/>
            <a:ext cx="438984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242280"/>
            <a:ext cx="10515240" cy="5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597680" y="2248920"/>
            <a:ext cx="438984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07480" y="2248920"/>
            <a:ext cx="438984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1597680" y="3481560"/>
            <a:ext cx="899604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242280"/>
            <a:ext cx="10515240" cy="5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1597680" y="2248920"/>
            <a:ext cx="899604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1597680" y="3481560"/>
            <a:ext cx="899604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242280"/>
            <a:ext cx="10515240" cy="5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597680" y="2248920"/>
            <a:ext cx="438984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07480" y="2248920"/>
            <a:ext cx="438984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1597680" y="3481560"/>
            <a:ext cx="438984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6207480" y="3481560"/>
            <a:ext cx="438984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242280"/>
            <a:ext cx="10515240" cy="5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1597680" y="2248920"/>
            <a:ext cx="289656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39320" y="2248920"/>
            <a:ext cx="289656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7681320" y="2248920"/>
            <a:ext cx="289656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1597680" y="3481560"/>
            <a:ext cx="289656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6"/>
          <p:cNvSpPr>
            <a:spLocks noGrp="1"/>
          </p:cNvSpPr>
          <p:nvPr>
            <p:ph type="body"/>
          </p:nvPr>
        </p:nvSpPr>
        <p:spPr>
          <a:xfrm>
            <a:off x="4639320" y="3481560"/>
            <a:ext cx="289656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7"/>
          <p:cNvSpPr>
            <a:spLocks noGrp="1"/>
          </p:cNvSpPr>
          <p:nvPr>
            <p:ph type="body"/>
          </p:nvPr>
        </p:nvSpPr>
        <p:spPr>
          <a:xfrm>
            <a:off x="7681320" y="3481560"/>
            <a:ext cx="289656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242280"/>
            <a:ext cx="10515240" cy="5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597680" y="2248920"/>
            <a:ext cx="8996040" cy="235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242280"/>
            <a:ext cx="10515240" cy="5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597680" y="2248920"/>
            <a:ext cx="4389840" cy="235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07480" y="2248920"/>
            <a:ext cx="4389840" cy="235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242280"/>
            <a:ext cx="10515240" cy="5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838080" y="242280"/>
            <a:ext cx="10515240" cy="2716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242280"/>
            <a:ext cx="10515240" cy="5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597680" y="2248920"/>
            <a:ext cx="438984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07480" y="2248920"/>
            <a:ext cx="4389840" cy="235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597680" y="3481560"/>
            <a:ext cx="438984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242280"/>
            <a:ext cx="10515240" cy="5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597680" y="2248920"/>
            <a:ext cx="4389840" cy="235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07480" y="2248920"/>
            <a:ext cx="438984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07480" y="3481560"/>
            <a:ext cx="438984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242280"/>
            <a:ext cx="10515240" cy="5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597680" y="2248920"/>
            <a:ext cx="438984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07480" y="2248920"/>
            <a:ext cx="438984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1597680" y="3481560"/>
            <a:ext cx="8996040" cy="112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2F2F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"/>
          <p:cNvGrpSpPr/>
          <p:nvPr/>
        </p:nvGrpSpPr>
        <p:grpSpPr>
          <a:xfrm>
            <a:off x="2508840" y="2944800"/>
            <a:ext cx="901800" cy="3165120"/>
            <a:chOff x="2508840" y="2944800"/>
            <a:chExt cx="901800" cy="3165120"/>
          </a:xfrm>
        </p:grpSpPr>
        <p:grpSp>
          <p:nvGrpSpPr>
            <p:cNvPr id="74" name="Group 2"/>
            <p:cNvGrpSpPr/>
            <p:nvPr/>
          </p:nvGrpSpPr>
          <p:grpSpPr>
            <a:xfrm>
              <a:off x="2508840" y="2944800"/>
              <a:ext cx="882000" cy="3067200"/>
              <a:chOff x="2508840" y="2944800"/>
              <a:chExt cx="882000" cy="3067200"/>
            </a:xfrm>
          </p:grpSpPr>
          <p:sp>
            <p:nvSpPr>
              <p:cNvPr id="2" name="CustomShape 3"/>
              <p:cNvSpPr/>
              <p:nvPr/>
            </p:nvSpPr>
            <p:spPr>
              <a:xfrm rot="5400000" flipH="1" flipV="1">
                <a:off x="1829160" y="3624120"/>
                <a:ext cx="2240640" cy="882000"/>
              </a:xfrm>
              <a:prstGeom prst="bentConnector3">
                <a:avLst>
                  <a:gd name="adj1" fmla="val 29061"/>
                </a:avLst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 rot="16200000" flipV="1">
                <a:off x="2463840" y="5218920"/>
                <a:ext cx="837720" cy="747720"/>
              </a:xfrm>
              <a:prstGeom prst="bentConnector3">
                <a:avLst>
                  <a:gd name="adj1" fmla="val -1528"/>
                </a:avLst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" name="CustomShape 5"/>
            <p:cNvSpPr/>
            <p:nvPr/>
          </p:nvSpPr>
          <p:spPr>
            <a:xfrm flipV="1">
              <a:off x="3228120" y="5927040"/>
              <a:ext cx="182520" cy="1825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" name="Group 6"/>
          <p:cNvGrpSpPr/>
          <p:nvPr/>
        </p:nvGrpSpPr>
        <p:grpSpPr>
          <a:xfrm>
            <a:off x="6085440" y="2944800"/>
            <a:ext cx="901800" cy="3165120"/>
            <a:chOff x="6085440" y="2944800"/>
            <a:chExt cx="901800" cy="3165120"/>
          </a:xfrm>
        </p:grpSpPr>
        <p:grpSp>
          <p:nvGrpSpPr>
            <p:cNvPr id="6" name="Group 7"/>
            <p:cNvGrpSpPr/>
            <p:nvPr/>
          </p:nvGrpSpPr>
          <p:grpSpPr>
            <a:xfrm>
              <a:off x="6085440" y="2944800"/>
              <a:ext cx="882360" cy="3067200"/>
              <a:chOff x="6085440" y="2944800"/>
              <a:chExt cx="882360" cy="3067200"/>
            </a:xfrm>
          </p:grpSpPr>
          <p:sp>
            <p:nvSpPr>
              <p:cNvPr id="7" name="CustomShape 8"/>
              <p:cNvSpPr/>
              <p:nvPr/>
            </p:nvSpPr>
            <p:spPr>
              <a:xfrm rot="5400000" flipH="1" flipV="1">
                <a:off x="5406480" y="3624120"/>
                <a:ext cx="2240640" cy="882000"/>
              </a:xfrm>
              <a:prstGeom prst="bentConnector3">
                <a:avLst>
                  <a:gd name="adj1" fmla="val 29061"/>
                </a:avLst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" name="CustomShape 9"/>
              <p:cNvSpPr/>
              <p:nvPr/>
            </p:nvSpPr>
            <p:spPr>
              <a:xfrm rot="16200000" flipV="1">
                <a:off x="6040440" y="5218920"/>
                <a:ext cx="837720" cy="747720"/>
              </a:xfrm>
              <a:prstGeom prst="bentConnector3">
                <a:avLst>
                  <a:gd name="adj1" fmla="val -1528"/>
                </a:avLst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" name="CustomShape 10"/>
            <p:cNvSpPr/>
            <p:nvPr/>
          </p:nvSpPr>
          <p:spPr>
            <a:xfrm flipV="1">
              <a:off x="6804720" y="5927040"/>
              <a:ext cx="182520" cy="182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" name="Group 11"/>
          <p:cNvGrpSpPr/>
          <p:nvPr/>
        </p:nvGrpSpPr>
        <p:grpSpPr>
          <a:xfrm>
            <a:off x="9698760" y="2944800"/>
            <a:ext cx="901800" cy="3165120"/>
            <a:chOff x="9698760" y="2944800"/>
            <a:chExt cx="901800" cy="3165120"/>
          </a:xfrm>
        </p:grpSpPr>
        <p:grpSp>
          <p:nvGrpSpPr>
            <p:cNvPr id="11" name="Group 12"/>
            <p:cNvGrpSpPr/>
            <p:nvPr/>
          </p:nvGrpSpPr>
          <p:grpSpPr>
            <a:xfrm>
              <a:off x="9698760" y="2944800"/>
              <a:ext cx="882360" cy="3067200"/>
              <a:chOff x="9698760" y="2944800"/>
              <a:chExt cx="882360" cy="3067200"/>
            </a:xfrm>
          </p:grpSpPr>
          <p:sp>
            <p:nvSpPr>
              <p:cNvPr id="12" name="CustomShape 13"/>
              <p:cNvSpPr/>
              <p:nvPr/>
            </p:nvSpPr>
            <p:spPr>
              <a:xfrm rot="5400000" flipH="1" flipV="1">
                <a:off x="9019800" y="3624120"/>
                <a:ext cx="2240640" cy="882000"/>
              </a:xfrm>
              <a:prstGeom prst="bentConnector3">
                <a:avLst>
                  <a:gd name="adj1" fmla="val 29061"/>
                </a:avLst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" name="CustomShape 14"/>
              <p:cNvSpPr/>
              <p:nvPr/>
            </p:nvSpPr>
            <p:spPr>
              <a:xfrm rot="16200000" flipV="1">
                <a:off x="9653760" y="5218920"/>
                <a:ext cx="837720" cy="747720"/>
              </a:xfrm>
              <a:prstGeom prst="bentConnector3">
                <a:avLst>
                  <a:gd name="adj1" fmla="val -1528"/>
                </a:avLst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4" name="CustomShape 15"/>
            <p:cNvSpPr/>
            <p:nvPr/>
          </p:nvSpPr>
          <p:spPr>
            <a:xfrm flipV="1">
              <a:off x="10418040" y="5927040"/>
              <a:ext cx="182520" cy="1825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" name="Group 16"/>
          <p:cNvGrpSpPr/>
          <p:nvPr/>
        </p:nvGrpSpPr>
        <p:grpSpPr>
          <a:xfrm>
            <a:off x="8744040" y="1558440"/>
            <a:ext cx="902880" cy="3165840"/>
            <a:chOff x="8744040" y="1558440"/>
            <a:chExt cx="902880" cy="3165840"/>
          </a:xfrm>
        </p:grpSpPr>
        <p:grpSp>
          <p:nvGrpSpPr>
            <p:cNvPr id="16" name="Group 17"/>
            <p:cNvGrpSpPr/>
            <p:nvPr/>
          </p:nvGrpSpPr>
          <p:grpSpPr>
            <a:xfrm>
              <a:off x="8764920" y="1656360"/>
              <a:ext cx="882000" cy="3067920"/>
              <a:chOff x="8764920" y="1656360"/>
              <a:chExt cx="882000" cy="3067920"/>
            </a:xfrm>
          </p:grpSpPr>
          <p:sp>
            <p:nvSpPr>
              <p:cNvPr id="17" name="CustomShape 18"/>
              <p:cNvSpPr/>
              <p:nvPr/>
            </p:nvSpPr>
            <p:spPr>
              <a:xfrm rot="5400000">
                <a:off x="8085600" y="3162960"/>
                <a:ext cx="2240640" cy="882000"/>
              </a:xfrm>
              <a:prstGeom prst="bentConnector3">
                <a:avLst>
                  <a:gd name="adj1" fmla="val 29061"/>
                </a:avLst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" name="CustomShape 19"/>
              <p:cNvSpPr/>
              <p:nvPr/>
            </p:nvSpPr>
            <p:spPr>
              <a:xfrm rot="16200000" flipH="1">
                <a:off x="8841240" y="1701360"/>
                <a:ext cx="837720" cy="747720"/>
              </a:xfrm>
              <a:prstGeom prst="bentConnector3">
                <a:avLst>
                  <a:gd name="adj1" fmla="val -1528"/>
                </a:avLst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" name="CustomShape 20"/>
            <p:cNvSpPr/>
            <p:nvPr/>
          </p:nvSpPr>
          <p:spPr>
            <a:xfrm flipH="1">
              <a:off x="8743680" y="1558440"/>
              <a:ext cx="182520" cy="1825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" name="Group 21"/>
          <p:cNvGrpSpPr/>
          <p:nvPr/>
        </p:nvGrpSpPr>
        <p:grpSpPr>
          <a:xfrm>
            <a:off x="5125680" y="1558440"/>
            <a:ext cx="902880" cy="3165840"/>
            <a:chOff x="5125680" y="1558440"/>
            <a:chExt cx="902880" cy="3165840"/>
          </a:xfrm>
        </p:grpSpPr>
        <p:grpSp>
          <p:nvGrpSpPr>
            <p:cNvPr id="21" name="Group 22"/>
            <p:cNvGrpSpPr/>
            <p:nvPr/>
          </p:nvGrpSpPr>
          <p:grpSpPr>
            <a:xfrm>
              <a:off x="5146560" y="1656360"/>
              <a:ext cx="882000" cy="3067920"/>
              <a:chOff x="5146560" y="1656360"/>
              <a:chExt cx="882000" cy="3067920"/>
            </a:xfrm>
          </p:grpSpPr>
          <p:sp>
            <p:nvSpPr>
              <p:cNvPr id="22" name="CustomShape 23"/>
              <p:cNvSpPr/>
              <p:nvPr/>
            </p:nvSpPr>
            <p:spPr>
              <a:xfrm rot="5400000">
                <a:off x="4467240" y="3162960"/>
                <a:ext cx="2240640" cy="882000"/>
              </a:xfrm>
              <a:prstGeom prst="bentConnector3">
                <a:avLst>
                  <a:gd name="adj1" fmla="val 29061"/>
                </a:avLst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" name="CustomShape 24"/>
              <p:cNvSpPr/>
              <p:nvPr/>
            </p:nvSpPr>
            <p:spPr>
              <a:xfrm rot="16200000" flipH="1">
                <a:off x="5235120" y="1701360"/>
                <a:ext cx="837720" cy="747720"/>
              </a:xfrm>
              <a:prstGeom prst="bentConnector3">
                <a:avLst>
                  <a:gd name="adj1" fmla="val -1528"/>
                </a:avLst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" name="CustomShape 25"/>
            <p:cNvSpPr/>
            <p:nvPr/>
          </p:nvSpPr>
          <p:spPr>
            <a:xfrm flipH="1">
              <a:off x="5125320" y="1558440"/>
              <a:ext cx="182520" cy="182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" name="Group 26"/>
          <p:cNvGrpSpPr/>
          <p:nvPr/>
        </p:nvGrpSpPr>
        <p:grpSpPr>
          <a:xfrm>
            <a:off x="1582560" y="1558440"/>
            <a:ext cx="902520" cy="3165840"/>
            <a:chOff x="1582560" y="1558440"/>
            <a:chExt cx="902520" cy="3165840"/>
          </a:xfrm>
        </p:grpSpPr>
        <p:grpSp>
          <p:nvGrpSpPr>
            <p:cNvPr id="26" name="Group 27"/>
            <p:cNvGrpSpPr/>
            <p:nvPr/>
          </p:nvGrpSpPr>
          <p:grpSpPr>
            <a:xfrm>
              <a:off x="1603080" y="1656360"/>
              <a:ext cx="882000" cy="3067920"/>
              <a:chOff x="1603080" y="1656360"/>
              <a:chExt cx="882000" cy="3067920"/>
            </a:xfrm>
          </p:grpSpPr>
          <p:sp>
            <p:nvSpPr>
              <p:cNvPr id="27" name="CustomShape 28"/>
              <p:cNvSpPr/>
              <p:nvPr/>
            </p:nvSpPr>
            <p:spPr>
              <a:xfrm rot="5400000">
                <a:off x="923400" y="3162960"/>
                <a:ext cx="2240640" cy="882000"/>
              </a:xfrm>
              <a:prstGeom prst="bentConnector3">
                <a:avLst>
                  <a:gd name="adj1" fmla="val 29061"/>
                </a:avLst>
              </a:prstGeom>
              <a:noFill/>
              <a:ln w="38100">
                <a:solidFill>
                  <a:srgbClr val="3494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" name="CustomShape 29"/>
              <p:cNvSpPr/>
              <p:nvPr/>
            </p:nvSpPr>
            <p:spPr>
              <a:xfrm rot="16200000" flipH="1">
                <a:off x="1691640" y="1701360"/>
                <a:ext cx="837720" cy="747720"/>
              </a:xfrm>
              <a:prstGeom prst="bentConnector3">
                <a:avLst>
                  <a:gd name="adj1" fmla="val -1528"/>
                </a:avLst>
              </a:prstGeom>
              <a:noFill/>
              <a:ln w="38100">
                <a:solidFill>
                  <a:srgbClr val="3494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9" name="CustomShape 30"/>
            <p:cNvSpPr/>
            <p:nvPr/>
          </p:nvSpPr>
          <p:spPr>
            <a:xfrm flipH="1">
              <a:off x="1582200" y="1558440"/>
              <a:ext cx="182520" cy="182520"/>
            </a:xfrm>
            <a:prstGeom prst="ellipse">
              <a:avLst/>
            </a:prstGeom>
            <a:solidFill>
              <a:srgbClr val="3494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0" name="Group 31"/>
          <p:cNvGrpSpPr/>
          <p:nvPr/>
        </p:nvGrpSpPr>
        <p:grpSpPr>
          <a:xfrm>
            <a:off x="698760" y="3477240"/>
            <a:ext cx="1795320" cy="552960"/>
            <a:chOff x="698760" y="3477240"/>
            <a:chExt cx="1795320" cy="552960"/>
          </a:xfrm>
        </p:grpSpPr>
        <p:sp>
          <p:nvSpPr>
            <p:cNvPr id="31" name="CustomShape 32"/>
            <p:cNvSpPr/>
            <p:nvPr/>
          </p:nvSpPr>
          <p:spPr>
            <a:xfrm>
              <a:off x="698760" y="3596040"/>
              <a:ext cx="1795320" cy="315360"/>
            </a:xfrm>
            <a:custGeom>
              <a:avLst/>
              <a:gdLst/>
              <a:ahLst/>
              <a:cxnLst/>
              <a:rect l="l" t="t" r="r" b="b"/>
              <a:pathLst>
                <a:path w="1795820" h="315884">
                  <a:moveTo>
                    <a:pt x="0" y="0"/>
                  </a:moveTo>
                  <a:lnTo>
                    <a:pt x="1588901" y="0"/>
                  </a:lnTo>
                  <a:lnTo>
                    <a:pt x="1795820" y="157942"/>
                  </a:lnTo>
                  <a:lnTo>
                    <a:pt x="1588901" y="315884"/>
                  </a:lnTo>
                  <a:lnTo>
                    <a:pt x="0" y="315884"/>
                  </a:lnTo>
                  <a:lnTo>
                    <a:pt x="206919" y="157942"/>
                  </a:lnTo>
                  <a:close/>
                </a:path>
              </a:pathLst>
            </a:custGeom>
            <a:solidFill>
              <a:srgbClr val="3494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1319760" y="3477240"/>
              <a:ext cx="552960" cy="5529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1438560" y="3596040"/>
              <a:ext cx="315360" cy="31536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4" name="Group 35"/>
          <p:cNvGrpSpPr/>
          <p:nvPr/>
        </p:nvGrpSpPr>
        <p:grpSpPr>
          <a:xfrm>
            <a:off x="2475360" y="3477240"/>
            <a:ext cx="1795320" cy="552960"/>
            <a:chOff x="2475360" y="3477240"/>
            <a:chExt cx="1795320" cy="552960"/>
          </a:xfrm>
        </p:grpSpPr>
        <p:sp>
          <p:nvSpPr>
            <p:cNvPr id="35" name="CustomShape 36"/>
            <p:cNvSpPr/>
            <p:nvPr/>
          </p:nvSpPr>
          <p:spPr>
            <a:xfrm>
              <a:off x="2475360" y="3601800"/>
              <a:ext cx="1795320" cy="315360"/>
            </a:xfrm>
            <a:custGeom>
              <a:avLst/>
              <a:gdLst/>
              <a:ahLst/>
              <a:cxnLst/>
              <a:rect l="l" t="t" r="r" b="b"/>
              <a:pathLst>
                <a:path w="1795820" h="315884">
                  <a:moveTo>
                    <a:pt x="0" y="0"/>
                  </a:moveTo>
                  <a:lnTo>
                    <a:pt x="1588901" y="0"/>
                  </a:lnTo>
                  <a:lnTo>
                    <a:pt x="1795820" y="157942"/>
                  </a:lnTo>
                  <a:lnTo>
                    <a:pt x="1588901" y="315884"/>
                  </a:lnTo>
                  <a:lnTo>
                    <a:pt x="0" y="315884"/>
                  </a:lnTo>
                  <a:lnTo>
                    <a:pt x="206919" y="1579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3096720" y="3477240"/>
              <a:ext cx="552960" cy="5529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3215520" y="3596040"/>
              <a:ext cx="315360" cy="31536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8" name="Group 39"/>
          <p:cNvGrpSpPr/>
          <p:nvPr/>
        </p:nvGrpSpPr>
        <p:grpSpPr>
          <a:xfrm>
            <a:off x="4275000" y="3485520"/>
            <a:ext cx="1795320" cy="552960"/>
            <a:chOff x="4275000" y="3485520"/>
            <a:chExt cx="1795320" cy="552960"/>
          </a:xfrm>
        </p:grpSpPr>
        <p:sp>
          <p:nvSpPr>
            <p:cNvPr id="39" name="CustomShape 40"/>
            <p:cNvSpPr/>
            <p:nvPr/>
          </p:nvSpPr>
          <p:spPr>
            <a:xfrm>
              <a:off x="4275000" y="3601800"/>
              <a:ext cx="1795320" cy="315360"/>
            </a:xfrm>
            <a:custGeom>
              <a:avLst/>
              <a:gdLst/>
              <a:ahLst/>
              <a:cxnLst/>
              <a:rect l="l" t="t" r="r" b="b"/>
              <a:pathLst>
                <a:path w="1795820" h="315884">
                  <a:moveTo>
                    <a:pt x="0" y="0"/>
                  </a:moveTo>
                  <a:lnTo>
                    <a:pt x="1588901" y="0"/>
                  </a:lnTo>
                  <a:lnTo>
                    <a:pt x="1795820" y="157942"/>
                  </a:lnTo>
                  <a:lnTo>
                    <a:pt x="1588901" y="315884"/>
                  </a:lnTo>
                  <a:lnTo>
                    <a:pt x="0" y="315884"/>
                  </a:lnTo>
                  <a:lnTo>
                    <a:pt x="206919" y="1579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4896360" y="3485520"/>
              <a:ext cx="552960" cy="55296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5015160" y="3604320"/>
              <a:ext cx="315360" cy="31536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2" name="Group 43"/>
          <p:cNvGrpSpPr/>
          <p:nvPr/>
        </p:nvGrpSpPr>
        <p:grpSpPr>
          <a:xfrm>
            <a:off x="6075000" y="3485520"/>
            <a:ext cx="1795320" cy="552960"/>
            <a:chOff x="6075000" y="3485520"/>
            <a:chExt cx="1795320" cy="552960"/>
          </a:xfrm>
        </p:grpSpPr>
        <p:sp>
          <p:nvSpPr>
            <p:cNvPr id="43" name="CustomShape 44"/>
            <p:cNvSpPr/>
            <p:nvPr/>
          </p:nvSpPr>
          <p:spPr>
            <a:xfrm>
              <a:off x="6075000" y="3601800"/>
              <a:ext cx="1795320" cy="315360"/>
            </a:xfrm>
            <a:custGeom>
              <a:avLst/>
              <a:gdLst/>
              <a:ahLst/>
              <a:cxnLst/>
              <a:rect l="l" t="t" r="r" b="b"/>
              <a:pathLst>
                <a:path w="1795820" h="315884">
                  <a:moveTo>
                    <a:pt x="0" y="0"/>
                  </a:moveTo>
                  <a:lnTo>
                    <a:pt x="1588901" y="0"/>
                  </a:lnTo>
                  <a:lnTo>
                    <a:pt x="1795820" y="157942"/>
                  </a:lnTo>
                  <a:lnTo>
                    <a:pt x="1588901" y="315884"/>
                  </a:lnTo>
                  <a:lnTo>
                    <a:pt x="0" y="315884"/>
                  </a:lnTo>
                  <a:lnTo>
                    <a:pt x="206919" y="15794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6696000" y="3485520"/>
              <a:ext cx="552960" cy="55296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6814800" y="3604320"/>
              <a:ext cx="315360" cy="31536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6" name="Group 47"/>
          <p:cNvGrpSpPr/>
          <p:nvPr/>
        </p:nvGrpSpPr>
        <p:grpSpPr>
          <a:xfrm>
            <a:off x="7874640" y="3485520"/>
            <a:ext cx="1795320" cy="552960"/>
            <a:chOff x="7874640" y="3485520"/>
            <a:chExt cx="1795320" cy="552960"/>
          </a:xfrm>
        </p:grpSpPr>
        <p:sp>
          <p:nvSpPr>
            <p:cNvPr id="47" name="CustomShape 48"/>
            <p:cNvSpPr/>
            <p:nvPr/>
          </p:nvSpPr>
          <p:spPr>
            <a:xfrm>
              <a:off x="7874640" y="3601800"/>
              <a:ext cx="1795320" cy="315360"/>
            </a:xfrm>
            <a:custGeom>
              <a:avLst/>
              <a:gdLst/>
              <a:ahLst/>
              <a:cxnLst/>
              <a:rect l="l" t="t" r="r" b="b"/>
              <a:pathLst>
                <a:path w="1795820" h="315884">
                  <a:moveTo>
                    <a:pt x="0" y="0"/>
                  </a:moveTo>
                  <a:lnTo>
                    <a:pt x="1588901" y="0"/>
                  </a:lnTo>
                  <a:lnTo>
                    <a:pt x="1795820" y="157942"/>
                  </a:lnTo>
                  <a:lnTo>
                    <a:pt x="1588901" y="315884"/>
                  </a:lnTo>
                  <a:lnTo>
                    <a:pt x="0" y="315884"/>
                  </a:lnTo>
                  <a:lnTo>
                    <a:pt x="206919" y="15794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8495640" y="3485520"/>
              <a:ext cx="552960" cy="55296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CustomShape 50"/>
            <p:cNvSpPr/>
            <p:nvPr/>
          </p:nvSpPr>
          <p:spPr>
            <a:xfrm>
              <a:off x="8614440" y="3604320"/>
              <a:ext cx="315360" cy="31536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0" name="Group 51"/>
          <p:cNvGrpSpPr/>
          <p:nvPr/>
        </p:nvGrpSpPr>
        <p:grpSpPr>
          <a:xfrm>
            <a:off x="9674280" y="3473640"/>
            <a:ext cx="1795320" cy="552960"/>
            <a:chOff x="9674280" y="3473640"/>
            <a:chExt cx="1795320" cy="552960"/>
          </a:xfrm>
        </p:grpSpPr>
        <p:sp>
          <p:nvSpPr>
            <p:cNvPr id="51" name="CustomShape 52"/>
            <p:cNvSpPr/>
            <p:nvPr/>
          </p:nvSpPr>
          <p:spPr>
            <a:xfrm>
              <a:off x="9674280" y="3601800"/>
              <a:ext cx="1795320" cy="315360"/>
            </a:xfrm>
            <a:custGeom>
              <a:avLst/>
              <a:gdLst/>
              <a:ahLst/>
              <a:cxnLst/>
              <a:rect l="l" t="t" r="r" b="b"/>
              <a:pathLst>
                <a:path w="1795820" h="315884">
                  <a:moveTo>
                    <a:pt x="0" y="0"/>
                  </a:moveTo>
                  <a:lnTo>
                    <a:pt x="1588901" y="0"/>
                  </a:lnTo>
                  <a:lnTo>
                    <a:pt x="1795820" y="157942"/>
                  </a:lnTo>
                  <a:lnTo>
                    <a:pt x="1588901" y="315884"/>
                  </a:lnTo>
                  <a:lnTo>
                    <a:pt x="0" y="315884"/>
                  </a:lnTo>
                  <a:lnTo>
                    <a:pt x="206919" y="15794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53"/>
            <p:cNvSpPr/>
            <p:nvPr/>
          </p:nvSpPr>
          <p:spPr>
            <a:xfrm>
              <a:off x="10295640" y="3473640"/>
              <a:ext cx="552960" cy="5529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54"/>
            <p:cNvSpPr/>
            <p:nvPr/>
          </p:nvSpPr>
          <p:spPr>
            <a:xfrm>
              <a:off x="10414440" y="3592440"/>
              <a:ext cx="315360" cy="31536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4" name="CustomShape 55"/>
          <p:cNvSpPr/>
          <p:nvPr/>
        </p:nvSpPr>
        <p:spPr>
          <a:xfrm rot="16200000">
            <a:off x="2782800" y="1684440"/>
            <a:ext cx="1243800" cy="1300320"/>
          </a:xfrm>
          <a:prstGeom prst="flowChartDisplay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56"/>
          <p:cNvSpPr/>
          <p:nvPr/>
        </p:nvSpPr>
        <p:spPr>
          <a:xfrm rot="5400000">
            <a:off x="961560" y="4676760"/>
            <a:ext cx="1243800" cy="1300320"/>
          </a:xfrm>
          <a:prstGeom prst="flowChartDisplay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57"/>
          <p:cNvSpPr/>
          <p:nvPr/>
        </p:nvSpPr>
        <p:spPr>
          <a:xfrm rot="5400000">
            <a:off x="4531320" y="4695840"/>
            <a:ext cx="1243800" cy="1300320"/>
          </a:xfrm>
          <a:prstGeom prst="flowChartDisplay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58"/>
          <p:cNvSpPr/>
          <p:nvPr/>
        </p:nvSpPr>
        <p:spPr>
          <a:xfrm rot="5400000">
            <a:off x="8125560" y="4695840"/>
            <a:ext cx="1243800" cy="1300320"/>
          </a:xfrm>
          <a:prstGeom prst="flowChartDisplay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59"/>
          <p:cNvSpPr/>
          <p:nvPr/>
        </p:nvSpPr>
        <p:spPr>
          <a:xfrm rot="16200000">
            <a:off x="6345360" y="1659600"/>
            <a:ext cx="1243800" cy="1300320"/>
          </a:xfrm>
          <a:prstGeom prst="flowChartDisplay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60"/>
          <p:cNvSpPr/>
          <p:nvPr/>
        </p:nvSpPr>
        <p:spPr>
          <a:xfrm rot="16200000">
            <a:off x="9950040" y="1667880"/>
            <a:ext cx="1243800" cy="1300320"/>
          </a:xfrm>
          <a:prstGeom prst="flowChartDisplay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PlaceHolder 61"/>
          <p:cNvSpPr>
            <a:spLocks noGrp="1"/>
          </p:cNvSpPr>
          <p:nvPr>
            <p:ph type="title"/>
          </p:nvPr>
        </p:nvSpPr>
        <p:spPr>
          <a:xfrm>
            <a:off x="838080" y="242280"/>
            <a:ext cx="10515240" cy="5857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1" name="PlaceHolder 62"/>
          <p:cNvSpPr>
            <a:spLocks noGrp="1"/>
          </p:cNvSpPr>
          <p:nvPr>
            <p:ph type="body"/>
          </p:nvPr>
        </p:nvSpPr>
        <p:spPr>
          <a:xfrm>
            <a:off x="933480" y="1010880"/>
            <a:ext cx="1541160" cy="475920"/>
          </a:xfrm>
          <a:prstGeom prst="rect">
            <a:avLst/>
          </a:prstGeom>
        </p:spPr>
        <p:txBody>
          <a:bodyPr lIns="90000" tIns="45000" rIns="90000" bIns="45000">
            <a:normAutofit fontScale="49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3494BA"/>
                </a:solidFill>
                <a:latin typeface="Arial"/>
              </a:rPr>
              <a:t>Click to edit Master text styles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3"/>
          <p:cNvSpPr>
            <a:spLocks noGrp="1"/>
          </p:cNvSpPr>
          <p:nvPr>
            <p:ph type="body"/>
          </p:nvPr>
        </p:nvSpPr>
        <p:spPr>
          <a:xfrm>
            <a:off x="4487040" y="961560"/>
            <a:ext cx="1541160" cy="475920"/>
          </a:xfrm>
          <a:prstGeom prst="rect">
            <a:avLst/>
          </a:prstGeom>
        </p:spPr>
        <p:txBody>
          <a:bodyPr lIns="90000" tIns="45000" rIns="90000" bIns="45000">
            <a:normAutofit fontScale="49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75BDA7"/>
                </a:solidFill>
                <a:latin typeface="Arial"/>
              </a:rPr>
              <a:t>Click to edit Master text styles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64"/>
          <p:cNvSpPr>
            <a:spLocks noGrp="1"/>
          </p:cNvSpPr>
          <p:nvPr>
            <p:ph type="body"/>
          </p:nvPr>
        </p:nvSpPr>
        <p:spPr>
          <a:xfrm>
            <a:off x="8105400" y="944280"/>
            <a:ext cx="1541160" cy="475920"/>
          </a:xfrm>
          <a:prstGeom prst="rect">
            <a:avLst/>
          </a:prstGeom>
        </p:spPr>
        <p:txBody>
          <a:bodyPr lIns="90000" tIns="45000" rIns="90000" bIns="45000">
            <a:normAutofit fontScale="49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84ACB6"/>
                </a:solidFill>
                <a:latin typeface="Arial"/>
              </a:rPr>
              <a:t>Click to edit Master text styles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65"/>
          <p:cNvSpPr>
            <a:spLocks noGrp="1"/>
          </p:cNvSpPr>
          <p:nvPr>
            <p:ph type="body"/>
          </p:nvPr>
        </p:nvSpPr>
        <p:spPr>
          <a:xfrm>
            <a:off x="2508480" y="6179760"/>
            <a:ext cx="1541160" cy="475920"/>
          </a:xfrm>
          <a:prstGeom prst="rect">
            <a:avLst/>
          </a:prstGeom>
        </p:spPr>
        <p:txBody>
          <a:bodyPr lIns="90000" tIns="45000" rIns="90000" bIns="45000">
            <a:normAutofit fontScale="49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58B6C0"/>
                </a:solidFill>
                <a:latin typeface="Arial"/>
              </a:rPr>
              <a:t>Click to edit Master text styles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66"/>
          <p:cNvSpPr>
            <a:spLocks noGrp="1"/>
          </p:cNvSpPr>
          <p:nvPr>
            <p:ph type="body"/>
          </p:nvPr>
        </p:nvSpPr>
        <p:spPr>
          <a:xfrm>
            <a:off x="6044040" y="6181200"/>
            <a:ext cx="1541160" cy="475920"/>
          </a:xfrm>
          <a:prstGeom prst="rect">
            <a:avLst/>
          </a:prstGeom>
        </p:spPr>
        <p:txBody>
          <a:bodyPr lIns="90000" tIns="45000" rIns="90000" bIns="45000">
            <a:normAutofit fontScale="49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7A8C8E"/>
                </a:solidFill>
                <a:latin typeface="Arial"/>
              </a:rPr>
              <a:t>Click to edit Master text styles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67"/>
          <p:cNvSpPr>
            <a:spLocks noGrp="1"/>
          </p:cNvSpPr>
          <p:nvPr>
            <p:ph type="body"/>
          </p:nvPr>
        </p:nvSpPr>
        <p:spPr>
          <a:xfrm>
            <a:off x="9681120" y="6179760"/>
            <a:ext cx="1541160" cy="475920"/>
          </a:xfrm>
          <a:prstGeom prst="rect">
            <a:avLst/>
          </a:prstGeom>
        </p:spPr>
        <p:txBody>
          <a:bodyPr lIns="90000" tIns="45000" rIns="90000" bIns="45000">
            <a:normAutofit fontScale="49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2683C6"/>
                </a:solidFill>
                <a:latin typeface="Arial"/>
              </a:rPr>
              <a:t>Click to edit Master text styles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68"/>
          <p:cNvSpPr>
            <a:spLocks noGrp="1"/>
          </p:cNvSpPr>
          <p:nvPr>
            <p:ph type="body"/>
          </p:nvPr>
        </p:nvSpPr>
        <p:spPr>
          <a:xfrm>
            <a:off x="574560" y="1799640"/>
            <a:ext cx="1795320" cy="115668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68" name="PlaceHolder 69"/>
          <p:cNvSpPr>
            <a:spLocks noGrp="1"/>
          </p:cNvSpPr>
          <p:nvPr>
            <p:ph type="body"/>
          </p:nvPr>
        </p:nvSpPr>
        <p:spPr>
          <a:xfrm>
            <a:off x="4133160" y="1769400"/>
            <a:ext cx="1795320" cy="115668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69" name="PlaceHolder 70"/>
          <p:cNvSpPr>
            <a:spLocks noGrp="1"/>
          </p:cNvSpPr>
          <p:nvPr>
            <p:ph type="body"/>
          </p:nvPr>
        </p:nvSpPr>
        <p:spPr>
          <a:xfrm>
            <a:off x="7737120" y="1789200"/>
            <a:ext cx="1795320" cy="115668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70" name="PlaceHolder 71"/>
          <p:cNvSpPr>
            <a:spLocks noGrp="1"/>
          </p:cNvSpPr>
          <p:nvPr>
            <p:ph type="body"/>
          </p:nvPr>
        </p:nvSpPr>
        <p:spPr>
          <a:xfrm>
            <a:off x="2601000" y="4701240"/>
            <a:ext cx="1795320" cy="115668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71" name="PlaceHolder 72"/>
          <p:cNvSpPr>
            <a:spLocks noGrp="1"/>
          </p:cNvSpPr>
          <p:nvPr>
            <p:ph type="body"/>
          </p:nvPr>
        </p:nvSpPr>
        <p:spPr>
          <a:xfrm>
            <a:off x="6207120" y="4708800"/>
            <a:ext cx="1795320" cy="115668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72" name="PlaceHolder 73"/>
          <p:cNvSpPr>
            <a:spLocks noGrp="1"/>
          </p:cNvSpPr>
          <p:nvPr>
            <p:ph type="body"/>
          </p:nvPr>
        </p:nvSpPr>
        <p:spPr>
          <a:xfrm>
            <a:off x="9816120" y="4681440"/>
            <a:ext cx="1795320" cy="115668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863C8A50-2876-4672-B3F9-E998CA777F42}" type="datetime">
              <a:rPr lang="en-US" sz="1800" b="0" strike="noStrike" spc="-1">
                <a:solidFill>
                  <a:srgbClr val="000000"/>
                </a:solidFill>
                <a:latin typeface="Arial"/>
              </a:rPr>
              <a:t>7/26/2021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14781DFB-1EE7-4C15-A966-394226B1AE28}" type="slidenum">
              <a:rPr lang="en-US" sz="18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title"/>
          </p:nvPr>
        </p:nvSpPr>
        <p:spPr>
          <a:xfrm>
            <a:off x="838080" y="242280"/>
            <a:ext cx="10515240" cy="5857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1597680" y="2248920"/>
            <a:ext cx="8996040" cy="2359800"/>
          </a:xfrm>
          <a:prstGeom prst="rect">
            <a:avLst/>
          </a:prstGeom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jpeg"/><Relationship Id="rId5" Type="http://schemas.openxmlformats.org/officeDocument/2006/relationships/image" Target="../media/image1.jpeg"/><Relationship Id="rId4" Type="http://schemas.openxmlformats.org/officeDocument/2006/relationships/image" Target="../media/image3.png"/><Relationship Id="rId9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7.pn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jpe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6.jpe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7.pn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jpe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6.jpe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933480" y="1010880"/>
            <a:ext cx="1541160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3494BA"/>
                </a:solidFill>
                <a:latin typeface="Arial"/>
              </a:rPr>
              <a:t>01/2013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574560" y="1799640"/>
            <a:ext cx="1795320" cy="115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 fontScale="82500" lnSpcReduction="20000"/>
          </a:bodyPr>
          <a:lstStyle/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Project Type # Monolithic Architecture to Service Oriented Architecture.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Project Name # Reverse Engineering DB logic &amp; upload it to SOA. 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Role # Data Modeler and Senior Database Developer.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2508480" y="6179760"/>
            <a:ext cx="1541160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58B6C0"/>
                </a:solidFill>
                <a:latin typeface="Arial"/>
              </a:rPr>
              <a:t>04/2014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4"/>
          <p:cNvSpPr txBox="1"/>
          <p:nvPr/>
        </p:nvSpPr>
        <p:spPr>
          <a:xfrm>
            <a:off x="2601000" y="4701240"/>
            <a:ext cx="1885680" cy="115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 fontScale="82000" lnSpcReduction="10000"/>
          </a:bodyPr>
          <a:lstStyle/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Project Type # Data Migration 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Project Name # Data Migration from BQT to SSP platform.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Role # Solution Architect, ETL Tech lead and Data Modeler.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5"/>
          <p:cNvSpPr txBox="1"/>
          <p:nvPr/>
        </p:nvSpPr>
        <p:spPr>
          <a:xfrm>
            <a:off x="4487040" y="961560"/>
            <a:ext cx="1541160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75BDA7"/>
                </a:solidFill>
                <a:latin typeface="Arial"/>
              </a:rPr>
              <a:t>07/2015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6"/>
          <p:cNvSpPr txBox="1"/>
          <p:nvPr/>
        </p:nvSpPr>
        <p:spPr>
          <a:xfrm>
            <a:off x="4133160" y="1769400"/>
            <a:ext cx="1795320" cy="115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 fontScale="88000" lnSpcReduction="10000"/>
          </a:bodyPr>
          <a:lstStyle/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Project Type # Built Data Mart using Dimension Modeling.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Project Name # Enterprise Reporting and Application Platform (ERAP)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Role # Data Integration Architect / ETL Tech lead and Data Modeler.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7"/>
          <p:cNvSpPr txBox="1"/>
          <p:nvPr/>
        </p:nvSpPr>
        <p:spPr>
          <a:xfrm>
            <a:off x="6044040" y="6181200"/>
            <a:ext cx="1541160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7A8C8E"/>
                </a:solidFill>
                <a:latin typeface="Arial"/>
              </a:rPr>
              <a:t>12/2016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8"/>
          <p:cNvSpPr txBox="1"/>
          <p:nvPr/>
        </p:nvSpPr>
        <p:spPr>
          <a:xfrm>
            <a:off x="6207120" y="4708800"/>
            <a:ext cx="1795320" cy="115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 fontScale="75000" lnSpcReduction="20000"/>
          </a:bodyPr>
          <a:lstStyle/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Project Type # ODS Class II (Operational Data Store).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Project Name # Agency Incentive Management (AIM)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Role # Data Integration Architect / ETL Tech lead and Data Modeler.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9"/>
          <p:cNvSpPr txBox="1"/>
          <p:nvPr/>
        </p:nvSpPr>
        <p:spPr>
          <a:xfrm>
            <a:off x="8105400" y="944280"/>
            <a:ext cx="1541160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84ACB6"/>
                </a:solidFill>
                <a:latin typeface="Arial"/>
              </a:rPr>
              <a:t>03/2018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10"/>
          <p:cNvSpPr txBox="1"/>
          <p:nvPr/>
        </p:nvSpPr>
        <p:spPr>
          <a:xfrm>
            <a:off x="7737120" y="1789200"/>
            <a:ext cx="1909440" cy="1306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/>
          </a:bodyPr>
          <a:lstStyle/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Project Type # New product Data Integration in ODS / Data Warehouse.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Project Name # Fixed Index Annuities (FIA)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Role # Data Integration Manager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Picture 5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978480" y="4939560"/>
            <a:ext cx="1203120" cy="677520"/>
          </a:xfrm>
          <a:prstGeom prst="rect">
            <a:avLst/>
          </a:prstGeom>
          <a:ln w="0">
            <a:noFill/>
          </a:ln>
        </p:spPr>
      </p:pic>
      <p:pic>
        <p:nvPicPr>
          <p:cNvPr id="185" name="Picture 7" descr="Logo, company name&#10;&#10;Description automatically generated"/>
          <p:cNvPicPr/>
          <p:nvPr/>
        </p:nvPicPr>
        <p:blipFill>
          <a:blip r:embed="rId3"/>
          <a:stretch/>
        </p:blipFill>
        <p:spPr>
          <a:xfrm>
            <a:off x="2828520" y="1963080"/>
            <a:ext cx="1151280" cy="719640"/>
          </a:xfrm>
          <a:prstGeom prst="rect">
            <a:avLst/>
          </a:prstGeom>
          <a:ln w="0">
            <a:noFill/>
          </a:ln>
        </p:spPr>
      </p:pic>
      <p:pic>
        <p:nvPicPr>
          <p:cNvPr id="186" name="Picture 9" descr="Logo, company name&#10;&#10;Description automatically generated"/>
          <p:cNvPicPr/>
          <p:nvPr/>
        </p:nvPicPr>
        <p:blipFill>
          <a:blip r:embed="rId4"/>
          <a:stretch/>
        </p:blipFill>
        <p:spPr>
          <a:xfrm>
            <a:off x="4564080" y="4939560"/>
            <a:ext cx="1191960" cy="78480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11" descr="Logo, company name&#10;&#10;Description automatically generated"/>
          <p:cNvPicPr/>
          <p:nvPr/>
        </p:nvPicPr>
        <p:blipFill>
          <a:blip r:embed="rId5"/>
          <a:stretch/>
        </p:blipFill>
        <p:spPr>
          <a:xfrm>
            <a:off x="6400800" y="1877040"/>
            <a:ext cx="1184400" cy="805680"/>
          </a:xfrm>
          <a:prstGeom prst="rect">
            <a:avLst/>
          </a:prstGeom>
          <a:ln w="0">
            <a:noFill/>
          </a:ln>
        </p:spPr>
      </p:pic>
      <p:sp>
        <p:nvSpPr>
          <p:cNvPr id="188" name="CustomShape 11"/>
          <p:cNvSpPr/>
          <p:nvPr/>
        </p:nvSpPr>
        <p:spPr>
          <a:xfrm>
            <a:off x="4734360" y="5695560"/>
            <a:ext cx="9518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</a:rPr>
              <a:t>Glendale, AZ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89" name="CustomShape 12"/>
          <p:cNvSpPr/>
          <p:nvPr/>
        </p:nvSpPr>
        <p:spPr>
          <a:xfrm>
            <a:off x="1085760" y="5619600"/>
            <a:ext cx="10663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</a:rPr>
              <a:t>Parsippany, NJ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90" name="CustomShape 13"/>
          <p:cNvSpPr/>
          <p:nvPr/>
        </p:nvSpPr>
        <p:spPr>
          <a:xfrm>
            <a:off x="6553440" y="2523960"/>
            <a:ext cx="9421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</a:rPr>
              <a:t>Brea, CA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91" name="CustomShape 14"/>
          <p:cNvSpPr/>
          <p:nvPr/>
        </p:nvSpPr>
        <p:spPr>
          <a:xfrm>
            <a:off x="8201160" y="5648400"/>
            <a:ext cx="113328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</a:rPr>
              <a:t>Shelton, CT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92" name="CustomShape 15"/>
          <p:cNvSpPr/>
          <p:nvPr/>
        </p:nvSpPr>
        <p:spPr>
          <a:xfrm>
            <a:off x="2972160" y="2552760"/>
            <a:ext cx="9421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</a:rPr>
              <a:t>Irving, TX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93" name="CustomShape 16"/>
          <p:cNvSpPr/>
          <p:nvPr/>
        </p:nvSpPr>
        <p:spPr>
          <a:xfrm>
            <a:off x="9775440" y="4581360"/>
            <a:ext cx="2073240" cy="143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9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Project Type # Data Migration / Data Warehouse on AWS.</a:t>
            </a:r>
            <a:endParaRPr lang="en-US" sz="900" b="0" strike="noStrike" spc="-1" dirty="0"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9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Project Name # Orion Data Migration / Enterprise Solution Data Warehouse (ESDW)</a:t>
            </a:r>
            <a:endParaRPr lang="en-US" sz="900" b="0" strike="noStrike" spc="-1" dirty="0"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9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Role # Solution Architect / Data Integration Architect / ETL Tech lead and Data Modeler.</a:t>
            </a:r>
            <a:endParaRPr lang="en-US" sz="900" b="0" strike="noStrike" spc="-1" dirty="0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900" b="0" strike="noStrike" spc="-1" dirty="0">
              <a:latin typeface="Arial"/>
            </a:endParaRPr>
          </a:p>
        </p:txBody>
      </p:sp>
      <p:pic>
        <p:nvPicPr>
          <p:cNvPr id="194" name="Picture 38" descr="Logo, company name&#10;&#10;Description automatically generated"/>
          <p:cNvPicPr/>
          <p:nvPr/>
        </p:nvPicPr>
        <p:blipFill>
          <a:blip r:embed="rId6"/>
          <a:stretch/>
        </p:blipFill>
        <p:spPr>
          <a:xfrm>
            <a:off x="9831960" y="1813680"/>
            <a:ext cx="1482120" cy="83340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17"/>
          <p:cNvSpPr/>
          <p:nvPr/>
        </p:nvSpPr>
        <p:spPr>
          <a:xfrm>
            <a:off x="10029960" y="2457360"/>
            <a:ext cx="113328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</a:rPr>
              <a:t>Philadelphia, PA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96" name="TextShape 18"/>
          <p:cNvSpPr txBox="1"/>
          <p:nvPr/>
        </p:nvSpPr>
        <p:spPr>
          <a:xfrm>
            <a:off x="9747720" y="6151320"/>
            <a:ext cx="1541160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2683C6"/>
                </a:solidFill>
                <a:latin typeface="Arial"/>
              </a:rPr>
              <a:t>11/2018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Picture 8" descr="Logo, company name&#10;&#10;Description automatically generated"/>
          <p:cNvPicPr/>
          <p:nvPr/>
        </p:nvPicPr>
        <p:blipFill>
          <a:blip r:embed="rId7"/>
          <a:stretch/>
        </p:blipFill>
        <p:spPr>
          <a:xfrm>
            <a:off x="8229600" y="4916880"/>
            <a:ext cx="1056960" cy="799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196A43A-E844-4975-8D55-CA187C2FC344}"/>
              </a:ext>
            </a:extLst>
          </p:cNvPr>
          <p:cNvSpPr/>
          <p:nvPr/>
        </p:nvSpPr>
        <p:spPr>
          <a:xfrm>
            <a:off x="139700" y="292100"/>
            <a:ext cx="4216660" cy="636358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8" name="TextShape 1"/>
          <p:cNvSpPr txBox="1"/>
          <p:nvPr/>
        </p:nvSpPr>
        <p:spPr>
          <a:xfrm>
            <a:off x="933480" y="1010880"/>
            <a:ext cx="1541160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3494BA"/>
                </a:solidFill>
                <a:latin typeface="Arial"/>
              </a:rPr>
              <a:t>06/2006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237960" y="1799640"/>
            <a:ext cx="2131920" cy="140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/>
          </a:bodyPr>
          <a:lstStyle/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Project Type # Data Mart / Redesign Database.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Project Name #Redesign Confirmations to XML Unix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  <a:ea typeface="Times New Roman"/>
              </a:rPr>
              <a:t>Exstream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 / Unity Interface. 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Role # Data Modeler and Database / ETL Developer.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2508480" y="6179760"/>
            <a:ext cx="1541160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58B6C0"/>
                </a:solidFill>
                <a:latin typeface="Arial"/>
              </a:rPr>
              <a:t>01/2010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4"/>
          <p:cNvSpPr txBox="1"/>
          <p:nvPr/>
        </p:nvSpPr>
        <p:spPr>
          <a:xfrm>
            <a:off x="2601000" y="4701240"/>
            <a:ext cx="1998000" cy="115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 fontScale="92500" lnSpcReduction="10000"/>
          </a:bodyPr>
          <a:lstStyle/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Project Type # EDW / Data Mart.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Project Name # 401K Plan Reporting .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Role # Data Analyst / Senior ETL Developer.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4815720" y="5055840"/>
            <a:ext cx="620280" cy="590040"/>
          </a:xfrm>
          <a:custGeom>
            <a:avLst/>
            <a:gdLst/>
            <a:ahLst/>
            <a:cxnLst/>
            <a:rect l="l" t="t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TextShape 6"/>
          <p:cNvSpPr txBox="1"/>
          <p:nvPr/>
        </p:nvSpPr>
        <p:spPr>
          <a:xfrm>
            <a:off x="4487040" y="961560"/>
            <a:ext cx="1541160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7"/>
          <p:cNvSpPr/>
          <p:nvPr/>
        </p:nvSpPr>
        <p:spPr>
          <a:xfrm>
            <a:off x="6657480" y="1972080"/>
            <a:ext cx="620280" cy="590040"/>
          </a:xfrm>
          <a:custGeom>
            <a:avLst/>
            <a:gdLst/>
            <a:ahLst/>
            <a:cxnLst/>
            <a:rect l="l" t="t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TextShape 8"/>
          <p:cNvSpPr txBox="1"/>
          <p:nvPr/>
        </p:nvSpPr>
        <p:spPr>
          <a:xfrm>
            <a:off x="6207120" y="4708800"/>
            <a:ext cx="1795320" cy="115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9"/>
          <p:cNvSpPr/>
          <p:nvPr/>
        </p:nvSpPr>
        <p:spPr>
          <a:xfrm>
            <a:off x="8454240" y="5025240"/>
            <a:ext cx="620280" cy="590040"/>
          </a:xfrm>
          <a:custGeom>
            <a:avLst/>
            <a:gdLst/>
            <a:ahLst/>
            <a:cxnLst/>
            <a:rect l="l" t="t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TextShape 10"/>
          <p:cNvSpPr txBox="1"/>
          <p:nvPr/>
        </p:nvSpPr>
        <p:spPr>
          <a:xfrm>
            <a:off x="8105400" y="944280"/>
            <a:ext cx="1541160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11"/>
          <p:cNvSpPr txBox="1"/>
          <p:nvPr/>
        </p:nvSpPr>
        <p:spPr>
          <a:xfrm>
            <a:off x="7737120" y="1789200"/>
            <a:ext cx="1795320" cy="115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12"/>
          <p:cNvSpPr/>
          <p:nvPr/>
        </p:nvSpPr>
        <p:spPr>
          <a:xfrm>
            <a:off x="10261800" y="1990440"/>
            <a:ext cx="620280" cy="590040"/>
          </a:xfrm>
          <a:custGeom>
            <a:avLst/>
            <a:gdLst/>
            <a:ahLst/>
            <a:cxnLst/>
            <a:rect l="l" t="t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TextShape 13"/>
          <p:cNvSpPr txBox="1"/>
          <p:nvPr/>
        </p:nvSpPr>
        <p:spPr>
          <a:xfrm>
            <a:off x="9681120" y="6179760"/>
            <a:ext cx="1541160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Shape 14"/>
          <p:cNvSpPr txBox="1"/>
          <p:nvPr/>
        </p:nvSpPr>
        <p:spPr>
          <a:xfrm>
            <a:off x="9816120" y="4681440"/>
            <a:ext cx="1795320" cy="115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Picture 5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10160" y="4923360"/>
            <a:ext cx="1171800" cy="729720"/>
          </a:xfrm>
          <a:prstGeom prst="rect">
            <a:avLst/>
          </a:prstGeom>
          <a:ln w="0">
            <a:noFill/>
          </a:ln>
        </p:spPr>
      </p:pic>
      <p:pic>
        <p:nvPicPr>
          <p:cNvPr id="213" name="Picture 7" descr="A picture containing text, clipart&#10;&#10;Description automatically generated"/>
          <p:cNvPicPr/>
          <p:nvPr/>
        </p:nvPicPr>
        <p:blipFill>
          <a:blip r:embed="rId3"/>
          <a:stretch/>
        </p:blipFill>
        <p:spPr>
          <a:xfrm>
            <a:off x="2819160" y="1923840"/>
            <a:ext cx="1172160" cy="585720"/>
          </a:xfrm>
          <a:prstGeom prst="rect">
            <a:avLst/>
          </a:prstGeom>
          <a:ln w="0">
            <a:noFill/>
          </a:ln>
        </p:spPr>
      </p:pic>
      <p:pic>
        <p:nvPicPr>
          <p:cNvPr id="214" name="Picture 12"/>
          <p:cNvPicPr/>
          <p:nvPr/>
        </p:nvPicPr>
        <p:blipFill>
          <a:blip r:embed="rId4"/>
          <a:stretch/>
        </p:blipFill>
        <p:spPr>
          <a:xfrm>
            <a:off x="4286880" y="556200"/>
            <a:ext cx="7108200" cy="5581440"/>
          </a:xfrm>
          <a:prstGeom prst="rect">
            <a:avLst/>
          </a:prstGeom>
          <a:ln w="0">
            <a:noFill/>
          </a:ln>
        </p:spPr>
      </p:pic>
      <p:sp>
        <p:nvSpPr>
          <p:cNvPr id="215" name="CustomShape 15"/>
          <p:cNvSpPr/>
          <p:nvPr/>
        </p:nvSpPr>
        <p:spPr>
          <a:xfrm>
            <a:off x="1085760" y="5610240"/>
            <a:ext cx="10472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</a:rPr>
              <a:t>Bethlam, PA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16" name="CustomShape 16"/>
          <p:cNvSpPr/>
          <p:nvPr/>
        </p:nvSpPr>
        <p:spPr>
          <a:xfrm>
            <a:off x="2867040" y="2523960"/>
            <a:ext cx="10472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</a:rPr>
              <a:t>Charlotte, NC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838080" y="242280"/>
            <a:ext cx="10515240" cy="585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Add a Slide Title</a:t>
            </a:r>
          </a:p>
        </p:txBody>
      </p:sp>
      <p:sp>
        <p:nvSpPr>
          <p:cNvPr id="218" name="CustomShape 2"/>
          <p:cNvSpPr/>
          <p:nvPr/>
        </p:nvSpPr>
        <p:spPr>
          <a:xfrm>
            <a:off x="1272240" y="5051520"/>
            <a:ext cx="620280" cy="590040"/>
          </a:xfrm>
          <a:custGeom>
            <a:avLst/>
            <a:gdLst/>
            <a:ahLst/>
            <a:cxnLst/>
            <a:rect l="l" t="t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TextShape 3"/>
          <p:cNvSpPr txBox="1"/>
          <p:nvPr/>
        </p:nvSpPr>
        <p:spPr>
          <a:xfrm>
            <a:off x="933480" y="1010880"/>
            <a:ext cx="1541160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TextShape 4"/>
          <p:cNvSpPr txBox="1"/>
          <p:nvPr/>
        </p:nvSpPr>
        <p:spPr>
          <a:xfrm>
            <a:off x="574560" y="1799640"/>
            <a:ext cx="1795320" cy="115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3098880" y="1968120"/>
            <a:ext cx="620280" cy="590040"/>
          </a:xfrm>
          <a:custGeom>
            <a:avLst/>
            <a:gdLst/>
            <a:ahLst/>
            <a:cxnLst/>
            <a:rect l="l" t="t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TextShape 6"/>
          <p:cNvSpPr txBox="1"/>
          <p:nvPr/>
        </p:nvSpPr>
        <p:spPr>
          <a:xfrm>
            <a:off x="1470360" y="1405260"/>
            <a:ext cx="1541160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Shape 7"/>
          <p:cNvSpPr txBox="1"/>
          <p:nvPr/>
        </p:nvSpPr>
        <p:spPr>
          <a:xfrm>
            <a:off x="2601000" y="4701240"/>
            <a:ext cx="1795320" cy="115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8"/>
          <p:cNvSpPr/>
          <p:nvPr/>
        </p:nvSpPr>
        <p:spPr>
          <a:xfrm>
            <a:off x="4815720" y="5055840"/>
            <a:ext cx="620280" cy="590040"/>
          </a:xfrm>
          <a:custGeom>
            <a:avLst/>
            <a:gdLst/>
            <a:ahLst/>
            <a:cxnLst/>
            <a:rect l="l" t="t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TextShape 9"/>
          <p:cNvSpPr txBox="1"/>
          <p:nvPr/>
        </p:nvSpPr>
        <p:spPr>
          <a:xfrm>
            <a:off x="4487040" y="961560"/>
            <a:ext cx="1541160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Shape 10"/>
          <p:cNvSpPr txBox="1"/>
          <p:nvPr/>
        </p:nvSpPr>
        <p:spPr>
          <a:xfrm>
            <a:off x="4133160" y="1769400"/>
            <a:ext cx="1795320" cy="115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ustomShape 11"/>
          <p:cNvSpPr/>
          <p:nvPr/>
        </p:nvSpPr>
        <p:spPr>
          <a:xfrm>
            <a:off x="6657480" y="1972080"/>
            <a:ext cx="620280" cy="590040"/>
          </a:xfrm>
          <a:custGeom>
            <a:avLst/>
            <a:gdLst/>
            <a:ahLst/>
            <a:cxnLst/>
            <a:rect l="l" t="t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TextShape 12"/>
          <p:cNvSpPr txBox="1"/>
          <p:nvPr/>
        </p:nvSpPr>
        <p:spPr>
          <a:xfrm>
            <a:off x="6044040" y="6181200"/>
            <a:ext cx="1541160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Shape 13"/>
          <p:cNvSpPr txBox="1"/>
          <p:nvPr/>
        </p:nvSpPr>
        <p:spPr>
          <a:xfrm>
            <a:off x="6207120" y="4708800"/>
            <a:ext cx="1795320" cy="115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14"/>
          <p:cNvSpPr/>
          <p:nvPr/>
        </p:nvSpPr>
        <p:spPr>
          <a:xfrm>
            <a:off x="8454240" y="5025240"/>
            <a:ext cx="620280" cy="590040"/>
          </a:xfrm>
          <a:custGeom>
            <a:avLst/>
            <a:gdLst/>
            <a:ahLst/>
            <a:cxnLst/>
            <a:rect l="l" t="t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TextShape 15"/>
          <p:cNvSpPr txBox="1"/>
          <p:nvPr/>
        </p:nvSpPr>
        <p:spPr>
          <a:xfrm>
            <a:off x="8105400" y="944280"/>
            <a:ext cx="1541160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TextShape 16"/>
          <p:cNvSpPr txBox="1"/>
          <p:nvPr/>
        </p:nvSpPr>
        <p:spPr>
          <a:xfrm>
            <a:off x="7737120" y="1789200"/>
            <a:ext cx="1795320" cy="115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ustomShape 17"/>
          <p:cNvSpPr/>
          <p:nvPr/>
        </p:nvSpPr>
        <p:spPr>
          <a:xfrm>
            <a:off x="10261800" y="1990440"/>
            <a:ext cx="620280" cy="590040"/>
          </a:xfrm>
          <a:custGeom>
            <a:avLst/>
            <a:gdLst/>
            <a:ahLst/>
            <a:cxnLst/>
            <a:rect l="l" t="t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TextShape 18"/>
          <p:cNvSpPr txBox="1"/>
          <p:nvPr/>
        </p:nvSpPr>
        <p:spPr>
          <a:xfrm>
            <a:off x="9681120" y="6179760"/>
            <a:ext cx="1541160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TextShape 19"/>
          <p:cNvSpPr txBox="1"/>
          <p:nvPr/>
        </p:nvSpPr>
        <p:spPr>
          <a:xfrm>
            <a:off x="9816120" y="4681440"/>
            <a:ext cx="1795320" cy="115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icture 8"/>
          <p:cNvPicPr/>
          <p:nvPr/>
        </p:nvPicPr>
        <p:blipFill>
          <a:blip r:embed="rId2"/>
          <a:stretch/>
        </p:blipFill>
        <p:spPr>
          <a:xfrm>
            <a:off x="2342520" y="361800"/>
            <a:ext cx="7527960" cy="6133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8686800" y="457200"/>
            <a:ext cx="2971800" cy="5715000"/>
          </a:xfrm>
          <a:prstGeom prst="rect">
            <a:avLst/>
          </a:prstGeom>
          <a:solidFill>
            <a:srgbClr val="FFFFD7"/>
          </a:solidFill>
          <a:ln w="0">
            <a:solidFill>
              <a:srgbClr val="3465A4"/>
            </a:solidFill>
            <a:custDash>
              <a:ds d="100000" sp="500000"/>
              <a:ds d="100000" sp="5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2"/>
          <p:cNvSpPr/>
          <p:nvPr/>
        </p:nvSpPr>
        <p:spPr>
          <a:xfrm>
            <a:off x="2971800" y="457200"/>
            <a:ext cx="5715000" cy="5715000"/>
          </a:xfrm>
          <a:prstGeom prst="rect">
            <a:avLst/>
          </a:prstGeom>
          <a:solidFill>
            <a:srgbClr val="DDE8CB"/>
          </a:solidFill>
          <a:ln w="0">
            <a:solidFill>
              <a:srgbClr val="3465A4"/>
            </a:solidFill>
            <a:custDash>
              <a:ds d="100000" sp="500000"/>
              <a:ds d="100000" sp="5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3"/>
          <p:cNvSpPr/>
          <p:nvPr/>
        </p:nvSpPr>
        <p:spPr>
          <a:xfrm>
            <a:off x="0" y="434898"/>
            <a:ext cx="2971800" cy="5715000"/>
          </a:xfrm>
          <a:prstGeom prst="rect">
            <a:avLst/>
          </a:prstGeom>
          <a:solidFill>
            <a:srgbClr val="DEE6EF">
              <a:alpha val="26000"/>
            </a:srgbClr>
          </a:solidFill>
          <a:ln w="0">
            <a:solidFill>
              <a:srgbClr val="3465A4"/>
            </a:solidFill>
            <a:custDash>
              <a:ds d="100000" sp="500000"/>
              <a:ds d="100000" sp="5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41" name="Group 5"/>
          <p:cNvGrpSpPr/>
          <p:nvPr/>
        </p:nvGrpSpPr>
        <p:grpSpPr>
          <a:xfrm>
            <a:off x="150480" y="4460400"/>
            <a:ext cx="1273680" cy="1176840"/>
            <a:chOff x="150480" y="4460400"/>
            <a:chExt cx="1273680" cy="1176840"/>
          </a:xfrm>
        </p:grpSpPr>
        <p:sp>
          <p:nvSpPr>
            <p:cNvPr id="242" name="CustomShape 6"/>
            <p:cNvSpPr/>
            <p:nvPr/>
          </p:nvSpPr>
          <p:spPr>
            <a:xfrm>
              <a:off x="150480" y="4460400"/>
              <a:ext cx="1273680" cy="1176840"/>
            </a:xfrm>
            <a:custGeom>
              <a:avLst/>
              <a:gdLst/>
              <a:ahLst/>
              <a:cxnLst/>
              <a:rect l="0" t="0" r="r" b="b"/>
              <a:pathLst>
                <a:path w="3540" h="3271">
                  <a:moveTo>
                    <a:pt x="957" y="0"/>
                  </a:moveTo>
                  <a:lnTo>
                    <a:pt x="2581" y="0"/>
                  </a:lnTo>
                  <a:lnTo>
                    <a:pt x="3539" y="957"/>
                  </a:lnTo>
                  <a:lnTo>
                    <a:pt x="3539" y="2312"/>
                  </a:lnTo>
                  <a:lnTo>
                    <a:pt x="2581" y="3270"/>
                  </a:lnTo>
                  <a:lnTo>
                    <a:pt x="957" y="3270"/>
                  </a:lnTo>
                  <a:lnTo>
                    <a:pt x="0" y="2312"/>
                  </a:lnTo>
                  <a:lnTo>
                    <a:pt x="0" y="957"/>
                  </a:lnTo>
                  <a:lnTo>
                    <a:pt x="957" y="0"/>
                  </a:lnTo>
                </a:path>
              </a:pathLst>
            </a:custGeom>
            <a:solidFill>
              <a:srgbClr val="FFFFFF"/>
            </a:solidFill>
            <a:ln w="3816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243" name="Picture 5_0" descr="Logo&#10;&#10;Description automatically generated"/>
            <p:cNvPicPr/>
            <p:nvPr/>
          </p:nvPicPr>
          <p:blipFill>
            <a:blip r:embed="rId2"/>
            <a:stretch/>
          </p:blipFill>
          <p:spPr>
            <a:xfrm>
              <a:off x="307080" y="4722840"/>
              <a:ext cx="914400" cy="569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4" name="CustomShape 7"/>
            <p:cNvSpPr/>
            <p:nvPr/>
          </p:nvSpPr>
          <p:spPr>
            <a:xfrm>
              <a:off x="262080" y="5214600"/>
              <a:ext cx="104724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 err="1">
                  <a:solidFill>
                    <a:srgbClr val="000000"/>
                  </a:solidFill>
                  <a:latin typeface="Arial"/>
                </a:rPr>
                <a:t>Bethlam</a:t>
              </a: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, PA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sp>
        <p:nvSpPr>
          <p:cNvPr id="245" name="CustomShape 8"/>
          <p:cNvSpPr/>
          <p:nvPr/>
        </p:nvSpPr>
        <p:spPr>
          <a:xfrm>
            <a:off x="157680" y="3351240"/>
            <a:ext cx="1371600" cy="376200"/>
          </a:xfrm>
          <a:custGeom>
            <a:avLst/>
            <a:gdLst/>
            <a:ahLst/>
            <a:cxnLst/>
            <a:rect l="0" t="0" r="r" b="b"/>
            <a:pathLst>
              <a:path w="3812" h="1047">
                <a:moveTo>
                  <a:pt x="0" y="0"/>
                </a:moveTo>
                <a:lnTo>
                  <a:pt x="3046" y="0"/>
                </a:lnTo>
                <a:lnTo>
                  <a:pt x="3811" y="523"/>
                </a:lnTo>
                <a:lnTo>
                  <a:pt x="3046" y="1046"/>
                </a:lnTo>
                <a:lnTo>
                  <a:pt x="0" y="1046"/>
                </a:lnTo>
                <a:lnTo>
                  <a:pt x="765" y="523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9"/>
          <p:cNvSpPr/>
          <p:nvPr/>
        </p:nvSpPr>
        <p:spPr>
          <a:xfrm>
            <a:off x="553680" y="3315240"/>
            <a:ext cx="457200" cy="457200"/>
          </a:xfrm>
          <a:prstGeom prst="donut">
            <a:avLst>
              <a:gd name="adj" fmla="val 16203"/>
            </a:avLst>
          </a:prstGeom>
          <a:solidFill>
            <a:srgbClr val="FFFFFF"/>
          </a:solidFill>
          <a:ln w="38160">
            <a:solidFill>
              <a:srgbClr val="000000">
                <a:alpha val="4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TextShape 10"/>
          <p:cNvSpPr txBox="1"/>
          <p:nvPr/>
        </p:nvSpPr>
        <p:spPr>
          <a:xfrm>
            <a:off x="157680" y="1221120"/>
            <a:ext cx="1166400" cy="36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indent="-324000"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3494BA"/>
                </a:solidFill>
                <a:latin typeface="Arial"/>
              </a:rPr>
              <a:t>06/2006</a:t>
            </a:r>
          </a:p>
        </p:txBody>
      </p:sp>
      <p:sp>
        <p:nvSpPr>
          <p:cNvPr id="248" name="TextShape 11"/>
          <p:cNvSpPr txBox="1"/>
          <p:nvPr/>
        </p:nvSpPr>
        <p:spPr>
          <a:xfrm>
            <a:off x="157680" y="1721880"/>
            <a:ext cx="1166400" cy="117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99440" indent="-914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</a:rPr>
              <a:t>Project Type # Data Mart / Redesign Database.</a:t>
            </a:r>
            <a:endParaRPr lang="en-US" sz="700" b="0" strike="noStrike" spc="-1">
              <a:solidFill>
                <a:srgbClr val="000000"/>
              </a:solidFill>
              <a:latin typeface="Arial"/>
              <a:ea typeface="Times New Roman"/>
            </a:endParaRPr>
          </a:p>
          <a:p>
            <a:pPr marL="199440" indent="-914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700" b="0" strike="noStrike" spc="-1">
              <a:solidFill>
                <a:srgbClr val="000000"/>
              </a:solidFill>
              <a:latin typeface="Arial"/>
              <a:ea typeface="Times New Roman"/>
            </a:endParaRPr>
          </a:p>
          <a:p>
            <a:pPr marL="199440" indent="-914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</a:rPr>
              <a:t>Project Name #Redesign Confirmations to XML Unix Exstream / Unity Interface. </a:t>
            </a:r>
            <a:endParaRPr lang="en-US" sz="700" b="0" strike="noStrike" spc="-1">
              <a:solidFill>
                <a:srgbClr val="000000"/>
              </a:solidFill>
              <a:latin typeface="Arial"/>
              <a:ea typeface="Times New Roman"/>
            </a:endParaRPr>
          </a:p>
          <a:p>
            <a:pPr marL="199440" indent="-914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700" b="0" strike="noStrike" spc="-1">
              <a:solidFill>
                <a:srgbClr val="000000"/>
              </a:solidFill>
              <a:latin typeface="Arial"/>
              <a:ea typeface="Times New Roman"/>
            </a:endParaRPr>
          </a:p>
          <a:p>
            <a:pPr marL="199440" indent="-914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</a:rPr>
              <a:t>Role # Data Modeler and Database / ETL Developer.</a:t>
            </a:r>
            <a:endParaRPr lang="en-US" sz="700" b="0" strike="noStrike" spc="-1">
              <a:solidFill>
                <a:srgbClr val="000000"/>
              </a:solidFill>
              <a:latin typeface="Arial"/>
              <a:ea typeface="Times New Roman"/>
            </a:endParaRPr>
          </a:p>
        </p:txBody>
      </p:sp>
      <p:cxnSp>
        <p:nvCxnSpPr>
          <p:cNvPr id="249" name="Line 1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</p:cxnSp>
      <p:cxnSp>
        <p:nvCxnSpPr>
          <p:cNvPr id="250" name="Line 13"/>
          <p:cNvCxnSpPr>
            <a:stCxn id="249" idx="0"/>
          </p:cNvCxnSpPr>
          <p:nvPr/>
        </p:nvCxnSpPr>
        <p:spPr>
          <a:xfrm flipH="1" flipV="1">
            <a:off x="675000" y="1594800"/>
            <a:ext cx="712800" cy="10080"/>
          </a:xfrm>
          <a:prstGeom prst="straightConnector1">
            <a:avLst/>
          </a:prstGeom>
          <a:ln w="38160">
            <a:solidFill>
              <a:srgbClr val="3465A4"/>
            </a:solidFill>
            <a:round/>
            <a:tailEnd type="triangle" w="med" len="med"/>
          </a:ln>
        </p:spPr>
      </p:cxnSp>
      <p:cxnSp>
        <p:nvCxnSpPr>
          <p:cNvPr id="251" name="Line 14"/>
          <p:cNvCxnSpPr>
            <a:stCxn id="246" idx="4"/>
            <a:endCxn id="241" idx="0"/>
          </p:cNvCxnSpPr>
          <p:nvPr/>
        </p:nvCxnSpPr>
        <p:spPr>
          <a:xfrm>
            <a:off x="782280" y="3772440"/>
            <a:ext cx="5400" cy="688320"/>
          </a:xfrm>
          <a:prstGeom prst="straightConnector1">
            <a:avLst/>
          </a:prstGeom>
          <a:ln w="38160">
            <a:solidFill>
              <a:srgbClr val="3465A4"/>
            </a:solidFill>
            <a:round/>
          </a:ln>
        </p:spPr>
      </p:cxnSp>
      <p:sp>
        <p:nvSpPr>
          <p:cNvPr id="252" name="TextShape 15"/>
          <p:cNvSpPr txBox="1"/>
          <p:nvPr/>
        </p:nvSpPr>
        <p:spPr>
          <a:xfrm>
            <a:off x="1731600" y="5459760"/>
            <a:ext cx="1166400" cy="36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indent="-324000"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3494BA"/>
                </a:solidFill>
                <a:latin typeface="Arial"/>
              </a:rPr>
              <a:t>01/2010</a:t>
            </a:r>
          </a:p>
        </p:txBody>
      </p:sp>
      <p:sp>
        <p:nvSpPr>
          <p:cNvPr id="253" name="CustomShape 16"/>
          <p:cNvSpPr/>
          <p:nvPr/>
        </p:nvSpPr>
        <p:spPr>
          <a:xfrm rot="10800000">
            <a:off x="1626120" y="1407600"/>
            <a:ext cx="1273680" cy="1176840"/>
          </a:xfrm>
          <a:custGeom>
            <a:avLst/>
            <a:gdLst/>
            <a:ahLst/>
            <a:cxnLst/>
            <a:rect l="0" t="0" r="r" b="b"/>
            <a:pathLst>
              <a:path w="3540" h="3271">
                <a:moveTo>
                  <a:pt x="957" y="0"/>
                </a:moveTo>
                <a:lnTo>
                  <a:pt x="2581" y="0"/>
                </a:lnTo>
                <a:lnTo>
                  <a:pt x="3539" y="957"/>
                </a:lnTo>
                <a:lnTo>
                  <a:pt x="3539" y="2312"/>
                </a:lnTo>
                <a:lnTo>
                  <a:pt x="2581" y="3270"/>
                </a:lnTo>
                <a:lnTo>
                  <a:pt x="957" y="3270"/>
                </a:lnTo>
                <a:lnTo>
                  <a:pt x="0" y="2312"/>
                </a:lnTo>
                <a:lnTo>
                  <a:pt x="0" y="957"/>
                </a:lnTo>
                <a:lnTo>
                  <a:pt x="957" y="0"/>
                </a:lnTo>
              </a:path>
            </a:pathLst>
          </a:cu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17"/>
          <p:cNvSpPr/>
          <p:nvPr/>
        </p:nvSpPr>
        <p:spPr>
          <a:xfrm>
            <a:off x="1740960" y="1587960"/>
            <a:ext cx="10472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</a:rPr>
              <a:t>Bethlam, PA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55" name="CustomShape 18"/>
          <p:cNvSpPr/>
          <p:nvPr/>
        </p:nvSpPr>
        <p:spPr>
          <a:xfrm>
            <a:off x="1593000" y="3317400"/>
            <a:ext cx="1371600" cy="376200"/>
          </a:xfrm>
          <a:custGeom>
            <a:avLst/>
            <a:gdLst/>
            <a:ahLst/>
            <a:cxnLst/>
            <a:rect l="0" t="0" r="r" b="b"/>
            <a:pathLst>
              <a:path w="3812" h="1047">
                <a:moveTo>
                  <a:pt x="0" y="0"/>
                </a:moveTo>
                <a:lnTo>
                  <a:pt x="3046" y="0"/>
                </a:lnTo>
                <a:lnTo>
                  <a:pt x="3811" y="523"/>
                </a:lnTo>
                <a:lnTo>
                  <a:pt x="3046" y="1046"/>
                </a:lnTo>
                <a:lnTo>
                  <a:pt x="0" y="1046"/>
                </a:lnTo>
                <a:lnTo>
                  <a:pt x="765" y="523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19"/>
          <p:cNvSpPr/>
          <p:nvPr/>
        </p:nvSpPr>
        <p:spPr>
          <a:xfrm rot="10800000">
            <a:off x="2039400" y="3273120"/>
            <a:ext cx="457200" cy="457200"/>
          </a:xfrm>
          <a:prstGeom prst="donut">
            <a:avLst>
              <a:gd name="adj" fmla="val 16203"/>
            </a:avLst>
          </a:prstGeom>
          <a:solidFill>
            <a:srgbClr val="FFFFFF"/>
          </a:solidFill>
          <a:ln w="38160">
            <a:solidFill>
              <a:srgbClr val="000000">
                <a:alpha val="4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TextShape 20"/>
          <p:cNvSpPr txBox="1"/>
          <p:nvPr/>
        </p:nvSpPr>
        <p:spPr>
          <a:xfrm>
            <a:off x="1726200" y="4151160"/>
            <a:ext cx="1166400" cy="117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99440" indent="-914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</a:rPr>
              <a:t>Project Type # Data Mart / Redesign Database.</a:t>
            </a:r>
            <a:endParaRPr lang="en-US" sz="700" b="0" strike="noStrike" spc="-1">
              <a:solidFill>
                <a:srgbClr val="000000"/>
              </a:solidFill>
              <a:latin typeface="Arial"/>
              <a:ea typeface="Times New Roman"/>
            </a:endParaRPr>
          </a:p>
          <a:p>
            <a:pPr marL="199440" indent="-914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700" b="0" strike="noStrike" spc="-1">
              <a:solidFill>
                <a:srgbClr val="000000"/>
              </a:solidFill>
              <a:latin typeface="Arial"/>
              <a:ea typeface="Times New Roman"/>
            </a:endParaRPr>
          </a:p>
          <a:p>
            <a:pPr marL="199440" indent="-914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</a:rPr>
              <a:t>Project Name #Redesign Confirmations to XML Unix Exstream / Unity Interface. </a:t>
            </a:r>
            <a:endParaRPr lang="en-US" sz="700" b="0" strike="noStrike" spc="-1">
              <a:solidFill>
                <a:srgbClr val="000000"/>
              </a:solidFill>
              <a:latin typeface="Arial"/>
              <a:ea typeface="Times New Roman"/>
            </a:endParaRPr>
          </a:p>
          <a:p>
            <a:pPr marL="199440" indent="-914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700" b="0" strike="noStrike" spc="-1">
              <a:solidFill>
                <a:srgbClr val="000000"/>
              </a:solidFill>
              <a:latin typeface="Arial"/>
              <a:ea typeface="Times New Roman"/>
            </a:endParaRPr>
          </a:p>
          <a:p>
            <a:pPr marL="199440" indent="-914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</a:rPr>
              <a:t>Role # Data Modeler and Database / ETL Developer.</a:t>
            </a:r>
            <a:endParaRPr lang="en-US" sz="700" b="0" strike="noStrike" spc="-1">
              <a:solidFill>
                <a:srgbClr val="000000"/>
              </a:solidFill>
              <a:latin typeface="Arial"/>
              <a:ea typeface="Times New Roman"/>
            </a:endParaRPr>
          </a:p>
        </p:txBody>
      </p:sp>
      <p:cxnSp>
        <p:nvCxnSpPr>
          <p:cNvPr id="258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</p:cxnSp>
      <p:cxnSp>
        <p:nvCxnSpPr>
          <p:cNvPr id="259" name="Line 22"/>
          <p:cNvCxnSpPr>
            <a:stCxn id="258" idx="2"/>
          </p:cNvCxnSpPr>
          <p:nvPr/>
        </p:nvCxnSpPr>
        <p:spPr>
          <a:xfrm>
            <a:off x="1662840" y="5440680"/>
            <a:ext cx="712440" cy="10080"/>
          </a:xfrm>
          <a:prstGeom prst="straightConnector1">
            <a:avLst/>
          </a:prstGeom>
          <a:ln w="38160">
            <a:solidFill>
              <a:srgbClr val="3465A4"/>
            </a:solidFill>
            <a:round/>
            <a:tailEnd type="triangle" w="med" len="med"/>
          </a:ln>
        </p:spPr>
      </p:cxnSp>
      <p:cxnSp>
        <p:nvCxnSpPr>
          <p:cNvPr id="260" name="Line 23"/>
          <p:cNvCxnSpPr>
            <a:stCxn id="256" idx="4"/>
          </p:cNvCxnSpPr>
          <p:nvPr/>
        </p:nvCxnSpPr>
        <p:spPr>
          <a:xfrm flipH="1" flipV="1">
            <a:off x="2262960" y="2584800"/>
            <a:ext cx="5400" cy="688680"/>
          </a:xfrm>
          <a:prstGeom prst="straightConnector1">
            <a:avLst/>
          </a:prstGeom>
          <a:ln w="38160">
            <a:solidFill>
              <a:srgbClr val="3465A4"/>
            </a:solidFill>
            <a:round/>
          </a:ln>
        </p:spPr>
      </p:cxnSp>
      <p:pic>
        <p:nvPicPr>
          <p:cNvPr id="261" name="Picture 7_0" descr="A picture containing text, clipart&#10;&#10;Description automatically generated"/>
          <p:cNvPicPr/>
          <p:nvPr/>
        </p:nvPicPr>
        <p:blipFill>
          <a:blip r:embed="rId3"/>
          <a:stretch/>
        </p:blipFill>
        <p:spPr>
          <a:xfrm>
            <a:off x="1775160" y="1852200"/>
            <a:ext cx="1067040" cy="361800"/>
          </a:xfrm>
          <a:prstGeom prst="rect">
            <a:avLst/>
          </a:prstGeom>
          <a:ln w="0">
            <a:noFill/>
          </a:ln>
        </p:spPr>
      </p:pic>
      <p:grpSp>
        <p:nvGrpSpPr>
          <p:cNvPr id="262" name="Group 24"/>
          <p:cNvGrpSpPr/>
          <p:nvPr/>
        </p:nvGrpSpPr>
        <p:grpSpPr>
          <a:xfrm>
            <a:off x="2985480" y="1221120"/>
            <a:ext cx="1378800" cy="4416120"/>
            <a:chOff x="2985480" y="1221120"/>
            <a:chExt cx="1378800" cy="4416120"/>
          </a:xfrm>
        </p:grpSpPr>
        <p:grpSp>
          <p:nvGrpSpPr>
            <p:cNvPr id="263" name="Group 25"/>
            <p:cNvGrpSpPr/>
            <p:nvPr/>
          </p:nvGrpSpPr>
          <p:grpSpPr>
            <a:xfrm>
              <a:off x="2985480" y="4460400"/>
              <a:ext cx="1273680" cy="1176840"/>
              <a:chOff x="2985480" y="4460400"/>
              <a:chExt cx="1273680" cy="1176840"/>
            </a:xfrm>
          </p:grpSpPr>
          <p:sp>
            <p:nvSpPr>
              <p:cNvPr id="264" name="CustomShape 26"/>
              <p:cNvSpPr/>
              <p:nvPr/>
            </p:nvSpPr>
            <p:spPr>
              <a:xfrm>
                <a:off x="2985480" y="4460400"/>
                <a:ext cx="1273680" cy="1176840"/>
              </a:xfrm>
              <a:custGeom>
                <a:avLst/>
                <a:gdLst/>
                <a:ahLst/>
                <a:cxnLst/>
                <a:rect l="0" t="0" r="r" b="b"/>
                <a:pathLst>
                  <a:path w="3540" h="3271">
                    <a:moveTo>
                      <a:pt x="957" y="0"/>
                    </a:moveTo>
                    <a:lnTo>
                      <a:pt x="2581" y="0"/>
                    </a:lnTo>
                    <a:lnTo>
                      <a:pt x="3539" y="957"/>
                    </a:lnTo>
                    <a:lnTo>
                      <a:pt x="3539" y="2312"/>
                    </a:lnTo>
                    <a:lnTo>
                      <a:pt x="2581" y="3270"/>
                    </a:lnTo>
                    <a:lnTo>
                      <a:pt x="957" y="3270"/>
                    </a:lnTo>
                    <a:lnTo>
                      <a:pt x="0" y="2312"/>
                    </a:lnTo>
                    <a:lnTo>
                      <a:pt x="0" y="957"/>
                    </a:lnTo>
                    <a:lnTo>
                      <a:pt x="957" y="0"/>
                    </a:lnTo>
                  </a:path>
                </a:pathLst>
              </a:custGeom>
              <a:solidFill>
                <a:srgbClr val="FFFFFF"/>
              </a:solidFill>
              <a:ln w="38160">
                <a:solidFill>
                  <a:srgbClr val="3465A4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pic>
            <p:nvPicPr>
              <p:cNvPr id="265" name="Picture 5_0" descr="Logo&#10;&#10;Description automatically generated"/>
              <p:cNvPicPr/>
              <p:nvPr/>
            </p:nvPicPr>
            <p:blipFill>
              <a:blip r:embed="rId2"/>
              <a:stretch/>
            </p:blipFill>
            <p:spPr>
              <a:xfrm>
                <a:off x="3142080" y="4722840"/>
                <a:ext cx="914400" cy="5695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66" name="CustomShape 27"/>
              <p:cNvSpPr/>
              <p:nvPr/>
            </p:nvSpPr>
            <p:spPr>
              <a:xfrm>
                <a:off x="3097080" y="5214600"/>
                <a:ext cx="104724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"/>
                  </a:rPr>
                  <a:t>Bethlam, PA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sp>
          <p:nvSpPr>
            <p:cNvPr id="267" name="CustomShape 28"/>
            <p:cNvSpPr/>
            <p:nvPr/>
          </p:nvSpPr>
          <p:spPr>
            <a:xfrm>
              <a:off x="2992680" y="3351240"/>
              <a:ext cx="1371600" cy="376200"/>
            </a:xfrm>
            <a:custGeom>
              <a:avLst/>
              <a:gdLst/>
              <a:ahLst/>
              <a:cxnLst/>
              <a:rect l="0" t="0" r="r" b="b"/>
              <a:pathLst>
                <a:path w="3812" h="1047">
                  <a:moveTo>
                    <a:pt x="0" y="0"/>
                  </a:moveTo>
                  <a:lnTo>
                    <a:pt x="3046" y="0"/>
                  </a:lnTo>
                  <a:lnTo>
                    <a:pt x="3811" y="523"/>
                  </a:lnTo>
                  <a:lnTo>
                    <a:pt x="3046" y="1046"/>
                  </a:lnTo>
                  <a:lnTo>
                    <a:pt x="0" y="1046"/>
                  </a:lnTo>
                  <a:lnTo>
                    <a:pt x="765" y="523"/>
                  </a:lnTo>
                  <a:lnTo>
                    <a:pt x="0" y="0"/>
                  </a:lnTo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29"/>
            <p:cNvSpPr/>
            <p:nvPr/>
          </p:nvSpPr>
          <p:spPr>
            <a:xfrm>
              <a:off x="3388680" y="3315240"/>
              <a:ext cx="457200" cy="457200"/>
            </a:xfrm>
            <a:prstGeom prst="donut">
              <a:avLst>
                <a:gd name="adj" fmla="val 16203"/>
              </a:avLst>
            </a:prstGeom>
            <a:solidFill>
              <a:srgbClr val="FFFFFF"/>
            </a:solidFill>
            <a:ln w="38160">
              <a:solidFill>
                <a:srgbClr val="000000">
                  <a:alpha val="4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TextShape 30"/>
            <p:cNvSpPr txBox="1"/>
            <p:nvPr/>
          </p:nvSpPr>
          <p:spPr>
            <a:xfrm>
              <a:off x="2992680" y="1221120"/>
              <a:ext cx="1166400" cy="3607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indent="-324000"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3494BA"/>
                  </a:solidFill>
                  <a:latin typeface="Arial"/>
                </a:rPr>
                <a:t>01/2013</a:t>
              </a:r>
            </a:p>
          </p:txBody>
        </p:sp>
        <p:sp>
          <p:nvSpPr>
            <p:cNvPr id="270" name="TextShape 31"/>
            <p:cNvSpPr txBox="1"/>
            <p:nvPr/>
          </p:nvSpPr>
          <p:spPr>
            <a:xfrm>
              <a:off x="2992680" y="1721880"/>
              <a:ext cx="1166400" cy="11721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>
              <a:noAutofit/>
            </a:bodyPr>
            <a:lstStyle/>
            <a:p>
              <a:pPr marL="199440" indent="-91440">
                <a:lnSpc>
                  <a:spcPct val="9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  <a:tabLst>
                  <a:tab pos="0" algn="l"/>
                </a:tabLst>
              </a:pPr>
              <a:r>
                <a:rPr lang="en-US" sz="700" b="0" strike="noStrike" spc="-1">
                  <a:solidFill>
                    <a:srgbClr val="000000"/>
                  </a:solidFill>
                  <a:latin typeface="Arial"/>
                </a:rPr>
                <a:t>Project Type # Data Mart / Redesign Database.</a:t>
              </a:r>
              <a:endParaRPr lang="en-US" sz="700" b="0" strike="noStrike" spc="-1">
                <a:solidFill>
                  <a:srgbClr val="000000"/>
                </a:solidFill>
                <a:latin typeface="Arial"/>
                <a:ea typeface="Times New Roman"/>
              </a:endParaRPr>
            </a:p>
            <a:p>
              <a:pPr marL="199440" indent="-91440">
                <a:lnSpc>
                  <a:spcPct val="9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  <a:tabLst>
                  <a:tab pos="0" algn="l"/>
                </a:tabLst>
              </a:pPr>
              <a:endParaRPr lang="en-US" sz="700" b="0" strike="noStrike" spc="-1">
                <a:solidFill>
                  <a:srgbClr val="000000"/>
                </a:solidFill>
                <a:latin typeface="Arial"/>
                <a:ea typeface="Times New Roman"/>
              </a:endParaRPr>
            </a:p>
            <a:p>
              <a:pPr marL="199440" indent="-91440">
                <a:lnSpc>
                  <a:spcPct val="9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  <a:tabLst>
                  <a:tab pos="0" algn="l"/>
                </a:tabLst>
              </a:pPr>
              <a:r>
                <a:rPr lang="en-US" sz="700" b="0" strike="noStrike" spc="-1">
                  <a:solidFill>
                    <a:srgbClr val="000000"/>
                  </a:solidFill>
                  <a:latin typeface="Arial"/>
                </a:rPr>
                <a:t>Project Name #Redesign Confirmations to XML Unix Exstream / Unity Interface. </a:t>
              </a:r>
              <a:endParaRPr lang="en-US" sz="700" b="0" strike="noStrike" spc="-1">
                <a:solidFill>
                  <a:srgbClr val="000000"/>
                </a:solidFill>
                <a:latin typeface="Arial"/>
                <a:ea typeface="Times New Roman"/>
              </a:endParaRPr>
            </a:p>
            <a:p>
              <a:pPr marL="199440" indent="-91440">
                <a:lnSpc>
                  <a:spcPct val="9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  <a:tabLst>
                  <a:tab pos="0" algn="l"/>
                </a:tabLst>
              </a:pPr>
              <a:endParaRPr lang="en-US" sz="700" b="0" strike="noStrike" spc="-1">
                <a:solidFill>
                  <a:srgbClr val="000000"/>
                </a:solidFill>
                <a:latin typeface="Arial"/>
                <a:ea typeface="Times New Roman"/>
              </a:endParaRPr>
            </a:p>
            <a:p>
              <a:pPr marL="199440" indent="-91440">
                <a:lnSpc>
                  <a:spcPct val="9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  <a:tabLst>
                  <a:tab pos="0" algn="l"/>
                </a:tabLst>
              </a:pPr>
              <a:r>
                <a:rPr lang="en-US" sz="700" b="0" strike="noStrike" spc="-1">
                  <a:solidFill>
                    <a:srgbClr val="000000"/>
                  </a:solidFill>
                  <a:latin typeface="Arial"/>
                </a:rPr>
                <a:t>Role # Data Modeler and Database / ETL Developer.</a:t>
              </a:r>
              <a:endParaRPr lang="en-US" sz="700" b="0" strike="noStrike" spc="-1">
                <a:solidFill>
                  <a:srgbClr val="000000"/>
                </a:solidFill>
                <a:latin typeface="Arial"/>
                <a:ea typeface="Times New Roman"/>
              </a:endParaRPr>
            </a:p>
          </p:txBody>
        </p:sp>
        <p:cxnSp>
          <p:nvCxnSpPr>
            <p:cNvPr id="271" name="Line 32"/>
            <p:cNvCxnSpPr/>
            <p:nvPr/>
          </p:nvCxnSpPr>
          <p:spPr>
            <a:xfrm>
              <a:off x="0" y="0"/>
              <a:ext cx="360" cy="360"/>
            </a:xfrm>
            <a:prstGeom prst="line">
              <a:avLst/>
            </a:prstGeom>
            <a:ln w="38160">
              <a:solidFill>
                <a:srgbClr val="3465A4"/>
              </a:solidFill>
              <a:round/>
            </a:ln>
          </p:spPr>
        </p:cxnSp>
        <p:cxnSp>
          <p:nvCxnSpPr>
            <p:cNvPr id="272" name="Line 33"/>
            <p:cNvCxnSpPr>
              <a:stCxn id="271" idx="0"/>
            </p:cNvCxnSpPr>
            <p:nvPr/>
          </p:nvCxnSpPr>
          <p:spPr>
            <a:xfrm flipH="1" flipV="1">
              <a:off x="3510000" y="1594800"/>
              <a:ext cx="712800" cy="10080"/>
            </a:xfrm>
            <a:prstGeom prst="straightConnector1">
              <a:avLst/>
            </a:prstGeom>
            <a:ln w="38160">
              <a:solidFill>
                <a:srgbClr val="3465A4"/>
              </a:solidFill>
              <a:round/>
              <a:tailEnd type="triangle" w="med" len="med"/>
            </a:ln>
          </p:spPr>
        </p:cxnSp>
        <p:cxnSp>
          <p:nvCxnSpPr>
            <p:cNvPr id="273" name="Line 34"/>
            <p:cNvCxnSpPr>
              <a:stCxn id="268" idx="4"/>
              <a:endCxn id="263" idx="0"/>
            </p:cNvCxnSpPr>
            <p:nvPr/>
          </p:nvCxnSpPr>
          <p:spPr>
            <a:xfrm>
              <a:off x="3617280" y="3772440"/>
              <a:ext cx="5400" cy="688320"/>
            </a:xfrm>
            <a:prstGeom prst="straightConnector1">
              <a:avLst/>
            </a:prstGeom>
            <a:ln w="38160">
              <a:solidFill>
                <a:srgbClr val="3465A4"/>
              </a:solidFill>
              <a:round/>
            </a:ln>
          </p:spPr>
        </p:cxnSp>
      </p:grpSp>
      <p:sp>
        <p:nvSpPr>
          <p:cNvPr id="274" name="TextShape 35"/>
          <p:cNvSpPr txBox="1"/>
          <p:nvPr/>
        </p:nvSpPr>
        <p:spPr>
          <a:xfrm>
            <a:off x="4566600" y="5459760"/>
            <a:ext cx="1166400" cy="36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indent="-324000"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3494BA"/>
                </a:solidFill>
                <a:latin typeface="Arial"/>
              </a:rPr>
              <a:t>04/2014</a:t>
            </a:r>
          </a:p>
        </p:txBody>
      </p:sp>
      <p:sp>
        <p:nvSpPr>
          <p:cNvPr id="275" name="CustomShape 36"/>
          <p:cNvSpPr/>
          <p:nvPr/>
        </p:nvSpPr>
        <p:spPr>
          <a:xfrm rot="10800000">
            <a:off x="4461120" y="1407600"/>
            <a:ext cx="1273680" cy="1176840"/>
          </a:xfrm>
          <a:custGeom>
            <a:avLst/>
            <a:gdLst/>
            <a:ahLst/>
            <a:cxnLst/>
            <a:rect l="0" t="0" r="r" b="b"/>
            <a:pathLst>
              <a:path w="3540" h="3271">
                <a:moveTo>
                  <a:pt x="957" y="0"/>
                </a:moveTo>
                <a:lnTo>
                  <a:pt x="2581" y="0"/>
                </a:lnTo>
                <a:lnTo>
                  <a:pt x="3539" y="957"/>
                </a:lnTo>
                <a:lnTo>
                  <a:pt x="3539" y="2312"/>
                </a:lnTo>
                <a:lnTo>
                  <a:pt x="2581" y="3270"/>
                </a:lnTo>
                <a:lnTo>
                  <a:pt x="957" y="3270"/>
                </a:lnTo>
                <a:lnTo>
                  <a:pt x="0" y="2312"/>
                </a:lnTo>
                <a:lnTo>
                  <a:pt x="0" y="957"/>
                </a:lnTo>
                <a:lnTo>
                  <a:pt x="957" y="0"/>
                </a:lnTo>
              </a:path>
            </a:pathLst>
          </a:cu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7"/>
          <p:cNvSpPr/>
          <p:nvPr/>
        </p:nvSpPr>
        <p:spPr>
          <a:xfrm>
            <a:off x="4575960" y="1587960"/>
            <a:ext cx="10472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</a:rPr>
              <a:t>Bethlam, PA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77" name="CustomShape 38"/>
          <p:cNvSpPr/>
          <p:nvPr/>
        </p:nvSpPr>
        <p:spPr>
          <a:xfrm>
            <a:off x="4428000" y="3317400"/>
            <a:ext cx="1371600" cy="376200"/>
          </a:xfrm>
          <a:custGeom>
            <a:avLst/>
            <a:gdLst/>
            <a:ahLst/>
            <a:cxnLst/>
            <a:rect l="0" t="0" r="r" b="b"/>
            <a:pathLst>
              <a:path w="3812" h="1047">
                <a:moveTo>
                  <a:pt x="0" y="0"/>
                </a:moveTo>
                <a:lnTo>
                  <a:pt x="3046" y="0"/>
                </a:lnTo>
                <a:lnTo>
                  <a:pt x="3811" y="523"/>
                </a:lnTo>
                <a:lnTo>
                  <a:pt x="3046" y="1046"/>
                </a:lnTo>
                <a:lnTo>
                  <a:pt x="0" y="1046"/>
                </a:lnTo>
                <a:lnTo>
                  <a:pt x="765" y="523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39"/>
          <p:cNvSpPr/>
          <p:nvPr/>
        </p:nvSpPr>
        <p:spPr>
          <a:xfrm rot="10800000">
            <a:off x="4874400" y="3273120"/>
            <a:ext cx="457200" cy="457200"/>
          </a:xfrm>
          <a:prstGeom prst="donut">
            <a:avLst>
              <a:gd name="adj" fmla="val 16203"/>
            </a:avLst>
          </a:prstGeom>
          <a:solidFill>
            <a:srgbClr val="FFFFFF"/>
          </a:solidFill>
          <a:ln w="38160">
            <a:solidFill>
              <a:srgbClr val="000000">
                <a:alpha val="4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TextShape 40"/>
          <p:cNvSpPr txBox="1"/>
          <p:nvPr/>
        </p:nvSpPr>
        <p:spPr>
          <a:xfrm>
            <a:off x="4561200" y="4151160"/>
            <a:ext cx="1166400" cy="117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99440" indent="-914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700" b="0" strike="noStrike" spc="-1" dirty="0">
                <a:solidFill>
                  <a:srgbClr val="000000"/>
                </a:solidFill>
                <a:latin typeface="Arial"/>
              </a:rPr>
              <a:t>Project Type # Data Mart / Redesign Database.</a:t>
            </a:r>
            <a:endParaRPr lang="en-US" sz="700" b="0" strike="noStrike" spc="-1" dirty="0">
              <a:solidFill>
                <a:srgbClr val="000000"/>
              </a:solidFill>
              <a:latin typeface="Arial"/>
              <a:ea typeface="Times New Roman"/>
            </a:endParaRPr>
          </a:p>
          <a:p>
            <a:pPr marL="199440" indent="-914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700" b="0" strike="noStrike" spc="-1" dirty="0">
              <a:solidFill>
                <a:srgbClr val="000000"/>
              </a:solidFill>
              <a:latin typeface="Arial"/>
              <a:ea typeface="Times New Roman"/>
            </a:endParaRPr>
          </a:p>
          <a:p>
            <a:pPr marL="199440" indent="-914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700" b="0" strike="noStrike" spc="-1" dirty="0">
                <a:solidFill>
                  <a:srgbClr val="000000"/>
                </a:solidFill>
                <a:latin typeface="Arial"/>
              </a:rPr>
              <a:t>Project Name #Redesign Confirmations to XML Unix </a:t>
            </a:r>
            <a:r>
              <a:rPr lang="en-US" sz="700" b="0" strike="noStrike" spc="-1" dirty="0" err="1">
                <a:solidFill>
                  <a:srgbClr val="000000"/>
                </a:solidFill>
                <a:latin typeface="Arial"/>
              </a:rPr>
              <a:t>Exstream</a:t>
            </a:r>
            <a:r>
              <a:rPr lang="en-US" sz="700" b="0" strike="noStrike" spc="-1" dirty="0">
                <a:solidFill>
                  <a:srgbClr val="000000"/>
                </a:solidFill>
                <a:latin typeface="Arial"/>
              </a:rPr>
              <a:t> / Unity Interface. </a:t>
            </a:r>
            <a:endParaRPr lang="en-US" sz="700" b="0" strike="noStrike" spc="-1" dirty="0">
              <a:solidFill>
                <a:srgbClr val="000000"/>
              </a:solidFill>
              <a:latin typeface="Arial"/>
              <a:ea typeface="Times New Roman"/>
            </a:endParaRPr>
          </a:p>
          <a:p>
            <a:pPr marL="199440" indent="-914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700" b="0" strike="noStrike" spc="-1" dirty="0">
              <a:solidFill>
                <a:srgbClr val="000000"/>
              </a:solidFill>
              <a:latin typeface="Arial"/>
              <a:ea typeface="Times New Roman"/>
            </a:endParaRPr>
          </a:p>
          <a:p>
            <a:pPr marL="199440" indent="-914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700" b="0" strike="noStrike" spc="-1" dirty="0">
                <a:solidFill>
                  <a:srgbClr val="000000"/>
                </a:solidFill>
                <a:latin typeface="Arial"/>
              </a:rPr>
              <a:t>Role # Data Modeler and Database / ETL Developer.</a:t>
            </a:r>
            <a:endParaRPr lang="en-US" sz="700" b="0" strike="noStrike" spc="-1" dirty="0">
              <a:solidFill>
                <a:srgbClr val="000000"/>
              </a:solidFill>
              <a:latin typeface="Arial"/>
              <a:ea typeface="Times New Roman"/>
            </a:endParaRPr>
          </a:p>
        </p:txBody>
      </p:sp>
      <p:cxnSp>
        <p:nvCxnSpPr>
          <p:cNvPr id="280" name="Line 4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</p:cxnSp>
      <p:cxnSp>
        <p:nvCxnSpPr>
          <p:cNvPr id="281" name="Line 42"/>
          <p:cNvCxnSpPr>
            <a:stCxn id="280" idx="2"/>
          </p:cNvCxnSpPr>
          <p:nvPr/>
        </p:nvCxnSpPr>
        <p:spPr>
          <a:xfrm>
            <a:off x="4497840" y="5440680"/>
            <a:ext cx="712440" cy="10080"/>
          </a:xfrm>
          <a:prstGeom prst="straightConnector1">
            <a:avLst/>
          </a:prstGeom>
          <a:ln w="38160">
            <a:solidFill>
              <a:srgbClr val="3465A4"/>
            </a:solidFill>
            <a:round/>
            <a:tailEnd type="triangle" w="med" len="med"/>
          </a:ln>
        </p:spPr>
      </p:cxnSp>
      <p:cxnSp>
        <p:nvCxnSpPr>
          <p:cNvPr id="282" name="Line 43"/>
          <p:cNvCxnSpPr>
            <a:stCxn id="278" idx="4"/>
          </p:cNvCxnSpPr>
          <p:nvPr/>
        </p:nvCxnSpPr>
        <p:spPr>
          <a:xfrm flipH="1" flipV="1">
            <a:off x="5097960" y="2584800"/>
            <a:ext cx="5400" cy="688680"/>
          </a:xfrm>
          <a:prstGeom prst="straightConnector1">
            <a:avLst/>
          </a:prstGeom>
          <a:ln w="38160">
            <a:solidFill>
              <a:srgbClr val="3465A4"/>
            </a:solidFill>
            <a:round/>
          </a:ln>
        </p:spPr>
      </p:cxnSp>
      <p:pic>
        <p:nvPicPr>
          <p:cNvPr id="283" name="Picture 7_1" descr="A picture containing text, clipart&#10;&#10;Description automatically generated"/>
          <p:cNvPicPr/>
          <p:nvPr/>
        </p:nvPicPr>
        <p:blipFill>
          <a:blip r:embed="rId3"/>
          <a:stretch/>
        </p:blipFill>
        <p:spPr>
          <a:xfrm>
            <a:off x="4610160" y="1852200"/>
            <a:ext cx="1067040" cy="361800"/>
          </a:xfrm>
          <a:prstGeom prst="rect">
            <a:avLst/>
          </a:prstGeom>
          <a:ln w="0">
            <a:noFill/>
          </a:ln>
        </p:spPr>
      </p:pic>
      <p:grpSp>
        <p:nvGrpSpPr>
          <p:cNvPr id="284" name="Group 44"/>
          <p:cNvGrpSpPr/>
          <p:nvPr/>
        </p:nvGrpSpPr>
        <p:grpSpPr>
          <a:xfrm>
            <a:off x="5757480" y="1221120"/>
            <a:ext cx="1378800" cy="4416120"/>
            <a:chOff x="5757480" y="1221120"/>
            <a:chExt cx="1378800" cy="4416120"/>
          </a:xfrm>
        </p:grpSpPr>
        <p:grpSp>
          <p:nvGrpSpPr>
            <p:cNvPr id="285" name="Group 45"/>
            <p:cNvGrpSpPr/>
            <p:nvPr/>
          </p:nvGrpSpPr>
          <p:grpSpPr>
            <a:xfrm>
              <a:off x="5757480" y="4460400"/>
              <a:ext cx="1273680" cy="1176840"/>
              <a:chOff x="5757480" y="4460400"/>
              <a:chExt cx="1273680" cy="1176840"/>
            </a:xfrm>
          </p:grpSpPr>
          <p:sp>
            <p:nvSpPr>
              <p:cNvPr id="286" name="CustomShape 46"/>
              <p:cNvSpPr/>
              <p:nvPr/>
            </p:nvSpPr>
            <p:spPr>
              <a:xfrm>
                <a:off x="5757480" y="4460400"/>
                <a:ext cx="1273680" cy="1176840"/>
              </a:xfrm>
              <a:custGeom>
                <a:avLst/>
                <a:gdLst/>
                <a:ahLst/>
                <a:cxnLst/>
                <a:rect l="0" t="0" r="r" b="b"/>
                <a:pathLst>
                  <a:path w="3540" h="3271">
                    <a:moveTo>
                      <a:pt x="957" y="0"/>
                    </a:moveTo>
                    <a:lnTo>
                      <a:pt x="2581" y="0"/>
                    </a:lnTo>
                    <a:lnTo>
                      <a:pt x="3539" y="957"/>
                    </a:lnTo>
                    <a:lnTo>
                      <a:pt x="3539" y="2312"/>
                    </a:lnTo>
                    <a:lnTo>
                      <a:pt x="2581" y="3270"/>
                    </a:lnTo>
                    <a:lnTo>
                      <a:pt x="957" y="3270"/>
                    </a:lnTo>
                    <a:lnTo>
                      <a:pt x="0" y="2312"/>
                    </a:lnTo>
                    <a:lnTo>
                      <a:pt x="0" y="957"/>
                    </a:lnTo>
                    <a:lnTo>
                      <a:pt x="957" y="0"/>
                    </a:lnTo>
                  </a:path>
                </a:pathLst>
              </a:custGeom>
              <a:solidFill>
                <a:srgbClr val="FFFFFF"/>
              </a:solidFill>
              <a:ln w="38160">
                <a:solidFill>
                  <a:srgbClr val="3465A4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pic>
            <p:nvPicPr>
              <p:cNvPr id="287" name="Picture 5_0" descr="Logo&#10;&#10;Description automatically generated"/>
              <p:cNvPicPr/>
              <p:nvPr/>
            </p:nvPicPr>
            <p:blipFill>
              <a:blip r:embed="rId2"/>
              <a:stretch/>
            </p:blipFill>
            <p:spPr>
              <a:xfrm>
                <a:off x="5914080" y="4722840"/>
                <a:ext cx="914400" cy="5695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88" name="CustomShape 47"/>
              <p:cNvSpPr/>
              <p:nvPr/>
            </p:nvSpPr>
            <p:spPr>
              <a:xfrm>
                <a:off x="5869080" y="5214600"/>
                <a:ext cx="104724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"/>
                  </a:rPr>
                  <a:t>Bethlam, PA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sp>
          <p:nvSpPr>
            <p:cNvPr id="289" name="CustomShape 48"/>
            <p:cNvSpPr/>
            <p:nvPr/>
          </p:nvSpPr>
          <p:spPr>
            <a:xfrm>
              <a:off x="5764680" y="3351240"/>
              <a:ext cx="1371600" cy="376200"/>
            </a:xfrm>
            <a:custGeom>
              <a:avLst/>
              <a:gdLst/>
              <a:ahLst/>
              <a:cxnLst/>
              <a:rect l="0" t="0" r="r" b="b"/>
              <a:pathLst>
                <a:path w="3812" h="1047">
                  <a:moveTo>
                    <a:pt x="0" y="0"/>
                  </a:moveTo>
                  <a:lnTo>
                    <a:pt x="3046" y="0"/>
                  </a:lnTo>
                  <a:lnTo>
                    <a:pt x="3811" y="523"/>
                  </a:lnTo>
                  <a:lnTo>
                    <a:pt x="3046" y="1046"/>
                  </a:lnTo>
                  <a:lnTo>
                    <a:pt x="0" y="1046"/>
                  </a:lnTo>
                  <a:lnTo>
                    <a:pt x="765" y="523"/>
                  </a:lnTo>
                  <a:lnTo>
                    <a:pt x="0" y="0"/>
                  </a:lnTo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49"/>
            <p:cNvSpPr/>
            <p:nvPr/>
          </p:nvSpPr>
          <p:spPr>
            <a:xfrm>
              <a:off x="6160680" y="3315240"/>
              <a:ext cx="457200" cy="457200"/>
            </a:xfrm>
            <a:prstGeom prst="donut">
              <a:avLst>
                <a:gd name="adj" fmla="val 16203"/>
              </a:avLst>
            </a:prstGeom>
            <a:solidFill>
              <a:srgbClr val="FFFFFF"/>
            </a:solidFill>
            <a:ln w="38160">
              <a:solidFill>
                <a:srgbClr val="000000">
                  <a:alpha val="4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TextShape 50"/>
            <p:cNvSpPr txBox="1"/>
            <p:nvPr/>
          </p:nvSpPr>
          <p:spPr>
            <a:xfrm>
              <a:off x="5764680" y="1221120"/>
              <a:ext cx="1166400" cy="3607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indent="-324000"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3494BA"/>
                  </a:solidFill>
                  <a:latin typeface="Arial"/>
                </a:rPr>
                <a:t>08/2015</a:t>
              </a:r>
            </a:p>
          </p:txBody>
        </p:sp>
        <p:sp>
          <p:nvSpPr>
            <p:cNvPr id="292" name="TextShape 51"/>
            <p:cNvSpPr txBox="1"/>
            <p:nvPr/>
          </p:nvSpPr>
          <p:spPr>
            <a:xfrm>
              <a:off x="5764680" y="1721880"/>
              <a:ext cx="1166400" cy="11721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>
              <a:noAutofit/>
            </a:bodyPr>
            <a:lstStyle/>
            <a:p>
              <a:pPr marL="199440" indent="-91440">
                <a:lnSpc>
                  <a:spcPct val="9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  <a:tabLst>
                  <a:tab pos="0" algn="l"/>
                </a:tabLst>
              </a:pPr>
              <a:r>
                <a:rPr lang="en-US" sz="700" b="0" strike="noStrike" spc="-1">
                  <a:solidFill>
                    <a:srgbClr val="000000"/>
                  </a:solidFill>
                  <a:latin typeface="Arial"/>
                </a:rPr>
                <a:t>Project Type # Data Mart / Redesign Database.</a:t>
              </a:r>
              <a:endParaRPr lang="en-US" sz="700" b="0" strike="noStrike" spc="-1">
                <a:solidFill>
                  <a:srgbClr val="000000"/>
                </a:solidFill>
                <a:latin typeface="Arial"/>
                <a:ea typeface="Times New Roman"/>
              </a:endParaRPr>
            </a:p>
            <a:p>
              <a:pPr marL="199440" indent="-91440">
                <a:lnSpc>
                  <a:spcPct val="9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  <a:tabLst>
                  <a:tab pos="0" algn="l"/>
                </a:tabLst>
              </a:pPr>
              <a:endParaRPr lang="en-US" sz="700" b="0" strike="noStrike" spc="-1">
                <a:solidFill>
                  <a:srgbClr val="000000"/>
                </a:solidFill>
                <a:latin typeface="Arial"/>
                <a:ea typeface="Times New Roman"/>
              </a:endParaRPr>
            </a:p>
            <a:p>
              <a:pPr marL="199440" indent="-91440">
                <a:lnSpc>
                  <a:spcPct val="9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  <a:tabLst>
                  <a:tab pos="0" algn="l"/>
                </a:tabLst>
              </a:pPr>
              <a:r>
                <a:rPr lang="en-US" sz="700" b="0" strike="noStrike" spc="-1">
                  <a:solidFill>
                    <a:srgbClr val="000000"/>
                  </a:solidFill>
                  <a:latin typeface="Arial"/>
                </a:rPr>
                <a:t>Project Name #Redesign Confirmations to XML Unix Exstream / Unity Interface. </a:t>
              </a:r>
              <a:endParaRPr lang="en-US" sz="700" b="0" strike="noStrike" spc="-1">
                <a:solidFill>
                  <a:srgbClr val="000000"/>
                </a:solidFill>
                <a:latin typeface="Arial"/>
                <a:ea typeface="Times New Roman"/>
              </a:endParaRPr>
            </a:p>
            <a:p>
              <a:pPr marL="199440" indent="-91440">
                <a:lnSpc>
                  <a:spcPct val="9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  <a:tabLst>
                  <a:tab pos="0" algn="l"/>
                </a:tabLst>
              </a:pPr>
              <a:endParaRPr lang="en-US" sz="700" b="0" strike="noStrike" spc="-1">
                <a:solidFill>
                  <a:srgbClr val="000000"/>
                </a:solidFill>
                <a:latin typeface="Arial"/>
                <a:ea typeface="Times New Roman"/>
              </a:endParaRPr>
            </a:p>
            <a:p>
              <a:pPr marL="199440" indent="-91440">
                <a:lnSpc>
                  <a:spcPct val="9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  <a:tabLst>
                  <a:tab pos="0" algn="l"/>
                </a:tabLst>
              </a:pPr>
              <a:r>
                <a:rPr lang="en-US" sz="700" b="0" strike="noStrike" spc="-1">
                  <a:solidFill>
                    <a:srgbClr val="000000"/>
                  </a:solidFill>
                  <a:latin typeface="Arial"/>
                </a:rPr>
                <a:t>Role # Data Modeler and Database / ETL Developer.</a:t>
              </a:r>
              <a:endParaRPr lang="en-US" sz="700" b="0" strike="noStrike" spc="-1">
                <a:solidFill>
                  <a:srgbClr val="000000"/>
                </a:solidFill>
                <a:latin typeface="Arial"/>
                <a:ea typeface="Times New Roman"/>
              </a:endParaRPr>
            </a:p>
          </p:txBody>
        </p:sp>
        <p:cxnSp>
          <p:nvCxnSpPr>
            <p:cNvPr id="293" name="Line 52"/>
            <p:cNvCxnSpPr/>
            <p:nvPr/>
          </p:nvCxnSpPr>
          <p:spPr>
            <a:xfrm>
              <a:off x="0" y="0"/>
              <a:ext cx="360" cy="360"/>
            </a:xfrm>
            <a:prstGeom prst="line">
              <a:avLst/>
            </a:prstGeom>
            <a:ln w="38160">
              <a:solidFill>
                <a:srgbClr val="3465A4"/>
              </a:solidFill>
              <a:round/>
            </a:ln>
          </p:spPr>
        </p:cxnSp>
        <p:cxnSp>
          <p:nvCxnSpPr>
            <p:cNvPr id="294" name="Line 53"/>
            <p:cNvCxnSpPr>
              <a:stCxn id="293" idx="0"/>
            </p:cNvCxnSpPr>
            <p:nvPr/>
          </p:nvCxnSpPr>
          <p:spPr>
            <a:xfrm flipH="1" flipV="1">
              <a:off x="6282000" y="1594800"/>
              <a:ext cx="712800" cy="10080"/>
            </a:xfrm>
            <a:prstGeom prst="straightConnector1">
              <a:avLst/>
            </a:prstGeom>
            <a:ln w="38160">
              <a:solidFill>
                <a:srgbClr val="3465A4"/>
              </a:solidFill>
              <a:round/>
              <a:tailEnd type="triangle" w="med" len="med"/>
            </a:ln>
          </p:spPr>
        </p:cxnSp>
        <p:cxnSp>
          <p:nvCxnSpPr>
            <p:cNvPr id="295" name="Line 54"/>
            <p:cNvCxnSpPr>
              <a:stCxn id="290" idx="4"/>
              <a:endCxn id="285" idx="0"/>
            </p:cNvCxnSpPr>
            <p:nvPr/>
          </p:nvCxnSpPr>
          <p:spPr>
            <a:xfrm>
              <a:off x="6389280" y="3772440"/>
              <a:ext cx="5400" cy="688320"/>
            </a:xfrm>
            <a:prstGeom prst="straightConnector1">
              <a:avLst/>
            </a:prstGeom>
            <a:ln w="38160">
              <a:solidFill>
                <a:srgbClr val="3465A4"/>
              </a:solidFill>
              <a:round/>
            </a:ln>
          </p:spPr>
        </p:cxnSp>
      </p:grpSp>
      <p:sp>
        <p:nvSpPr>
          <p:cNvPr id="296" name="TextShape 55"/>
          <p:cNvSpPr txBox="1"/>
          <p:nvPr/>
        </p:nvSpPr>
        <p:spPr>
          <a:xfrm>
            <a:off x="7338600" y="5459760"/>
            <a:ext cx="1166400" cy="36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indent="-324000"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3494BA"/>
                </a:solidFill>
                <a:latin typeface="Arial"/>
              </a:rPr>
              <a:t>11/2018</a:t>
            </a:r>
          </a:p>
        </p:txBody>
      </p:sp>
      <p:sp>
        <p:nvSpPr>
          <p:cNvPr id="297" name="CustomShape 56"/>
          <p:cNvSpPr/>
          <p:nvPr/>
        </p:nvSpPr>
        <p:spPr>
          <a:xfrm rot="10800000">
            <a:off x="7233120" y="1407600"/>
            <a:ext cx="1273680" cy="1176840"/>
          </a:xfrm>
          <a:custGeom>
            <a:avLst/>
            <a:gdLst/>
            <a:ahLst/>
            <a:cxnLst/>
            <a:rect l="0" t="0" r="r" b="b"/>
            <a:pathLst>
              <a:path w="3540" h="3271">
                <a:moveTo>
                  <a:pt x="957" y="0"/>
                </a:moveTo>
                <a:lnTo>
                  <a:pt x="2581" y="0"/>
                </a:lnTo>
                <a:lnTo>
                  <a:pt x="3539" y="957"/>
                </a:lnTo>
                <a:lnTo>
                  <a:pt x="3539" y="2312"/>
                </a:lnTo>
                <a:lnTo>
                  <a:pt x="2581" y="3270"/>
                </a:lnTo>
                <a:lnTo>
                  <a:pt x="957" y="3270"/>
                </a:lnTo>
                <a:lnTo>
                  <a:pt x="0" y="2312"/>
                </a:lnTo>
                <a:lnTo>
                  <a:pt x="0" y="957"/>
                </a:lnTo>
                <a:lnTo>
                  <a:pt x="957" y="0"/>
                </a:lnTo>
              </a:path>
            </a:pathLst>
          </a:cu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57"/>
          <p:cNvSpPr/>
          <p:nvPr/>
        </p:nvSpPr>
        <p:spPr>
          <a:xfrm>
            <a:off x="7347960" y="1587960"/>
            <a:ext cx="10472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</a:rPr>
              <a:t>Bethlam, PA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99" name="CustomShape 58"/>
          <p:cNvSpPr/>
          <p:nvPr/>
        </p:nvSpPr>
        <p:spPr>
          <a:xfrm>
            <a:off x="7200000" y="3317400"/>
            <a:ext cx="1371600" cy="376200"/>
          </a:xfrm>
          <a:custGeom>
            <a:avLst/>
            <a:gdLst/>
            <a:ahLst/>
            <a:cxnLst/>
            <a:rect l="0" t="0" r="r" b="b"/>
            <a:pathLst>
              <a:path w="3812" h="1047">
                <a:moveTo>
                  <a:pt x="0" y="0"/>
                </a:moveTo>
                <a:lnTo>
                  <a:pt x="3046" y="0"/>
                </a:lnTo>
                <a:lnTo>
                  <a:pt x="3811" y="523"/>
                </a:lnTo>
                <a:lnTo>
                  <a:pt x="3046" y="1046"/>
                </a:lnTo>
                <a:lnTo>
                  <a:pt x="0" y="1046"/>
                </a:lnTo>
                <a:lnTo>
                  <a:pt x="765" y="523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59"/>
          <p:cNvSpPr/>
          <p:nvPr/>
        </p:nvSpPr>
        <p:spPr>
          <a:xfrm rot="10800000">
            <a:off x="7646400" y="3273120"/>
            <a:ext cx="457200" cy="457200"/>
          </a:xfrm>
          <a:prstGeom prst="donut">
            <a:avLst>
              <a:gd name="adj" fmla="val 16203"/>
            </a:avLst>
          </a:prstGeom>
          <a:solidFill>
            <a:srgbClr val="FFFFFF"/>
          </a:solidFill>
          <a:ln w="38160">
            <a:solidFill>
              <a:srgbClr val="000000">
                <a:alpha val="4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TextShape 60"/>
          <p:cNvSpPr txBox="1"/>
          <p:nvPr/>
        </p:nvSpPr>
        <p:spPr>
          <a:xfrm>
            <a:off x="7333200" y="4151160"/>
            <a:ext cx="1166400" cy="117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99440" indent="-914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</a:rPr>
              <a:t>Project Type # Data Mart / Redesign Database.</a:t>
            </a:r>
            <a:endParaRPr lang="en-US" sz="700" b="0" strike="noStrike" spc="-1">
              <a:solidFill>
                <a:srgbClr val="000000"/>
              </a:solidFill>
              <a:latin typeface="Arial"/>
              <a:ea typeface="Times New Roman"/>
            </a:endParaRPr>
          </a:p>
          <a:p>
            <a:pPr marL="199440" indent="-914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700" b="0" strike="noStrike" spc="-1">
              <a:solidFill>
                <a:srgbClr val="000000"/>
              </a:solidFill>
              <a:latin typeface="Arial"/>
              <a:ea typeface="Times New Roman"/>
            </a:endParaRPr>
          </a:p>
          <a:p>
            <a:pPr marL="199440" indent="-914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</a:rPr>
              <a:t>Project Name #Redesign Confirmations to XML Unix Exstream / Unity Interface. </a:t>
            </a:r>
            <a:endParaRPr lang="en-US" sz="700" b="0" strike="noStrike" spc="-1">
              <a:solidFill>
                <a:srgbClr val="000000"/>
              </a:solidFill>
              <a:latin typeface="Arial"/>
              <a:ea typeface="Times New Roman"/>
            </a:endParaRPr>
          </a:p>
          <a:p>
            <a:pPr marL="199440" indent="-914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700" b="0" strike="noStrike" spc="-1">
              <a:solidFill>
                <a:srgbClr val="000000"/>
              </a:solidFill>
              <a:latin typeface="Arial"/>
              <a:ea typeface="Times New Roman"/>
            </a:endParaRPr>
          </a:p>
          <a:p>
            <a:pPr marL="199440" indent="-914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</a:rPr>
              <a:t>Role # Data Modeler and Database / ETL Developer.</a:t>
            </a:r>
            <a:endParaRPr lang="en-US" sz="700" b="0" strike="noStrike" spc="-1">
              <a:solidFill>
                <a:srgbClr val="000000"/>
              </a:solidFill>
              <a:latin typeface="Arial"/>
              <a:ea typeface="Times New Roman"/>
            </a:endParaRPr>
          </a:p>
        </p:txBody>
      </p:sp>
      <p:cxnSp>
        <p:nvCxnSpPr>
          <p:cNvPr id="302" name="Line 6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</p:cxnSp>
      <p:cxnSp>
        <p:nvCxnSpPr>
          <p:cNvPr id="303" name="Line 62"/>
          <p:cNvCxnSpPr>
            <a:stCxn id="302" idx="2"/>
          </p:cNvCxnSpPr>
          <p:nvPr/>
        </p:nvCxnSpPr>
        <p:spPr>
          <a:xfrm>
            <a:off x="7269840" y="5440680"/>
            <a:ext cx="712440" cy="10080"/>
          </a:xfrm>
          <a:prstGeom prst="straightConnector1">
            <a:avLst/>
          </a:prstGeom>
          <a:ln w="38160">
            <a:solidFill>
              <a:srgbClr val="3465A4"/>
            </a:solidFill>
            <a:round/>
            <a:tailEnd type="triangle" w="med" len="med"/>
          </a:ln>
        </p:spPr>
      </p:cxnSp>
      <p:cxnSp>
        <p:nvCxnSpPr>
          <p:cNvPr id="304" name="Line 63"/>
          <p:cNvCxnSpPr>
            <a:stCxn id="300" idx="4"/>
          </p:cNvCxnSpPr>
          <p:nvPr/>
        </p:nvCxnSpPr>
        <p:spPr>
          <a:xfrm flipH="1" flipV="1">
            <a:off x="7869960" y="2584800"/>
            <a:ext cx="5400" cy="688680"/>
          </a:xfrm>
          <a:prstGeom prst="straightConnector1">
            <a:avLst/>
          </a:prstGeom>
          <a:ln w="38160">
            <a:solidFill>
              <a:srgbClr val="3465A4"/>
            </a:solidFill>
            <a:round/>
          </a:ln>
        </p:spPr>
      </p:cxnSp>
      <p:pic>
        <p:nvPicPr>
          <p:cNvPr id="305" name="Picture 7_2" descr="A picture containing text, clipart&#10;&#10;Description automatically generated"/>
          <p:cNvPicPr/>
          <p:nvPr/>
        </p:nvPicPr>
        <p:blipFill>
          <a:blip r:embed="rId3"/>
          <a:stretch/>
        </p:blipFill>
        <p:spPr>
          <a:xfrm>
            <a:off x="7382160" y="1852200"/>
            <a:ext cx="1067040" cy="361800"/>
          </a:xfrm>
          <a:prstGeom prst="rect">
            <a:avLst/>
          </a:prstGeom>
          <a:ln w="0">
            <a:noFill/>
          </a:ln>
        </p:spPr>
      </p:pic>
      <p:grpSp>
        <p:nvGrpSpPr>
          <p:cNvPr id="306" name="Group 64"/>
          <p:cNvGrpSpPr/>
          <p:nvPr/>
        </p:nvGrpSpPr>
        <p:grpSpPr>
          <a:xfrm>
            <a:off x="8529480" y="1221120"/>
            <a:ext cx="1378800" cy="4416120"/>
            <a:chOff x="8529480" y="1221120"/>
            <a:chExt cx="1378800" cy="4416120"/>
          </a:xfrm>
        </p:grpSpPr>
        <p:grpSp>
          <p:nvGrpSpPr>
            <p:cNvPr id="307" name="Group 65"/>
            <p:cNvGrpSpPr/>
            <p:nvPr/>
          </p:nvGrpSpPr>
          <p:grpSpPr>
            <a:xfrm>
              <a:off x="8529480" y="4460400"/>
              <a:ext cx="1273680" cy="1176840"/>
              <a:chOff x="8529480" y="4460400"/>
              <a:chExt cx="1273680" cy="1176840"/>
            </a:xfrm>
          </p:grpSpPr>
          <p:sp>
            <p:nvSpPr>
              <p:cNvPr id="308" name="CustomShape 66"/>
              <p:cNvSpPr/>
              <p:nvPr/>
            </p:nvSpPr>
            <p:spPr>
              <a:xfrm>
                <a:off x="8529480" y="4460400"/>
                <a:ext cx="1273680" cy="1176840"/>
              </a:xfrm>
              <a:custGeom>
                <a:avLst/>
                <a:gdLst/>
                <a:ahLst/>
                <a:cxnLst/>
                <a:rect l="0" t="0" r="r" b="b"/>
                <a:pathLst>
                  <a:path w="3540" h="3271">
                    <a:moveTo>
                      <a:pt x="957" y="0"/>
                    </a:moveTo>
                    <a:lnTo>
                      <a:pt x="2581" y="0"/>
                    </a:lnTo>
                    <a:lnTo>
                      <a:pt x="3539" y="957"/>
                    </a:lnTo>
                    <a:lnTo>
                      <a:pt x="3539" y="2312"/>
                    </a:lnTo>
                    <a:lnTo>
                      <a:pt x="2581" y="3270"/>
                    </a:lnTo>
                    <a:lnTo>
                      <a:pt x="957" y="3270"/>
                    </a:lnTo>
                    <a:lnTo>
                      <a:pt x="0" y="2312"/>
                    </a:lnTo>
                    <a:lnTo>
                      <a:pt x="0" y="957"/>
                    </a:lnTo>
                    <a:lnTo>
                      <a:pt x="957" y="0"/>
                    </a:lnTo>
                  </a:path>
                </a:pathLst>
              </a:custGeom>
              <a:solidFill>
                <a:srgbClr val="FFFFFF"/>
              </a:solidFill>
              <a:ln w="38160">
                <a:solidFill>
                  <a:srgbClr val="3465A4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pic>
            <p:nvPicPr>
              <p:cNvPr id="309" name="Picture 5_0" descr="Logo&#10;&#10;Description automatically generated"/>
              <p:cNvPicPr/>
              <p:nvPr/>
            </p:nvPicPr>
            <p:blipFill>
              <a:blip r:embed="rId2"/>
              <a:stretch/>
            </p:blipFill>
            <p:spPr>
              <a:xfrm>
                <a:off x="8686080" y="4722840"/>
                <a:ext cx="914400" cy="5695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10" name="CustomShape 67"/>
              <p:cNvSpPr/>
              <p:nvPr/>
            </p:nvSpPr>
            <p:spPr>
              <a:xfrm>
                <a:off x="8641080" y="5214600"/>
                <a:ext cx="104724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"/>
                  </a:rPr>
                  <a:t>Bethlam, PA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sp>
          <p:nvSpPr>
            <p:cNvPr id="311" name="CustomShape 68"/>
            <p:cNvSpPr/>
            <p:nvPr/>
          </p:nvSpPr>
          <p:spPr>
            <a:xfrm>
              <a:off x="8536680" y="3351240"/>
              <a:ext cx="1371600" cy="376200"/>
            </a:xfrm>
            <a:custGeom>
              <a:avLst/>
              <a:gdLst/>
              <a:ahLst/>
              <a:cxnLst/>
              <a:rect l="0" t="0" r="r" b="b"/>
              <a:pathLst>
                <a:path w="3812" h="1047">
                  <a:moveTo>
                    <a:pt x="0" y="0"/>
                  </a:moveTo>
                  <a:lnTo>
                    <a:pt x="3046" y="0"/>
                  </a:lnTo>
                  <a:lnTo>
                    <a:pt x="3811" y="523"/>
                  </a:lnTo>
                  <a:lnTo>
                    <a:pt x="3046" y="1046"/>
                  </a:lnTo>
                  <a:lnTo>
                    <a:pt x="0" y="1046"/>
                  </a:lnTo>
                  <a:lnTo>
                    <a:pt x="765" y="523"/>
                  </a:lnTo>
                  <a:lnTo>
                    <a:pt x="0" y="0"/>
                  </a:lnTo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69"/>
            <p:cNvSpPr/>
            <p:nvPr/>
          </p:nvSpPr>
          <p:spPr>
            <a:xfrm>
              <a:off x="8932680" y="3315240"/>
              <a:ext cx="457200" cy="457200"/>
            </a:xfrm>
            <a:prstGeom prst="donut">
              <a:avLst>
                <a:gd name="adj" fmla="val 16203"/>
              </a:avLst>
            </a:prstGeom>
            <a:solidFill>
              <a:srgbClr val="FFFFFF"/>
            </a:solidFill>
            <a:ln w="38160">
              <a:solidFill>
                <a:srgbClr val="000000">
                  <a:alpha val="4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TextShape 70"/>
            <p:cNvSpPr txBox="1"/>
            <p:nvPr/>
          </p:nvSpPr>
          <p:spPr>
            <a:xfrm>
              <a:off x="8536680" y="1221120"/>
              <a:ext cx="1166400" cy="3607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indent="-324000"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3494BA"/>
                  </a:solidFill>
                  <a:latin typeface="Arial"/>
                </a:rPr>
                <a:t>06/2020</a:t>
              </a:r>
            </a:p>
          </p:txBody>
        </p:sp>
        <p:sp>
          <p:nvSpPr>
            <p:cNvPr id="314" name="TextShape 71"/>
            <p:cNvSpPr txBox="1"/>
            <p:nvPr/>
          </p:nvSpPr>
          <p:spPr>
            <a:xfrm>
              <a:off x="8536680" y="1721880"/>
              <a:ext cx="1166400" cy="11721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>
              <a:noAutofit/>
            </a:bodyPr>
            <a:lstStyle/>
            <a:p>
              <a:pPr marL="199440" indent="-91440">
                <a:lnSpc>
                  <a:spcPct val="9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  <a:tabLst>
                  <a:tab pos="0" algn="l"/>
                </a:tabLst>
              </a:pPr>
              <a:r>
                <a:rPr lang="en-US" sz="700" b="0" strike="noStrike" spc="-1">
                  <a:solidFill>
                    <a:srgbClr val="000000"/>
                  </a:solidFill>
                  <a:latin typeface="Arial"/>
                </a:rPr>
                <a:t>Project Type # Data Mart / Redesign Database.</a:t>
              </a:r>
              <a:endParaRPr lang="en-US" sz="700" b="0" strike="noStrike" spc="-1">
                <a:solidFill>
                  <a:srgbClr val="000000"/>
                </a:solidFill>
                <a:latin typeface="Arial"/>
                <a:ea typeface="Times New Roman"/>
              </a:endParaRPr>
            </a:p>
            <a:p>
              <a:pPr marL="199440" indent="-91440">
                <a:lnSpc>
                  <a:spcPct val="9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  <a:tabLst>
                  <a:tab pos="0" algn="l"/>
                </a:tabLst>
              </a:pPr>
              <a:endParaRPr lang="en-US" sz="700" b="0" strike="noStrike" spc="-1">
                <a:solidFill>
                  <a:srgbClr val="000000"/>
                </a:solidFill>
                <a:latin typeface="Arial"/>
                <a:ea typeface="Times New Roman"/>
              </a:endParaRPr>
            </a:p>
            <a:p>
              <a:pPr marL="199440" indent="-91440">
                <a:lnSpc>
                  <a:spcPct val="9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  <a:tabLst>
                  <a:tab pos="0" algn="l"/>
                </a:tabLst>
              </a:pPr>
              <a:r>
                <a:rPr lang="en-US" sz="700" b="0" strike="noStrike" spc="-1">
                  <a:solidFill>
                    <a:srgbClr val="000000"/>
                  </a:solidFill>
                  <a:latin typeface="Arial"/>
                </a:rPr>
                <a:t>Project Name #Redesign Confirmations to XML Unix Exstream / Unity Interface. </a:t>
              </a:r>
              <a:endParaRPr lang="en-US" sz="700" b="0" strike="noStrike" spc="-1">
                <a:solidFill>
                  <a:srgbClr val="000000"/>
                </a:solidFill>
                <a:latin typeface="Arial"/>
                <a:ea typeface="Times New Roman"/>
              </a:endParaRPr>
            </a:p>
            <a:p>
              <a:pPr marL="199440" indent="-91440">
                <a:lnSpc>
                  <a:spcPct val="9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  <a:tabLst>
                  <a:tab pos="0" algn="l"/>
                </a:tabLst>
              </a:pPr>
              <a:endParaRPr lang="en-US" sz="700" b="0" strike="noStrike" spc="-1">
                <a:solidFill>
                  <a:srgbClr val="000000"/>
                </a:solidFill>
                <a:latin typeface="Arial"/>
                <a:ea typeface="Times New Roman"/>
              </a:endParaRPr>
            </a:p>
            <a:p>
              <a:pPr marL="199440" indent="-91440">
                <a:lnSpc>
                  <a:spcPct val="9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  <a:tabLst>
                  <a:tab pos="0" algn="l"/>
                </a:tabLst>
              </a:pPr>
              <a:r>
                <a:rPr lang="en-US" sz="700" b="0" strike="noStrike" spc="-1">
                  <a:solidFill>
                    <a:srgbClr val="000000"/>
                  </a:solidFill>
                  <a:latin typeface="Arial"/>
                </a:rPr>
                <a:t>Role # Data Modeler and Database / ETL Developer.</a:t>
              </a:r>
              <a:endParaRPr lang="en-US" sz="700" b="0" strike="noStrike" spc="-1">
                <a:solidFill>
                  <a:srgbClr val="000000"/>
                </a:solidFill>
                <a:latin typeface="Arial"/>
                <a:ea typeface="Times New Roman"/>
              </a:endParaRPr>
            </a:p>
          </p:txBody>
        </p:sp>
        <p:cxnSp>
          <p:nvCxnSpPr>
            <p:cNvPr id="315" name="Line 72"/>
            <p:cNvCxnSpPr/>
            <p:nvPr/>
          </p:nvCxnSpPr>
          <p:spPr>
            <a:xfrm>
              <a:off x="0" y="0"/>
              <a:ext cx="360" cy="360"/>
            </a:xfrm>
            <a:prstGeom prst="line">
              <a:avLst/>
            </a:prstGeom>
            <a:ln w="38160">
              <a:solidFill>
                <a:srgbClr val="3465A4"/>
              </a:solidFill>
              <a:round/>
            </a:ln>
          </p:spPr>
        </p:cxnSp>
        <p:cxnSp>
          <p:nvCxnSpPr>
            <p:cNvPr id="316" name="Line 73"/>
            <p:cNvCxnSpPr>
              <a:stCxn id="315" idx="0"/>
            </p:cNvCxnSpPr>
            <p:nvPr/>
          </p:nvCxnSpPr>
          <p:spPr>
            <a:xfrm flipH="1" flipV="1">
              <a:off x="9054000" y="1594800"/>
              <a:ext cx="712800" cy="10080"/>
            </a:xfrm>
            <a:prstGeom prst="straightConnector1">
              <a:avLst/>
            </a:prstGeom>
            <a:ln w="38160">
              <a:solidFill>
                <a:srgbClr val="3465A4"/>
              </a:solidFill>
              <a:round/>
              <a:tailEnd type="triangle" w="med" len="med"/>
            </a:ln>
          </p:spPr>
        </p:cxnSp>
        <p:cxnSp>
          <p:nvCxnSpPr>
            <p:cNvPr id="317" name="Line 74"/>
            <p:cNvCxnSpPr>
              <a:stCxn id="312" idx="4"/>
              <a:endCxn id="307" idx="0"/>
            </p:cNvCxnSpPr>
            <p:nvPr/>
          </p:nvCxnSpPr>
          <p:spPr>
            <a:xfrm>
              <a:off x="9161280" y="3772440"/>
              <a:ext cx="5400" cy="688320"/>
            </a:xfrm>
            <a:prstGeom prst="straightConnector1">
              <a:avLst/>
            </a:prstGeom>
            <a:ln w="38160">
              <a:solidFill>
                <a:srgbClr val="3465A4"/>
              </a:solidFill>
              <a:round/>
            </a:ln>
          </p:spPr>
        </p:cxnSp>
      </p:grpSp>
      <p:sp>
        <p:nvSpPr>
          <p:cNvPr id="318" name="TextShape 75"/>
          <p:cNvSpPr txBox="1"/>
          <p:nvPr/>
        </p:nvSpPr>
        <p:spPr>
          <a:xfrm>
            <a:off x="10110600" y="5459760"/>
            <a:ext cx="1166400" cy="36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indent="-324000"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3494BA"/>
                </a:solidFill>
                <a:latin typeface="Arial"/>
              </a:rPr>
              <a:t>06/2021</a:t>
            </a:r>
          </a:p>
        </p:txBody>
      </p:sp>
      <p:sp>
        <p:nvSpPr>
          <p:cNvPr id="319" name="CustomShape 76"/>
          <p:cNvSpPr/>
          <p:nvPr/>
        </p:nvSpPr>
        <p:spPr>
          <a:xfrm rot="10800000">
            <a:off x="10005120" y="1407600"/>
            <a:ext cx="1273680" cy="1176840"/>
          </a:xfrm>
          <a:custGeom>
            <a:avLst/>
            <a:gdLst/>
            <a:ahLst/>
            <a:cxnLst/>
            <a:rect l="0" t="0" r="r" b="b"/>
            <a:pathLst>
              <a:path w="3540" h="3271">
                <a:moveTo>
                  <a:pt x="957" y="0"/>
                </a:moveTo>
                <a:lnTo>
                  <a:pt x="2581" y="0"/>
                </a:lnTo>
                <a:lnTo>
                  <a:pt x="3539" y="957"/>
                </a:lnTo>
                <a:lnTo>
                  <a:pt x="3539" y="2312"/>
                </a:lnTo>
                <a:lnTo>
                  <a:pt x="2581" y="3270"/>
                </a:lnTo>
                <a:lnTo>
                  <a:pt x="957" y="3270"/>
                </a:lnTo>
                <a:lnTo>
                  <a:pt x="0" y="2312"/>
                </a:lnTo>
                <a:lnTo>
                  <a:pt x="0" y="957"/>
                </a:lnTo>
                <a:lnTo>
                  <a:pt x="957" y="0"/>
                </a:lnTo>
              </a:path>
            </a:pathLst>
          </a:cu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77"/>
          <p:cNvSpPr/>
          <p:nvPr/>
        </p:nvSpPr>
        <p:spPr>
          <a:xfrm>
            <a:off x="10119960" y="1587960"/>
            <a:ext cx="10472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</a:rPr>
              <a:t>Bethlam, PA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21" name="CustomShape 78"/>
          <p:cNvSpPr/>
          <p:nvPr/>
        </p:nvSpPr>
        <p:spPr>
          <a:xfrm>
            <a:off x="9972000" y="3317400"/>
            <a:ext cx="1371600" cy="376200"/>
          </a:xfrm>
          <a:custGeom>
            <a:avLst/>
            <a:gdLst/>
            <a:ahLst/>
            <a:cxnLst/>
            <a:rect l="0" t="0" r="r" b="b"/>
            <a:pathLst>
              <a:path w="3812" h="1047">
                <a:moveTo>
                  <a:pt x="0" y="0"/>
                </a:moveTo>
                <a:lnTo>
                  <a:pt x="3046" y="0"/>
                </a:lnTo>
                <a:lnTo>
                  <a:pt x="3811" y="523"/>
                </a:lnTo>
                <a:lnTo>
                  <a:pt x="3046" y="1046"/>
                </a:lnTo>
                <a:lnTo>
                  <a:pt x="0" y="1046"/>
                </a:lnTo>
                <a:lnTo>
                  <a:pt x="765" y="523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79"/>
          <p:cNvSpPr/>
          <p:nvPr/>
        </p:nvSpPr>
        <p:spPr>
          <a:xfrm rot="10800000">
            <a:off x="10418400" y="3273120"/>
            <a:ext cx="457200" cy="457200"/>
          </a:xfrm>
          <a:prstGeom prst="donut">
            <a:avLst>
              <a:gd name="adj" fmla="val 16203"/>
            </a:avLst>
          </a:prstGeom>
          <a:solidFill>
            <a:srgbClr val="FFFFFF"/>
          </a:solidFill>
          <a:ln w="38160">
            <a:solidFill>
              <a:srgbClr val="000000">
                <a:alpha val="4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TextShape 80"/>
          <p:cNvSpPr txBox="1"/>
          <p:nvPr/>
        </p:nvSpPr>
        <p:spPr>
          <a:xfrm>
            <a:off x="10105200" y="4151160"/>
            <a:ext cx="1166400" cy="117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99440" indent="-914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</a:rPr>
              <a:t>Project Type # Data Mart / Redesign Database.</a:t>
            </a:r>
            <a:endParaRPr lang="en-US" sz="700" b="0" strike="noStrike" spc="-1">
              <a:solidFill>
                <a:srgbClr val="000000"/>
              </a:solidFill>
              <a:latin typeface="Arial"/>
              <a:ea typeface="Times New Roman"/>
            </a:endParaRPr>
          </a:p>
          <a:p>
            <a:pPr marL="199440" indent="-914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700" b="0" strike="noStrike" spc="-1">
              <a:solidFill>
                <a:srgbClr val="000000"/>
              </a:solidFill>
              <a:latin typeface="Arial"/>
              <a:ea typeface="Times New Roman"/>
            </a:endParaRPr>
          </a:p>
          <a:p>
            <a:pPr marL="199440" indent="-914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</a:rPr>
              <a:t>Project Name #Redesign Confirmations to XML Unix Exstream / Unity Interface. </a:t>
            </a:r>
            <a:endParaRPr lang="en-US" sz="700" b="0" strike="noStrike" spc="-1">
              <a:solidFill>
                <a:srgbClr val="000000"/>
              </a:solidFill>
              <a:latin typeface="Arial"/>
              <a:ea typeface="Times New Roman"/>
            </a:endParaRPr>
          </a:p>
          <a:p>
            <a:pPr marL="199440" indent="-914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700" b="0" strike="noStrike" spc="-1">
              <a:solidFill>
                <a:srgbClr val="000000"/>
              </a:solidFill>
              <a:latin typeface="Arial"/>
              <a:ea typeface="Times New Roman"/>
            </a:endParaRPr>
          </a:p>
          <a:p>
            <a:pPr marL="199440" indent="-914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</a:rPr>
              <a:t>Role # Data Modeler and Database / ETL Developer.</a:t>
            </a:r>
            <a:endParaRPr lang="en-US" sz="700" b="0" strike="noStrike" spc="-1">
              <a:solidFill>
                <a:srgbClr val="000000"/>
              </a:solidFill>
              <a:latin typeface="Arial"/>
              <a:ea typeface="Times New Roman"/>
            </a:endParaRPr>
          </a:p>
        </p:txBody>
      </p:sp>
      <p:cxnSp>
        <p:nvCxnSpPr>
          <p:cNvPr id="324" name="Line 8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</p:cxnSp>
      <p:cxnSp>
        <p:nvCxnSpPr>
          <p:cNvPr id="325" name="Line 82"/>
          <p:cNvCxnSpPr>
            <a:stCxn id="324" idx="2"/>
          </p:cNvCxnSpPr>
          <p:nvPr/>
        </p:nvCxnSpPr>
        <p:spPr>
          <a:xfrm>
            <a:off x="10041840" y="5440680"/>
            <a:ext cx="712440" cy="10080"/>
          </a:xfrm>
          <a:prstGeom prst="straightConnector1">
            <a:avLst/>
          </a:prstGeom>
          <a:ln w="38160">
            <a:solidFill>
              <a:srgbClr val="3465A4"/>
            </a:solidFill>
            <a:round/>
            <a:tailEnd type="triangle" w="med" len="med"/>
          </a:ln>
        </p:spPr>
      </p:cxnSp>
      <p:cxnSp>
        <p:nvCxnSpPr>
          <p:cNvPr id="326" name="Line 83"/>
          <p:cNvCxnSpPr>
            <a:stCxn id="322" idx="4"/>
          </p:cNvCxnSpPr>
          <p:nvPr/>
        </p:nvCxnSpPr>
        <p:spPr>
          <a:xfrm flipH="1" flipV="1">
            <a:off x="10641960" y="2584800"/>
            <a:ext cx="5400" cy="688680"/>
          </a:xfrm>
          <a:prstGeom prst="straightConnector1">
            <a:avLst/>
          </a:prstGeom>
          <a:ln w="38160">
            <a:solidFill>
              <a:srgbClr val="3465A4"/>
            </a:solidFill>
            <a:round/>
          </a:ln>
        </p:spPr>
      </p:cxnSp>
      <p:pic>
        <p:nvPicPr>
          <p:cNvPr id="327" name="Picture 7_3" descr="A picture containing text, clipart&#10;&#10;Description automatically generated"/>
          <p:cNvPicPr/>
          <p:nvPr/>
        </p:nvPicPr>
        <p:blipFill>
          <a:blip r:embed="rId3"/>
          <a:stretch/>
        </p:blipFill>
        <p:spPr>
          <a:xfrm>
            <a:off x="10154160" y="1852200"/>
            <a:ext cx="1067040" cy="361800"/>
          </a:xfrm>
          <a:prstGeom prst="rect">
            <a:avLst/>
          </a:prstGeom>
          <a:ln w="0">
            <a:noFill/>
          </a:ln>
        </p:spPr>
      </p:pic>
      <p:sp>
        <p:nvSpPr>
          <p:cNvPr id="328" name="TextShape 84"/>
          <p:cNvSpPr txBox="1"/>
          <p:nvPr/>
        </p:nvSpPr>
        <p:spPr>
          <a:xfrm>
            <a:off x="228600" y="457200"/>
            <a:ext cx="18288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iGATE</a:t>
            </a:r>
          </a:p>
        </p:txBody>
      </p:sp>
      <p:sp>
        <p:nvSpPr>
          <p:cNvPr id="329" name="TextShape 85"/>
          <p:cNvSpPr txBox="1"/>
          <p:nvPr/>
        </p:nvSpPr>
        <p:spPr>
          <a:xfrm>
            <a:off x="3200400" y="457200"/>
            <a:ext cx="16002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Cognizant</a:t>
            </a:r>
          </a:p>
        </p:txBody>
      </p:sp>
      <p:sp>
        <p:nvSpPr>
          <p:cNvPr id="330" name="TextShape 86"/>
          <p:cNvSpPr txBox="1"/>
          <p:nvPr/>
        </p:nvSpPr>
        <p:spPr>
          <a:xfrm>
            <a:off x="9144000" y="457200"/>
            <a:ext cx="16002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Ness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C9710A-4853-417D-877E-9D514D2CB546}"/>
              </a:ext>
            </a:extLst>
          </p:cNvPr>
          <p:cNvSpPr/>
          <p:nvPr/>
        </p:nvSpPr>
        <p:spPr>
          <a:xfrm>
            <a:off x="1" y="98002"/>
            <a:ext cx="2353147" cy="6683826"/>
          </a:xfrm>
          <a:prstGeom prst="roundRect">
            <a:avLst/>
          </a:prstGeom>
          <a:solidFill>
            <a:srgbClr val="FEB449">
              <a:alpha val="25000"/>
            </a:srgbClr>
          </a:solidFill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BECEFB57-8303-4512-AE38-D7908F041667}"/>
              </a:ext>
            </a:extLst>
          </p:cNvPr>
          <p:cNvSpPr/>
          <p:nvPr/>
        </p:nvSpPr>
        <p:spPr>
          <a:xfrm>
            <a:off x="2354579" y="120539"/>
            <a:ext cx="7385938" cy="6683826"/>
          </a:xfrm>
          <a:prstGeom prst="roundRect">
            <a:avLst>
              <a:gd name="adj" fmla="val 5822"/>
            </a:avLst>
          </a:prstGeom>
          <a:solidFill>
            <a:srgbClr val="0033A0">
              <a:alpha val="25000"/>
            </a:srgbClr>
          </a:solidFill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917C51B-18D5-47B6-97FF-D5E7B22D69FE}"/>
              </a:ext>
            </a:extLst>
          </p:cNvPr>
          <p:cNvGrpSpPr/>
          <p:nvPr/>
        </p:nvGrpSpPr>
        <p:grpSpPr>
          <a:xfrm>
            <a:off x="-90636" y="863796"/>
            <a:ext cx="2534919" cy="5949600"/>
            <a:chOff x="17480" y="426680"/>
            <a:chExt cx="2965360" cy="59496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3A0DF9C-584C-4E86-85F6-C74D4069C5E2}"/>
                </a:ext>
              </a:extLst>
            </p:cNvPr>
            <p:cNvGrpSpPr/>
            <p:nvPr/>
          </p:nvGrpSpPr>
          <p:grpSpPr>
            <a:xfrm>
              <a:off x="266699" y="3035840"/>
              <a:ext cx="1244601" cy="457200"/>
              <a:chOff x="266699" y="3035840"/>
              <a:chExt cx="1244601" cy="457200"/>
            </a:xfrm>
          </p:grpSpPr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D15E1164-BF2E-46C3-9BD1-2B87F4D85C83}"/>
                  </a:ext>
                </a:extLst>
              </p:cNvPr>
              <p:cNvSpPr/>
              <p:nvPr/>
            </p:nvSpPr>
            <p:spPr>
              <a:xfrm>
                <a:off x="266699" y="3111500"/>
                <a:ext cx="1244601" cy="31750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CustomShape 9">
                <a:extLst>
                  <a:ext uri="{FF2B5EF4-FFF2-40B4-BE49-F238E27FC236}">
                    <a16:creationId xmlns:a16="http://schemas.microsoft.com/office/drawing/2014/main" id="{068DAAFB-E184-45D0-B617-CB109819F5D4}"/>
                  </a:ext>
                </a:extLst>
              </p:cNvPr>
              <p:cNvSpPr/>
              <p:nvPr/>
            </p:nvSpPr>
            <p:spPr>
              <a:xfrm>
                <a:off x="660399" y="3035840"/>
                <a:ext cx="457200" cy="457200"/>
              </a:xfrm>
              <a:prstGeom prst="donut">
                <a:avLst>
                  <a:gd name="adj" fmla="val 16203"/>
                </a:avLst>
              </a:prstGeom>
              <a:solidFill>
                <a:srgbClr val="FFFFFF"/>
              </a:solidFill>
              <a:ln w="38160">
                <a:solidFill>
                  <a:srgbClr val="000000">
                    <a:alpha val="40000"/>
                  </a:srgb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A52FC6A6-FA57-4920-9A93-4F023CF12A01}"/>
                </a:ext>
              </a:extLst>
            </p:cNvPr>
            <p:cNvSpPr/>
            <p:nvPr/>
          </p:nvSpPr>
          <p:spPr>
            <a:xfrm rot="16200000">
              <a:off x="196850" y="4413250"/>
              <a:ext cx="1371600" cy="1231900"/>
            </a:xfrm>
            <a:custGeom>
              <a:avLst/>
              <a:gdLst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7556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10350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12700 h 1270000"/>
                <a:gd name="connsiteX1" fmla="*/ 10477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  <a:gd name="connsiteX0" fmla="*/ 0 w 1384300"/>
                <a:gd name="connsiteY0" fmla="*/ 12700 h 1270000"/>
                <a:gd name="connsiteX1" fmla="*/ 10096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300" h="1270000">
                  <a:moveTo>
                    <a:pt x="0" y="12700"/>
                  </a:moveTo>
                  <a:lnTo>
                    <a:pt x="1009650" y="0"/>
                  </a:lnTo>
                  <a:lnTo>
                    <a:pt x="1384300" y="641350"/>
                  </a:lnTo>
                  <a:lnTo>
                    <a:pt x="1035050" y="1270000"/>
                  </a:lnTo>
                  <a:lnTo>
                    <a:pt x="0" y="1270000"/>
                  </a:lnTo>
                  <a:lnTo>
                    <a:pt x="0" y="12700"/>
                  </a:lnTo>
                  <a:close/>
                </a:path>
              </a:pathLst>
            </a:custGeom>
            <a:noFill/>
            <a:ln w="31750" cap="rnd" cmpd="sng">
              <a:solidFill>
                <a:schemeClr val="accent1">
                  <a:shade val="50000"/>
                  <a:alpha val="75000"/>
                </a:schemeClr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371600"/>
                        <a:gd name="connsiteY0" fmla="*/ 12319 h 1231900"/>
                        <a:gd name="connsiteX1" fmla="*/ 1000387 w 1371600"/>
                        <a:gd name="connsiteY1" fmla="*/ 0 h 1231900"/>
                        <a:gd name="connsiteX2" fmla="*/ 1371600 w 1371600"/>
                        <a:gd name="connsiteY2" fmla="*/ 622109 h 1231900"/>
                        <a:gd name="connsiteX3" fmla="*/ 1025554 w 1371600"/>
                        <a:gd name="connsiteY3" fmla="*/ 1231900 h 1231900"/>
                        <a:gd name="connsiteX4" fmla="*/ 0 w 1371600"/>
                        <a:gd name="connsiteY4" fmla="*/ 1231900 h 1231900"/>
                        <a:gd name="connsiteX5" fmla="*/ 0 w 1371600"/>
                        <a:gd name="connsiteY5" fmla="*/ 12319 h 1231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71600" h="1231900" extrusionOk="0">
                          <a:moveTo>
                            <a:pt x="0" y="12319"/>
                          </a:moveTo>
                          <a:cubicBezTo>
                            <a:pt x="321967" y="49772"/>
                            <a:pt x="681921" y="31249"/>
                            <a:pt x="1000387" y="0"/>
                          </a:cubicBezTo>
                          <a:cubicBezTo>
                            <a:pt x="1042353" y="108336"/>
                            <a:pt x="1286010" y="554325"/>
                            <a:pt x="1371600" y="622109"/>
                          </a:cubicBezTo>
                          <a:cubicBezTo>
                            <a:pt x="1283637" y="691035"/>
                            <a:pt x="1230011" y="995014"/>
                            <a:pt x="1025554" y="1231900"/>
                          </a:cubicBezTo>
                          <a:cubicBezTo>
                            <a:pt x="608875" y="1156571"/>
                            <a:pt x="245282" y="1152331"/>
                            <a:pt x="0" y="1231900"/>
                          </a:cubicBezTo>
                          <a:cubicBezTo>
                            <a:pt x="-14572" y="803978"/>
                            <a:pt x="85154" y="219474"/>
                            <a:pt x="0" y="1231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53E589-3AC7-4653-BF40-7097B1EB9C4C}"/>
                </a:ext>
              </a:extLst>
            </p:cNvPr>
            <p:cNvCxnSpPr>
              <a:cxnSpLocks/>
              <a:stCxn id="5" idx="4"/>
              <a:endCxn id="6" idx="2"/>
            </p:cNvCxnSpPr>
            <p:nvPr/>
          </p:nvCxnSpPr>
          <p:spPr>
            <a:xfrm flipH="1">
              <a:off x="888810" y="3493040"/>
              <a:ext cx="189" cy="850360"/>
            </a:xfrm>
            <a:prstGeom prst="line">
              <a:avLst/>
            </a:prstGeom>
            <a:ln w="19050">
              <a:solidFill>
                <a:srgbClr val="236B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Shape 2">
              <a:extLst>
                <a:ext uri="{FF2B5EF4-FFF2-40B4-BE49-F238E27FC236}">
                  <a16:creationId xmlns:a16="http://schemas.microsoft.com/office/drawing/2014/main" id="{D8DAD21D-13A7-4D38-8533-D883CAE5B70B}"/>
                </a:ext>
              </a:extLst>
            </p:cNvPr>
            <p:cNvSpPr txBox="1"/>
            <p:nvPr/>
          </p:nvSpPr>
          <p:spPr>
            <a:xfrm>
              <a:off x="17480" y="884260"/>
              <a:ext cx="1619380" cy="13509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spc="-1" dirty="0">
                  <a:solidFill>
                    <a:srgbClr val="000000"/>
                  </a:solidFill>
                  <a:ea typeface="Times New Roman"/>
                </a:rPr>
                <a:t>Project Type # Data Mart / Redesign Database.</a:t>
              </a:r>
              <a:endParaRPr lang="en-US" sz="950" spc="-1" dirty="0">
                <a:solidFill>
                  <a:srgbClr val="000000"/>
                </a:solidFill>
              </a:endParaRP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spc="-1" dirty="0">
                  <a:solidFill>
                    <a:srgbClr val="000000"/>
                  </a:solidFill>
                  <a:ea typeface="Times New Roman"/>
                </a:rPr>
                <a:t>Project Name #Redesign Confirmations to XML Unix </a:t>
              </a:r>
              <a:r>
                <a:rPr lang="en-US" sz="950" spc="-1" dirty="0" err="1">
                  <a:solidFill>
                    <a:srgbClr val="000000"/>
                  </a:solidFill>
                  <a:ea typeface="Times New Roman"/>
                </a:rPr>
                <a:t>Exstream</a:t>
              </a:r>
              <a:r>
                <a:rPr lang="en-US" sz="950" spc="-1" dirty="0">
                  <a:solidFill>
                    <a:srgbClr val="000000"/>
                  </a:solidFill>
                  <a:ea typeface="Times New Roman"/>
                </a:rPr>
                <a:t> / Unity Interface. </a:t>
              </a:r>
              <a:endParaRPr lang="en-US" sz="950" spc="-1" dirty="0">
                <a:solidFill>
                  <a:srgbClr val="000000"/>
                </a:solidFill>
              </a:endParaRP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spc="-1" dirty="0">
                  <a:solidFill>
                    <a:srgbClr val="000000"/>
                  </a:solidFill>
                  <a:ea typeface="Times New Roman"/>
                </a:rPr>
                <a:t>Role # Data Modeler and Database / ETL Developer.</a:t>
              </a:r>
              <a:endParaRPr lang="en-US" sz="950" spc="-1" dirty="0">
                <a:solidFill>
                  <a:srgbClr val="000000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6E62E80-6F99-4CA9-9BBD-EEA2BD829160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 flipV="1">
              <a:off x="882649" y="2794000"/>
              <a:ext cx="6350" cy="2418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6FAF89-DA06-409B-81D8-EC2F11626657}"/>
                </a:ext>
              </a:extLst>
            </p:cNvPr>
            <p:cNvCxnSpPr/>
            <p:nvPr/>
          </p:nvCxnSpPr>
          <p:spPr>
            <a:xfrm>
              <a:off x="876299" y="2811722"/>
              <a:ext cx="6223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0BBFC5C-FB90-4FD7-91DC-1619AEDA53CB}"/>
                </a:ext>
              </a:extLst>
            </p:cNvPr>
            <p:cNvGrpSpPr/>
            <p:nvPr/>
          </p:nvGrpSpPr>
          <p:grpSpPr>
            <a:xfrm>
              <a:off x="876299" y="801540"/>
              <a:ext cx="622301" cy="2010182"/>
              <a:chOff x="876299" y="1074718"/>
              <a:chExt cx="622301" cy="1737004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47465F3-BE69-404C-8ED4-F2AF713565AD}"/>
                  </a:ext>
                </a:extLst>
              </p:cNvPr>
              <p:cNvCxnSpPr/>
              <p:nvPr/>
            </p:nvCxnSpPr>
            <p:spPr>
              <a:xfrm flipV="1">
                <a:off x="1498600" y="1074718"/>
                <a:ext cx="0" cy="17370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896500F-BB67-40BE-9674-9F7A0199E646}"/>
                  </a:ext>
                </a:extLst>
              </p:cNvPr>
              <p:cNvCxnSpPr/>
              <p:nvPr/>
            </p:nvCxnSpPr>
            <p:spPr>
              <a:xfrm flipH="1">
                <a:off x="876299" y="1074718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Shape 1">
              <a:extLst>
                <a:ext uri="{FF2B5EF4-FFF2-40B4-BE49-F238E27FC236}">
                  <a16:creationId xmlns:a16="http://schemas.microsoft.com/office/drawing/2014/main" id="{7CF38771-9075-44E4-8F52-62B9202A7340}"/>
                </a:ext>
              </a:extLst>
            </p:cNvPr>
            <p:cNvSpPr txBox="1"/>
            <p:nvPr/>
          </p:nvSpPr>
          <p:spPr>
            <a:xfrm>
              <a:off x="120680" y="426680"/>
              <a:ext cx="1541160" cy="47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3494BA"/>
                  </a:solidFill>
                  <a:latin typeface="Arial"/>
                </a:rPr>
                <a:t>06/2006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6" name="Picture 5" descr="Logo&#10;&#10;Description automatically generated">
              <a:extLst>
                <a:ext uri="{FF2B5EF4-FFF2-40B4-BE49-F238E27FC236}">
                  <a16:creationId xmlns:a16="http://schemas.microsoft.com/office/drawing/2014/main" id="{B5A2A4AF-5C68-469E-B6F5-528D4F06AA8D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298960" y="4745560"/>
              <a:ext cx="1171800" cy="729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" name="CustomShape 15">
              <a:extLst>
                <a:ext uri="{FF2B5EF4-FFF2-40B4-BE49-F238E27FC236}">
                  <a16:creationId xmlns:a16="http://schemas.microsoft.com/office/drawing/2014/main" id="{41CFAF4E-32C9-4C9C-A1BB-2BDCF391F137}"/>
                </a:ext>
              </a:extLst>
            </p:cNvPr>
            <p:cNvSpPr/>
            <p:nvPr/>
          </p:nvSpPr>
          <p:spPr>
            <a:xfrm>
              <a:off x="374560" y="5432440"/>
              <a:ext cx="104724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</a:rPr>
                <a:t>Bethlam, PA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2F8A5EE0-8307-493A-957B-CB808B4775F0}"/>
                </a:ext>
              </a:extLst>
            </p:cNvPr>
            <p:cNvSpPr/>
            <p:nvPr/>
          </p:nvSpPr>
          <p:spPr>
            <a:xfrm>
              <a:off x="1574799" y="3111500"/>
              <a:ext cx="1244601" cy="3175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CustomShape 9">
              <a:extLst>
                <a:ext uri="{FF2B5EF4-FFF2-40B4-BE49-F238E27FC236}">
                  <a16:creationId xmlns:a16="http://schemas.microsoft.com/office/drawing/2014/main" id="{CA631F5D-4C5A-4D86-A73E-8D48E6023C85}"/>
                </a:ext>
              </a:extLst>
            </p:cNvPr>
            <p:cNvSpPr/>
            <p:nvPr/>
          </p:nvSpPr>
          <p:spPr>
            <a:xfrm>
              <a:off x="1968499" y="3035840"/>
              <a:ext cx="457200" cy="457200"/>
            </a:xfrm>
            <a:prstGeom prst="donut">
              <a:avLst>
                <a:gd name="adj" fmla="val 16203"/>
              </a:avLst>
            </a:prstGeom>
            <a:solidFill>
              <a:srgbClr val="FFFFFF"/>
            </a:solidFill>
            <a:ln w="38160">
              <a:solidFill>
                <a:srgbClr val="000000">
                  <a:alpha val="4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5CC29C7-51F6-41A8-8F04-2CA5F25C2F68}"/>
                </a:ext>
              </a:extLst>
            </p:cNvPr>
            <p:cNvGrpSpPr/>
            <p:nvPr/>
          </p:nvGrpSpPr>
          <p:grpSpPr>
            <a:xfrm rot="10800000">
              <a:off x="1600199" y="3505200"/>
              <a:ext cx="622301" cy="2223040"/>
              <a:chOff x="888999" y="812800"/>
              <a:chExt cx="622301" cy="222304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2EA1299-A028-44B4-8F88-2F3E486ABEC9}"/>
                  </a:ext>
                </a:extLst>
              </p:cNvPr>
              <p:cNvCxnSpPr/>
              <p:nvPr/>
            </p:nvCxnSpPr>
            <p:spPr>
              <a:xfrm flipV="1">
                <a:off x="888999" y="2628900"/>
                <a:ext cx="0" cy="406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044676C-062F-4B39-A551-D3660DCFBE70}"/>
                  </a:ext>
                </a:extLst>
              </p:cNvPr>
              <p:cNvCxnSpPr/>
              <p:nvPr/>
            </p:nvCxnSpPr>
            <p:spPr>
              <a:xfrm>
                <a:off x="888999" y="2628900"/>
                <a:ext cx="62230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FA942DF-D289-4BE1-A699-F5AC9115B420}"/>
                  </a:ext>
                </a:extLst>
              </p:cNvPr>
              <p:cNvCxnSpPr/>
              <p:nvPr/>
            </p:nvCxnSpPr>
            <p:spPr>
              <a:xfrm flipV="1">
                <a:off x="1511300" y="812800"/>
                <a:ext cx="0" cy="18161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2C3CEB2-240E-4102-BA1B-13C79A90E722}"/>
                  </a:ext>
                </a:extLst>
              </p:cNvPr>
              <p:cNvCxnSpPr/>
              <p:nvPr/>
            </p:nvCxnSpPr>
            <p:spPr>
              <a:xfrm flipH="1">
                <a:off x="888999" y="812800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Shape 4">
              <a:extLst>
                <a:ext uri="{FF2B5EF4-FFF2-40B4-BE49-F238E27FC236}">
                  <a16:creationId xmlns:a16="http://schemas.microsoft.com/office/drawing/2014/main" id="{FAFB6F30-AA8C-4B70-AD7D-DA157255B094}"/>
                </a:ext>
              </a:extLst>
            </p:cNvPr>
            <p:cNvSpPr txBox="1"/>
            <p:nvPr/>
          </p:nvSpPr>
          <p:spPr>
            <a:xfrm>
              <a:off x="1650211" y="3994665"/>
              <a:ext cx="1231899" cy="156528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Project Type # EDW / Data Mart.</a:t>
              </a:r>
              <a:endParaRPr lang="en-US" sz="95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Project Name # 401K Plan Reporting . </a:t>
              </a:r>
              <a:endParaRPr lang="en-US" sz="95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Role # Data Analyst / Senior ETL Developer.</a:t>
              </a:r>
              <a:endParaRPr lang="en-US" sz="95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endParaRPr lang="en-US" sz="95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TextShape 3">
              <a:extLst>
                <a:ext uri="{FF2B5EF4-FFF2-40B4-BE49-F238E27FC236}">
                  <a16:creationId xmlns:a16="http://schemas.microsoft.com/office/drawing/2014/main" id="{8F4032C6-7B07-4136-9A39-C51E26AA98B5}"/>
                </a:ext>
              </a:extLst>
            </p:cNvPr>
            <p:cNvSpPr txBox="1"/>
            <p:nvPr/>
          </p:nvSpPr>
          <p:spPr>
            <a:xfrm>
              <a:off x="1441680" y="5900360"/>
              <a:ext cx="1541160" cy="47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58B6C0"/>
                  </a:solidFill>
                  <a:latin typeface="Arial"/>
                </a:rPr>
                <a:t>01/2010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CBD5285-EA7A-4174-8CA3-29D0B2346EE7}"/>
                </a:ext>
              </a:extLst>
            </p:cNvPr>
            <p:cNvGrpSpPr/>
            <p:nvPr/>
          </p:nvGrpSpPr>
          <p:grpSpPr>
            <a:xfrm>
              <a:off x="1587500" y="800100"/>
              <a:ext cx="1231900" cy="1371600"/>
              <a:chOff x="1663700" y="1308100"/>
              <a:chExt cx="1231900" cy="1371600"/>
            </a:xfrm>
          </p:grpSpPr>
          <p:sp>
            <p:nvSpPr>
              <p:cNvPr id="35" name="Arrow: Pentagon 5">
                <a:extLst>
                  <a:ext uri="{FF2B5EF4-FFF2-40B4-BE49-F238E27FC236}">
                    <a16:creationId xmlns:a16="http://schemas.microsoft.com/office/drawing/2014/main" id="{C27A1360-1896-4DD9-8DA8-8322463418FD}"/>
                  </a:ext>
                </a:extLst>
              </p:cNvPr>
              <p:cNvSpPr/>
              <p:nvPr/>
            </p:nvSpPr>
            <p:spPr>
              <a:xfrm rot="5400000">
                <a:off x="1593850" y="1377950"/>
                <a:ext cx="1371600" cy="1231900"/>
              </a:xfrm>
              <a:custGeom>
                <a:avLst/>
                <a:gdLst>
                  <a:gd name="connsiteX0" fmla="*/ 0 w 1384300"/>
                  <a:gd name="connsiteY0" fmla="*/ 0 h 1257300"/>
                  <a:gd name="connsiteX1" fmla="*/ 755650 w 1384300"/>
                  <a:gd name="connsiteY1" fmla="*/ 0 h 1257300"/>
                  <a:gd name="connsiteX2" fmla="*/ 1384300 w 1384300"/>
                  <a:gd name="connsiteY2" fmla="*/ 628650 h 1257300"/>
                  <a:gd name="connsiteX3" fmla="*/ 755650 w 1384300"/>
                  <a:gd name="connsiteY3" fmla="*/ 1257300 h 1257300"/>
                  <a:gd name="connsiteX4" fmla="*/ 0 w 1384300"/>
                  <a:gd name="connsiteY4" fmla="*/ 1257300 h 1257300"/>
                  <a:gd name="connsiteX5" fmla="*/ 0 w 1384300"/>
                  <a:gd name="connsiteY5" fmla="*/ 0 h 1257300"/>
                  <a:gd name="connsiteX0" fmla="*/ 0 w 1384300"/>
                  <a:gd name="connsiteY0" fmla="*/ 0 h 1257300"/>
                  <a:gd name="connsiteX1" fmla="*/ 755650 w 1384300"/>
                  <a:gd name="connsiteY1" fmla="*/ 0 h 1257300"/>
                  <a:gd name="connsiteX2" fmla="*/ 1384300 w 1384300"/>
                  <a:gd name="connsiteY2" fmla="*/ 628650 h 1257300"/>
                  <a:gd name="connsiteX3" fmla="*/ 1035050 w 1384300"/>
                  <a:gd name="connsiteY3" fmla="*/ 1257300 h 1257300"/>
                  <a:gd name="connsiteX4" fmla="*/ 0 w 1384300"/>
                  <a:gd name="connsiteY4" fmla="*/ 1257300 h 1257300"/>
                  <a:gd name="connsiteX5" fmla="*/ 0 w 1384300"/>
                  <a:gd name="connsiteY5" fmla="*/ 0 h 1257300"/>
                  <a:gd name="connsiteX0" fmla="*/ 0 w 1384300"/>
                  <a:gd name="connsiteY0" fmla="*/ 12700 h 1270000"/>
                  <a:gd name="connsiteX1" fmla="*/ 1047750 w 1384300"/>
                  <a:gd name="connsiteY1" fmla="*/ 0 h 1270000"/>
                  <a:gd name="connsiteX2" fmla="*/ 1384300 w 1384300"/>
                  <a:gd name="connsiteY2" fmla="*/ 641350 h 1270000"/>
                  <a:gd name="connsiteX3" fmla="*/ 1035050 w 1384300"/>
                  <a:gd name="connsiteY3" fmla="*/ 1270000 h 1270000"/>
                  <a:gd name="connsiteX4" fmla="*/ 0 w 1384300"/>
                  <a:gd name="connsiteY4" fmla="*/ 1270000 h 1270000"/>
                  <a:gd name="connsiteX5" fmla="*/ 0 w 1384300"/>
                  <a:gd name="connsiteY5" fmla="*/ 12700 h 1270000"/>
                  <a:gd name="connsiteX0" fmla="*/ 0 w 1384300"/>
                  <a:gd name="connsiteY0" fmla="*/ 12700 h 1270000"/>
                  <a:gd name="connsiteX1" fmla="*/ 1009650 w 1384300"/>
                  <a:gd name="connsiteY1" fmla="*/ 0 h 1270000"/>
                  <a:gd name="connsiteX2" fmla="*/ 1384300 w 1384300"/>
                  <a:gd name="connsiteY2" fmla="*/ 641350 h 1270000"/>
                  <a:gd name="connsiteX3" fmla="*/ 1035050 w 1384300"/>
                  <a:gd name="connsiteY3" fmla="*/ 1270000 h 1270000"/>
                  <a:gd name="connsiteX4" fmla="*/ 0 w 1384300"/>
                  <a:gd name="connsiteY4" fmla="*/ 1270000 h 1270000"/>
                  <a:gd name="connsiteX5" fmla="*/ 0 w 1384300"/>
                  <a:gd name="connsiteY5" fmla="*/ 12700 h 1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4300" h="1270000">
                    <a:moveTo>
                      <a:pt x="0" y="12700"/>
                    </a:moveTo>
                    <a:lnTo>
                      <a:pt x="1009650" y="0"/>
                    </a:lnTo>
                    <a:lnTo>
                      <a:pt x="1384300" y="641350"/>
                    </a:lnTo>
                    <a:lnTo>
                      <a:pt x="1035050" y="1270000"/>
                    </a:lnTo>
                    <a:lnTo>
                      <a:pt x="0" y="1270000"/>
                    </a:lnTo>
                    <a:lnTo>
                      <a:pt x="0" y="127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50" name="Picture 7" descr="A picture containing text, clipart&#10;&#10;Description automatically generated">
                <a:extLst>
                  <a:ext uri="{FF2B5EF4-FFF2-40B4-BE49-F238E27FC236}">
                    <a16:creationId xmlns:a16="http://schemas.microsoft.com/office/drawing/2014/main" id="{6E83E00F-820A-42DE-BE17-0877D9B8E537}"/>
                  </a:ext>
                </a:extLst>
              </p:cNvPr>
              <p:cNvPicPr/>
              <p:nvPr/>
            </p:nvPicPr>
            <p:blipFill>
              <a:blip r:embed="rId3"/>
              <a:stretch/>
            </p:blipFill>
            <p:spPr>
              <a:xfrm>
                <a:off x="1688860" y="1403140"/>
                <a:ext cx="1172160" cy="585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1" name="CustomShape 16">
                <a:extLst>
                  <a:ext uri="{FF2B5EF4-FFF2-40B4-BE49-F238E27FC236}">
                    <a16:creationId xmlns:a16="http://schemas.microsoft.com/office/drawing/2014/main" id="{F370598D-2116-4B54-A793-6AC4862004D3}"/>
                  </a:ext>
                </a:extLst>
              </p:cNvPr>
              <p:cNvSpPr/>
              <p:nvPr/>
            </p:nvSpPr>
            <p:spPr>
              <a:xfrm>
                <a:off x="1736740" y="2003260"/>
                <a:ext cx="104724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"/>
                  </a:rPr>
                  <a:t>Charlotte, NC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B3FCBEF-1A1D-4B46-B362-066D4BF41364}"/>
                </a:ext>
              </a:extLst>
            </p:cNvPr>
            <p:cNvCxnSpPr>
              <a:stCxn id="33" idx="0"/>
              <a:endCxn id="35" idx="2"/>
            </p:cNvCxnSpPr>
            <p:nvPr/>
          </p:nvCxnSpPr>
          <p:spPr>
            <a:xfrm flipV="1">
              <a:off x="2197099" y="2171700"/>
              <a:ext cx="191" cy="8641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C0142C9-DECB-4483-964C-9ECFC3A62CB1}"/>
              </a:ext>
            </a:extLst>
          </p:cNvPr>
          <p:cNvGrpSpPr/>
          <p:nvPr/>
        </p:nvGrpSpPr>
        <p:grpSpPr>
          <a:xfrm>
            <a:off x="2272975" y="863796"/>
            <a:ext cx="2689321" cy="5949600"/>
            <a:chOff x="13815" y="426680"/>
            <a:chExt cx="2969025" cy="594960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155D18E-C30C-4198-8ADB-682D58F04DBD}"/>
                </a:ext>
              </a:extLst>
            </p:cNvPr>
            <p:cNvGrpSpPr/>
            <p:nvPr/>
          </p:nvGrpSpPr>
          <p:grpSpPr>
            <a:xfrm>
              <a:off x="266699" y="3035840"/>
              <a:ext cx="1244601" cy="457200"/>
              <a:chOff x="266699" y="3035840"/>
              <a:chExt cx="1244601" cy="457200"/>
            </a:xfrm>
          </p:grpSpPr>
          <p:sp>
            <p:nvSpPr>
              <p:cNvPr id="87" name="Arrow: Chevron 86">
                <a:extLst>
                  <a:ext uri="{FF2B5EF4-FFF2-40B4-BE49-F238E27FC236}">
                    <a16:creationId xmlns:a16="http://schemas.microsoft.com/office/drawing/2014/main" id="{FBD9FE0B-9DE6-47F0-B10B-A0DD5A838172}"/>
                  </a:ext>
                </a:extLst>
              </p:cNvPr>
              <p:cNvSpPr/>
              <p:nvPr/>
            </p:nvSpPr>
            <p:spPr>
              <a:xfrm>
                <a:off x="266699" y="3111500"/>
                <a:ext cx="1244601" cy="31750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CustomShape 9">
                <a:extLst>
                  <a:ext uri="{FF2B5EF4-FFF2-40B4-BE49-F238E27FC236}">
                    <a16:creationId xmlns:a16="http://schemas.microsoft.com/office/drawing/2014/main" id="{85C21D49-09EE-4F1B-AA77-6B8DDF0DF021}"/>
                  </a:ext>
                </a:extLst>
              </p:cNvPr>
              <p:cNvSpPr/>
              <p:nvPr/>
            </p:nvSpPr>
            <p:spPr>
              <a:xfrm>
                <a:off x="660399" y="3035840"/>
                <a:ext cx="457200" cy="457200"/>
              </a:xfrm>
              <a:prstGeom prst="donut">
                <a:avLst>
                  <a:gd name="adj" fmla="val 16203"/>
                </a:avLst>
              </a:prstGeom>
              <a:solidFill>
                <a:srgbClr val="FFFFFF"/>
              </a:solidFill>
              <a:ln w="38160">
                <a:solidFill>
                  <a:srgbClr val="000000">
                    <a:alpha val="40000"/>
                  </a:srgb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2" name="Arrow: Pentagon 5">
              <a:extLst>
                <a:ext uri="{FF2B5EF4-FFF2-40B4-BE49-F238E27FC236}">
                  <a16:creationId xmlns:a16="http://schemas.microsoft.com/office/drawing/2014/main" id="{2D1936D1-2C35-41FD-9E53-F251D61E7C80}"/>
                </a:ext>
              </a:extLst>
            </p:cNvPr>
            <p:cNvSpPr/>
            <p:nvPr/>
          </p:nvSpPr>
          <p:spPr>
            <a:xfrm rot="16200000">
              <a:off x="196850" y="4413250"/>
              <a:ext cx="1371600" cy="1231900"/>
            </a:xfrm>
            <a:custGeom>
              <a:avLst/>
              <a:gdLst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7556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10350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12700 h 1270000"/>
                <a:gd name="connsiteX1" fmla="*/ 10477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  <a:gd name="connsiteX0" fmla="*/ 0 w 1384300"/>
                <a:gd name="connsiteY0" fmla="*/ 12700 h 1270000"/>
                <a:gd name="connsiteX1" fmla="*/ 10096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300" h="1270000">
                  <a:moveTo>
                    <a:pt x="0" y="12700"/>
                  </a:moveTo>
                  <a:lnTo>
                    <a:pt x="1009650" y="0"/>
                  </a:lnTo>
                  <a:lnTo>
                    <a:pt x="1384300" y="641350"/>
                  </a:lnTo>
                  <a:lnTo>
                    <a:pt x="1035050" y="1270000"/>
                  </a:lnTo>
                  <a:lnTo>
                    <a:pt x="0" y="1270000"/>
                  </a:lnTo>
                  <a:lnTo>
                    <a:pt x="0" y="12700"/>
                  </a:lnTo>
                  <a:close/>
                </a:path>
              </a:pathLst>
            </a:custGeom>
            <a:noFill/>
            <a:ln w="31750" cap="rnd" cmpd="sng">
              <a:solidFill>
                <a:schemeClr val="accent1">
                  <a:shade val="50000"/>
                  <a:alpha val="75000"/>
                </a:schemeClr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371600"/>
                        <a:gd name="connsiteY0" fmla="*/ 12319 h 1231900"/>
                        <a:gd name="connsiteX1" fmla="*/ 1000387 w 1371600"/>
                        <a:gd name="connsiteY1" fmla="*/ 0 h 1231900"/>
                        <a:gd name="connsiteX2" fmla="*/ 1371600 w 1371600"/>
                        <a:gd name="connsiteY2" fmla="*/ 622109 h 1231900"/>
                        <a:gd name="connsiteX3" fmla="*/ 1025554 w 1371600"/>
                        <a:gd name="connsiteY3" fmla="*/ 1231900 h 1231900"/>
                        <a:gd name="connsiteX4" fmla="*/ 0 w 1371600"/>
                        <a:gd name="connsiteY4" fmla="*/ 1231900 h 1231900"/>
                        <a:gd name="connsiteX5" fmla="*/ 0 w 1371600"/>
                        <a:gd name="connsiteY5" fmla="*/ 12319 h 1231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71600" h="1231900" extrusionOk="0">
                          <a:moveTo>
                            <a:pt x="0" y="12319"/>
                          </a:moveTo>
                          <a:cubicBezTo>
                            <a:pt x="321967" y="49772"/>
                            <a:pt x="681921" y="31249"/>
                            <a:pt x="1000387" y="0"/>
                          </a:cubicBezTo>
                          <a:cubicBezTo>
                            <a:pt x="1042353" y="108336"/>
                            <a:pt x="1286010" y="554325"/>
                            <a:pt x="1371600" y="622109"/>
                          </a:cubicBezTo>
                          <a:cubicBezTo>
                            <a:pt x="1283637" y="691035"/>
                            <a:pt x="1230011" y="995014"/>
                            <a:pt x="1025554" y="1231900"/>
                          </a:cubicBezTo>
                          <a:cubicBezTo>
                            <a:pt x="608875" y="1156571"/>
                            <a:pt x="245282" y="1152331"/>
                            <a:pt x="0" y="1231900"/>
                          </a:cubicBezTo>
                          <a:cubicBezTo>
                            <a:pt x="-14572" y="803978"/>
                            <a:pt x="85154" y="219474"/>
                            <a:pt x="0" y="1231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A72262C-741B-4F6B-8F31-A30CE0345F30}"/>
                </a:ext>
              </a:extLst>
            </p:cNvPr>
            <p:cNvCxnSpPr>
              <a:cxnSpLocks/>
              <a:stCxn id="88" idx="4"/>
              <a:endCxn id="62" idx="2"/>
            </p:cNvCxnSpPr>
            <p:nvPr/>
          </p:nvCxnSpPr>
          <p:spPr>
            <a:xfrm flipH="1">
              <a:off x="888810" y="3493040"/>
              <a:ext cx="189" cy="850360"/>
            </a:xfrm>
            <a:prstGeom prst="line">
              <a:avLst/>
            </a:prstGeom>
            <a:ln w="19050">
              <a:solidFill>
                <a:srgbClr val="236B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Shape 2">
              <a:extLst>
                <a:ext uri="{FF2B5EF4-FFF2-40B4-BE49-F238E27FC236}">
                  <a16:creationId xmlns:a16="http://schemas.microsoft.com/office/drawing/2014/main" id="{E64B1E51-01FF-4D77-A345-2B84C23A6F18}"/>
                </a:ext>
              </a:extLst>
            </p:cNvPr>
            <p:cNvSpPr txBox="1"/>
            <p:nvPr/>
          </p:nvSpPr>
          <p:spPr>
            <a:xfrm>
              <a:off x="13815" y="884260"/>
              <a:ext cx="1619379" cy="13509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Project Type # Monolithic Architecture to Service Oriented Architecture.</a:t>
              </a: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Project Name # Reverse Engineering DB logic &amp; upload it to SOA. </a:t>
              </a: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Role # Data Modeler and Senior Database Developer.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C7FF86C-2C1F-4BA8-8839-54EF0E46909C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H="1" flipV="1">
              <a:off x="882649" y="2794000"/>
              <a:ext cx="6350" cy="2418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D2AEF4-3379-4A28-8EE0-BC0D15832283}"/>
                </a:ext>
              </a:extLst>
            </p:cNvPr>
            <p:cNvCxnSpPr/>
            <p:nvPr/>
          </p:nvCxnSpPr>
          <p:spPr>
            <a:xfrm>
              <a:off x="876299" y="2811722"/>
              <a:ext cx="6223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6F80963-FE3D-4422-A47C-2CBB1BFA75DC}"/>
                </a:ext>
              </a:extLst>
            </p:cNvPr>
            <p:cNvGrpSpPr/>
            <p:nvPr/>
          </p:nvGrpSpPr>
          <p:grpSpPr>
            <a:xfrm>
              <a:off x="876299" y="801540"/>
              <a:ext cx="622301" cy="2010182"/>
              <a:chOff x="876299" y="1074718"/>
              <a:chExt cx="622301" cy="1737004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F97CA09-5D39-45AD-96CB-B38FD3E027C7}"/>
                  </a:ext>
                </a:extLst>
              </p:cNvPr>
              <p:cNvCxnSpPr/>
              <p:nvPr/>
            </p:nvCxnSpPr>
            <p:spPr>
              <a:xfrm flipV="1">
                <a:off x="1498600" y="1074718"/>
                <a:ext cx="0" cy="17370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29DE607-3611-4BE2-A3F6-51F3045E394F}"/>
                  </a:ext>
                </a:extLst>
              </p:cNvPr>
              <p:cNvCxnSpPr/>
              <p:nvPr/>
            </p:nvCxnSpPr>
            <p:spPr>
              <a:xfrm flipH="1">
                <a:off x="876299" y="1074718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Shape 1">
              <a:extLst>
                <a:ext uri="{FF2B5EF4-FFF2-40B4-BE49-F238E27FC236}">
                  <a16:creationId xmlns:a16="http://schemas.microsoft.com/office/drawing/2014/main" id="{039F0FC1-5699-4DE7-825A-46408EFD8484}"/>
                </a:ext>
              </a:extLst>
            </p:cNvPr>
            <p:cNvSpPr txBox="1"/>
            <p:nvPr/>
          </p:nvSpPr>
          <p:spPr>
            <a:xfrm>
              <a:off x="120680" y="426680"/>
              <a:ext cx="1541160" cy="47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3494BA"/>
                  </a:solidFill>
                  <a:latin typeface="Arial"/>
                </a:rPr>
                <a:t>01/2013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Arrow: Chevron 70">
              <a:extLst>
                <a:ext uri="{FF2B5EF4-FFF2-40B4-BE49-F238E27FC236}">
                  <a16:creationId xmlns:a16="http://schemas.microsoft.com/office/drawing/2014/main" id="{81B26DEF-37E8-4977-985B-CFCB3B530479}"/>
                </a:ext>
              </a:extLst>
            </p:cNvPr>
            <p:cNvSpPr/>
            <p:nvPr/>
          </p:nvSpPr>
          <p:spPr>
            <a:xfrm>
              <a:off x="1574799" y="3111500"/>
              <a:ext cx="1244601" cy="3175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2" name="CustomShape 9">
              <a:extLst>
                <a:ext uri="{FF2B5EF4-FFF2-40B4-BE49-F238E27FC236}">
                  <a16:creationId xmlns:a16="http://schemas.microsoft.com/office/drawing/2014/main" id="{8D781A8B-BB11-4AF4-9324-6BF58360F50F}"/>
                </a:ext>
              </a:extLst>
            </p:cNvPr>
            <p:cNvSpPr/>
            <p:nvPr/>
          </p:nvSpPr>
          <p:spPr>
            <a:xfrm>
              <a:off x="1968499" y="3035840"/>
              <a:ext cx="457200" cy="457200"/>
            </a:xfrm>
            <a:prstGeom prst="donut">
              <a:avLst>
                <a:gd name="adj" fmla="val 16203"/>
              </a:avLst>
            </a:prstGeom>
            <a:solidFill>
              <a:srgbClr val="FFFFFF"/>
            </a:solidFill>
            <a:ln w="38160">
              <a:solidFill>
                <a:srgbClr val="000000">
                  <a:alpha val="4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E8C81D3-DD6B-4B69-BDCB-D85A39BEB203}"/>
                </a:ext>
              </a:extLst>
            </p:cNvPr>
            <p:cNvGrpSpPr/>
            <p:nvPr/>
          </p:nvGrpSpPr>
          <p:grpSpPr>
            <a:xfrm rot="10800000">
              <a:off x="1600199" y="3505200"/>
              <a:ext cx="622301" cy="2223040"/>
              <a:chOff x="888999" y="812800"/>
              <a:chExt cx="622301" cy="2223040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60C2049-5AC5-4FD7-B093-12E315666F31}"/>
                  </a:ext>
                </a:extLst>
              </p:cNvPr>
              <p:cNvCxnSpPr/>
              <p:nvPr/>
            </p:nvCxnSpPr>
            <p:spPr>
              <a:xfrm flipV="1">
                <a:off x="888999" y="2628900"/>
                <a:ext cx="0" cy="406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305F388-B7D9-46DC-9DC1-79FC2FDB0C84}"/>
                  </a:ext>
                </a:extLst>
              </p:cNvPr>
              <p:cNvCxnSpPr/>
              <p:nvPr/>
            </p:nvCxnSpPr>
            <p:spPr>
              <a:xfrm>
                <a:off x="888999" y="2628900"/>
                <a:ext cx="62230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117D958-807E-43B8-8F9B-17F596B047FD}"/>
                  </a:ext>
                </a:extLst>
              </p:cNvPr>
              <p:cNvCxnSpPr/>
              <p:nvPr/>
            </p:nvCxnSpPr>
            <p:spPr>
              <a:xfrm flipV="1">
                <a:off x="1511300" y="812800"/>
                <a:ext cx="0" cy="18161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150F891-AF53-4345-BBFC-FDA4BD0DD5F1}"/>
                  </a:ext>
                </a:extLst>
              </p:cNvPr>
              <p:cNvCxnSpPr/>
              <p:nvPr/>
            </p:nvCxnSpPr>
            <p:spPr>
              <a:xfrm flipH="1">
                <a:off x="888999" y="812800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Shape 4">
              <a:extLst>
                <a:ext uri="{FF2B5EF4-FFF2-40B4-BE49-F238E27FC236}">
                  <a16:creationId xmlns:a16="http://schemas.microsoft.com/office/drawing/2014/main" id="{2CE382BB-51AD-4795-A71E-D894A5BEA5BE}"/>
                </a:ext>
              </a:extLst>
            </p:cNvPr>
            <p:cNvSpPr txBox="1"/>
            <p:nvPr/>
          </p:nvSpPr>
          <p:spPr>
            <a:xfrm>
              <a:off x="1561310" y="3983514"/>
              <a:ext cx="1288789" cy="156528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Project Type # Data Migration </a:t>
              </a: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Project Name # Data Migration from BQT to SSP platform.</a:t>
              </a: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Role # Solution Architect, ETL Tech lead and Data Modeler</a:t>
              </a:r>
              <a:endParaRPr lang="en-US" sz="95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TextShape 3">
              <a:extLst>
                <a:ext uri="{FF2B5EF4-FFF2-40B4-BE49-F238E27FC236}">
                  <a16:creationId xmlns:a16="http://schemas.microsoft.com/office/drawing/2014/main" id="{91EE1005-CAEE-44BD-BA7E-5E0D92551A81}"/>
                </a:ext>
              </a:extLst>
            </p:cNvPr>
            <p:cNvSpPr txBox="1"/>
            <p:nvPr/>
          </p:nvSpPr>
          <p:spPr>
            <a:xfrm>
              <a:off x="1441680" y="5900360"/>
              <a:ext cx="1541160" cy="47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58B6C0"/>
                  </a:solidFill>
                  <a:latin typeface="Arial"/>
                </a:rPr>
                <a:t>04/2014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Arrow: Pentagon 5">
              <a:extLst>
                <a:ext uri="{FF2B5EF4-FFF2-40B4-BE49-F238E27FC236}">
                  <a16:creationId xmlns:a16="http://schemas.microsoft.com/office/drawing/2014/main" id="{6A3B079D-101C-482C-AA16-1AC71D584942}"/>
                </a:ext>
              </a:extLst>
            </p:cNvPr>
            <p:cNvSpPr/>
            <p:nvPr/>
          </p:nvSpPr>
          <p:spPr>
            <a:xfrm rot="5400000">
              <a:off x="1517650" y="869950"/>
              <a:ext cx="1371600" cy="1231900"/>
            </a:xfrm>
            <a:custGeom>
              <a:avLst/>
              <a:gdLst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7556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10350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12700 h 1270000"/>
                <a:gd name="connsiteX1" fmla="*/ 10477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  <a:gd name="connsiteX0" fmla="*/ 0 w 1384300"/>
                <a:gd name="connsiteY0" fmla="*/ 12700 h 1270000"/>
                <a:gd name="connsiteX1" fmla="*/ 10096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300" h="1270000">
                  <a:moveTo>
                    <a:pt x="0" y="12700"/>
                  </a:moveTo>
                  <a:lnTo>
                    <a:pt x="1009650" y="0"/>
                  </a:lnTo>
                  <a:lnTo>
                    <a:pt x="1384300" y="641350"/>
                  </a:lnTo>
                  <a:lnTo>
                    <a:pt x="1035050" y="1270000"/>
                  </a:lnTo>
                  <a:lnTo>
                    <a:pt x="0" y="1270000"/>
                  </a:lnTo>
                  <a:lnTo>
                    <a:pt x="0" y="1270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B2F80B-01EF-457B-923E-A80D57DB57F4}"/>
                </a:ext>
              </a:extLst>
            </p:cNvPr>
            <p:cNvCxnSpPr>
              <a:stCxn id="72" idx="0"/>
              <a:endCxn id="78" idx="2"/>
            </p:cNvCxnSpPr>
            <p:nvPr/>
          </p:nvCxnSpPr>
          <p:spPr>
            <a:xfrm flipV="1">
              <a:off x="2197099" y="2171700"/>
              <a:ext cx="191" cy="8641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B997B8D-9A38-49FC-BB84-9CB3B2286F8F}"/>
              </a:ext>
            </a:extLst>
          </p:cNvPr>
          <p:cNvGrpSpPr/>
          <p:nvPr/>
        </p:nvGrpSpPr>
        <p:grpSpPr>
          <a:xfrm>
            <a:off x="4747685" y="908400"/>
            <a:ext cx="2717169" cy="5949600"/>
            <a:chOff x="-47740" y="426680"/>
            <a:chExt cx="3094663" cy="594960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609F06E-CE1B-4338-BCCB-86A4B044B04C}"/>
                </a:ext>
              </a:extLst>
            </p:cNvPr>
            <p:cNvGrpSpPr/>
            <p:nvPr/>
          </p:nvGrpSpPr>
          <p:grpSpPr>
            <a:xfrm>
              <a:off x="266699" y="3035840"/>
              <a:ext cx="1244601" cy="457200"/>
              <a:chOff x="266699" y="3035840"/>
              <a:chExt cx="1244601" cy="457200"/>
            </a:xfrm>
          </p:grpSpPr>
          <p:sp>
            <p:nvSpPr>
              <p:cNvPr id="116" name="Arrow: Chevron 115">
                <a:extLst>
                  <a:ext uri="{FF2B5EF4-FFF2-40B4-BE49-F238E27FC236}">
                    <a16:creationId xmlns:a16="http://schemas.microsoft.com/office/drawing/2014/main" id="{3391C97A-8E4D-49C2-AF02-181E92D081F7}"/>
                  </a:ext>
                </a:extLst>
              </p:cNvPr>
              <p:cNvSpPr/>
              <p:nvPr/>
            </p:nvSpPr>
            <p:spPr>
              <a:xfrm>
                <a:off x="266699" y="3111500"/>
                <a:ext cx="1244601" cy="31750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CustomShape 9">
                <a:extLst>
                  <a:ext uri="{FF2B5EF4-FFF2-40B4-BE49-F238E27FC236}">
                    <a16:creationId xmlns:a16="http://schemas.microsoft.com/office/drawing/2014/main" id="{6001120A-731B-4881-A523-FE1AEE00839C}"/>
                  </a:ext>
                </a:extLst>
              </p:cNvPr>
              <p:cNvSpPr/>
              <p:nvPr/>
            </p:nvSpPr>
            <p:spPr>
              <a:xfrm>
                <a:off x="660399" y="3035840"/>
                <a:ext cx="457200" cy="457200"/>
              </a:xfrm>
              <a:prstGeom prst="donut">
                <a:avLst>
                  <a:gd name="adj" fmla="val 16203"/>
                </a:avLst>
              </a:prstGeom>
              <a:solidFill>
                <a:srgbClr val="FFFFFF"/>
              </a:solidFill>
              <a:ln w="38160">
                <a:solidFill>
                  <a:srgbClr val="000000">
                    <a:alpha val="40000"/>
                  </a:srgb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91" name="Arrow: Pentagon 5">
              <a:extLst>
                <a:ext uri="{FF2B5EF4-FFF2-40B4-BE49-F238E27FC236}">
                  <a16:creationId xmlns:a16="http://schemas.microsoft.com/office/drawing/2014/main" id="{91F403ED-92E1-4D2B-9C10-64FCF8737EFE}"/>
                </a:ext>
              </a:extLst>
            </p:cNvPr>
            <p:cNvSpPr/>
            <p:nvPr/>
          </p:nvSpPr>
          <p:spPr>
            <a:xfrm rot="16200000">
              <a:off x="196850" y="4413250"/>
              <a:ext cx="1371600" cy="1231900"/>
            </a:xfrm>
            <a:custGeom>
              <a:avLst/>
              <a:gdLst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7556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10350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12700 h 1270000"/>
                <a:gd name="connsiteX1" fmla="*/ 10477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  <a:gd name="connsiteX0" fmla="*/ 0 w 1384300"/>
                <a:gd name="connsiteY0" fmla="*/ 12700 h 1270000"/>
                <a:gd name="connsiteX1" fmla="*/ 10096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300" h="1270000">
                  <a:moveTo>
                    <a:pt x="0" y="12700"/>
                  </a:moveTo>
                  <a:lnTo>
                    <a:pt x="1009650" y="0"/>
                  </a:lnTo>
                  <a:lnTo>
                    <a:pt x="1384300" y="641350"/>
                  </a:lnTo>
                  <a:lnTo>
                    <a:pt x="1035050" y="1270000"/>
                  </a:lnTo>
                  <a:lnTo>
                    <a:pt x="0" y="1270000"/>
                  </a:lnTo>
                  <a:lnTo>
                    <a:pt x="0" y="12700"/>
                  </a:lnTo>
                  <a:close/>
                </a:path>
              </a:pathLst>
            </a:custGeom>
            <a:noFill/>
            <a:ln w="31750" cap="rnd" cmpd="sng">
              <a:solidFill>
                <a:schemeClr val="accent1">
                  <a:shade val="50000"/>
                  <a:alpha val="75000"/>
                </a:schemeClr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371600"/>
                        <a:gd name="connsiteY0" fmla="*/ 12319 h 1231900"/>
                        <a:gd name="connsiteX1" fmla="*/ 1000387 w 1371600"/>
                        <a:gd name="connsiteY1" fmla="*/ 0 h 1231900"/>
                        <a:gd name="connsiteX2" fmla="*/ 1371600 w 1371600"/>
                        <a:gd name="connsiteY2" fmla="*/ 622109 h 1231900"/>
                        <a:gd name="connsiteX3" fmla="*/ 1025554 w 1371600"/>
                        <a:gd name="connsiteY3" fmla="*/ 1231900 h 1231900"/>
                        <a:gd name="connsiteX4" fmla="*/ 0 w 1371600"/>
                        <a:gd name="connsiteY4" fmla="*/ 1231900 h 1231900"/>
                        <a:gd name="connsiteX5" fmla="*/ 0 w 1371600"/>
                        <a:gd name="connsiteY5" fmla="*/ 12319 h 1231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71600" h="1231900" extrusionOk="0">
                          <a:moveTo>
                            <a:pt x="0" y="12319"/>
                          </a:moveTo>
                          <a:cubicBezTo>
                            <a:pt x="321967" y="49772"/>
                            <a:pt x="681921" y="31249"/>
                            <a:pt x="1000387" y="0"/>
                          </a:cubicBezTo>
                          <a:cubicBezTo>
                            <a:pt x="1042353" y="108336"/>
                            <a:pt x="1286010" y="554325"/>
                            <a:pt x="1371600" y="622109"/>
                          </a:cubicBezTo>
                          <a:cubicBezTo>
                            <a:pt x="1283637" y="691035"/>
                            <a:pt x="1230011" y="995014"/>
                            <a:pt x="1025554" y="1231900"/>
                          </a:cubicBezTo>
                          <a:cubicBezTo>
                            <a:pt x="608875" y="1156571"/>
                            <a:pt x="245282" y="1152331"/>
                            <a:pt x="0" y="1231900"/>
                          </a:cubicBezTo>
                          <a:cubicBezTo>
                            <a:pt x="-14572" y="803978"/>
                            <a:pt x="85154" y="219474"/>
                            <a:pt x="0" y="1231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F7E9136-8565-4C44-BFE0-E1AD0798D10E}"/>
                </a:ext>
              </a:extLst>
            </p:cNvPr>
            <p:cNvCxnSpPr>
              <a:cxnSpLocks/>
              <a:stCxn id="117" idx="4"/>
              <a:endCxn id="91" idx="2"/>
            </p:cNvCxnSpPr>
            <p:nvPr/>
          </p:nvCxnSpPr>
          <p:spPr>
            <a:xfrm flipH="1">
              <a:off x="888810" y="3493040"/>
              <a:ext cx="189" cy="850360"/>
            </a:xfrm>
            <a:prstGeom prst="line">
              <a:avLst/>
            </a:prstGeom>
            <a:ln w="19050">
              <a:solidFill>
                <a:srgbClr val="236B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Shape 2">
              <a:extLst>
                <a:ext uri="{FF2B5EF4-FFF2-40B4-BE49-F238E27FC236}">
                  <a16:creationId xmlns:a16="http://schemas.microsoft.com/office/drawing/2014/main" id="{F5C4BDEB-810B-4755-BE1D-60822B5963A1}"/>
                </a:ext>
              </a:extLst>
            </p:cNvPr>
            <p:cNvSpPr txBox="1"/>
            <p:nvPr/>
          </p:nvSpPr>
          <p:spPr>
            <a:xfrm>
              <a:off x="-47740" y="884260"/>
              <a:ext cx="1619380" cy="13509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spc="-1" dirty="0">
                  <a:solidFill>
                    <a:srgbClr val="000000"/>
                  </a:solidFill>
                  <a:ea typeface="Times New Roman"/>
                </a:rPr>
                <a:t>Project Type # Built Data Mart using Dimension Modeling.</a:t>
              </a: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spc="-1" dirty="0">
                  <a:solidFill>
                    <a:srgbClr val="000000"/>
                  </a:solidFill>
                  <a:ea typeface="Times New Roman"/>
                </a:rPr>
                <a:t>Project Name # Enterprise Reporting and Application Platform (ERAP)</a:t>
              </a: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spc="-1" dirty="0">
                  <a:solidFill>
                    <a:srgbClr val="000000"/>
                  </a:solidFill>
                  <a:ea typeface="Times New Roman"/>
                </a:rPr>
                <a:t>Role # Data Integration Architect / ETL Tech lead and Data Modeler.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58890E2-2518-4DEC-876E-A7455B9D3164}"/>
                </a:ext>
              </a:extLst>
            </p:cNvPr>
            <p:cNvCxnSpPr>
              <a:cxnSpLocks/>
              <a:stCxn id="117" idx="0"/>
            </p:cNvCxnSpPr>
            <p:nvPr/>
          </p:nvCxnSpPr>
          <p:spPr>
            <a:xfrm flipH="1" flipV="1">
              <a:off x="882649" y="2794000"/>
              <a:ext cx="6350" cy="2418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3B0F43D-7719-41D0-A797-8EE0F8EE9A10}"/>
                </a:ext>
              </a:extLst>
            </p:cNvPr>
            <p:cNvCxnSpPr/>
            <p:nvPr/>
          </p:nvCxnSpPr>
          <p:spPr>
            <a:xfrm>
              <a:off x="876299" y="2811722"/>
              <a:ext cx="6223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01CBA34-6EC6-494A-ABA2-B70A81AAE66A}"/>
                </a:ext>
              </a:extLst>
            </p:cNvPr>
            <p:cNvGrpSpPr/>
            <p:nvPr/>
          </p:nvGrpSpPr>
          <p:grpSpPr>
            <a:xfrm>
              <a:off x="876299" y="801540"/>
              <a:ext cx="622301" cy="2010182"/>
              <a:chOff x="876299" y="1074718"/>
              <a:chExt cx="622301" cy="1737004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D62C278-DF7F-4FDB-809E-2FB5F5323BD1}"/>
                  </a:ext>
                </a:extLst>
              </p:cNvPr>
              <p:cNvCxnSpPr/>
              <p:nvPr/>
            </p:nvCxnSpPr>
            <p:spPr>
              <a:xfrm flipV="1">
                <a:off x="1498600" y="1074718"/>
                <a:ext cx="0" cy="17370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BBBBA85-347E-4DB6-B7A2-2556A471B77A}"/>
                  </a:ext>
                </a:extLst>
              </p:cNvPr>
              <p:cNvCxnSpPr/>
              <p:nvPr/>
            </p:nvCxnSpPr>
            <p:spPr>
              <a:xfrm flipH="1">
                <a:off x="876299" y="1074718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Shape 1">
              <a:extLst>
                <a:ext uri="{FF2B5EF4-FFF2-40B4-BE49-F238E27FC236}">
                  <a16:creationId xmlns:a16="http://schemas.microsoft.com/office/drawing/2014/main" id="{D9E16B8D-A120-41DA-8C7E-237063AE9CE0}"/>
                </a:ext>
              </a:extLst>
            </p:cNvPr>
            <p:cNvSpPr txBox="1"/>
            <p:nvPr/>
          </p:nvSpPr>
          <p:spPr>
            <a:xfrm>
              <a:off x="120680" y="426680"/>
              <a:ext cx="1541160" cy="47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3494BA"/>
                  </a:solidFill>
                  <a:latin typeface="Arial"/>
                </a:rPr>
                <a:t>07/2015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Arrow: Chevron 99">
              <a:extLst>
                <a:ext uri="{FF2B5EF4-FFF2-40B4-BE49-F238E27FC236}">
                  <a16:creationId xmlns:a16="http://schemas.microsoft.com/office/drawing/2014/main" id="{92702604-2EEC-41FA-8561-A7C11A282DD5}"/>
                </a:ext>
              </a:extLst>
            </p:cNvPr>
            <p:cNvSpPr/>
            <p:nvPr/>
          </p:nvSpPr>
          <p:spPr>
            <a:xfrm>
              <a:off x="1574799" y="3111500"/>
              <a:ext cx="1244601" cy="3175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01" name="CustomShape 9">
              <a:extLst>
                <a:ext uri="{FF2B5EF4-FFF2-40B4-BE49-F238E27FC236}">
                  <a16:creationId xmlns:a16="http://schemas.microsoft.com/office/drawing/2014/main" id="{C49E8604-19D2-4583-895A-5773028DBAFF}"/>
                </a:ext>
              </a:extLst>
            </p:cNvPr>
            <p:cNvSpPr/>
            <p:nvPr/>
          </p:nvSpPr>
          <p:spPr>
            <a:xfrm>
              <a:off x="1968499" y="3035840"/>
              <a:ext cx="457200" cy="457200"/>
            </a:xfrm>
            <a:prstGeom prst="donut">
              <a:avLst>
                <a:gd name="adj" fmla="val 16203"/>
              </a:avLst>
            </a:prstGeom>
            <a:solidFill>
              <a:srgbClr val="FFFFFF"/>
            </a:solidFill>
            <a:ln w="38160">
              <a:solidFill>
                <a:srgbClr val="000000">
                  <a:alpha val="4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7DFF11B-A977-4DAE-8E6D-548CE9CA3BF3}"/>
                </a:ext>
              </a:extLst>
            </p:cNvPr>
            <p:cNvGrpSpPr/>
            <p:nvPr/>
          </p:nvGrpSpPr>
          <p:grpSpPr>
            <a:xfrm rot="10800000">
              <a:off x="1600199" y="3505200"/>
              <a:ext cx="622301" cy="2223040"/>
              <a:chOff x="888999" y="812800"/>
              <a:chExt cx="622301" cy="2223040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EDC17DE0-CA7A-410E-A47F-8AF6FB1217E3}"/>
                  </a:ext>
                </a:extLst>
              </p:cNvPr>
              <p:cNvCxnSpPr/>
              <p:nvPr/>
            </p:nvCxnSpPr>
            <p:spPr>
              <a:xfrm flipV="1">
                <a:off x="888999" y="2628900"/>
                <a:ext cx="0" cy="406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D84FD157-E9C9-4B9C-9DB5-1673F74A61F4}"/>
                  </a:ext>
                </a:extLst>
              </p:cNvPr>
              <p:cNvCxnSpPr/>
              <p:nvPr/>
            </p:nvCxnSpPr>
            <p:spPr>
              <a:xfrm>
                <a:off x="888999" y="2628900"/>
                <a:ext cx="62230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A81F1F8-447B-46D8-98DE-3C0F6E9BC3D8}"/>
                  </a:ext>
                </a:extLst>
              </p:cNvPr>
              <p:cNvCxnSpPr/>
              <p:nvPr/>
            </p:nvCxnSpPr>
            <p:spPr>
              <a:xfrm flipV="1">
                <a:off x="1511300" y="812800"/>
                <a:ext cx="0" cy="18161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883F82F-30AA-42CF-968C-BEACB82CAB8B}"/>
                  </a:ext>
                </a:extLst>
              </p:cNvPr>
              <p:cNvCxnSpPr/>
              <p:nvPr/>
            </p:nvCxnSpPr>
            <p:spPr>
              <a:xfrm flipH="1">
                <a:off x="888999" y="812800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Shape 4">
              <a:extLst>
                <a:ext uri="{FF2B5EF4-FFF2-40B4-BE49-F238E27FC236}">
                  <a16:creationId xmlns:a16="http://schemas.microsoft.com/office/drawing/2014/main" id="{ED496BF5-CA87-4955-AB30-C235ECAFC5E3}"/>
                </a:ext>
              </a:extLst>
            </p:cNvPr>
            <p:cNvSpPr txBox="1"/>
            <p:nvPr/>
          </p:nvSpPr>
          <p:spPr>
            <a:xfrm>
              <a:off x="1586711" y="3894306"/>
              <a:ext cx="1460212" cy="156528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00" spc="-1" dirty="0">
                  <a:solidFill>
                    <a:srgbClr val="000000"/>
                  </a:solidFill>
                  <a:ea typeface="Times New Roman"/>
                </a:rPr>
                <a:t>Project Type # ODS Class II (Operational Data Store).</a:t>
              </a: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00" spc="-1" dirty="0">
                  <a:solidFill>
                    <a:srgbClr val="000000"/>
                  </a:solidFill>
                  <a:ea typeface="Times New Roman"/>
                </a:rPr>
                <a:t>Project Name # Agency Incentive Management (AIM)</a:t>
              </a: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00" spc="-1" dirty="0">
                  <a:solidFill>
                    <a:srgbClr val="000000"/>
                  </a:solidFill>
                  <a:ea typeface="Times New Roman"/>
                </a:rPr>
                <a:t>Role # Data Integration Architect / ETL Tech lead and Data Modeler.</a:t>
              </a:r>
            </a:p>
          </p:txBody>
        </p:sp>
        <p:sp>
          <p:nvSpPr>
            <p:cNvPr id="104" name="TextShape 3">
              <a:extLst>
                <a:ext uri="{FF2B5EF4-FFF2-40B4-BE49-F238E27FC236}">
                  <a16:creationId xmlns:a16="http://schemas.microsoft.com/office/drawing/2014/main" id="{E8C702C0-84C9-44B9-8A1D-A2A9D39B3CC0}"/>
                </a:ext>
              </a:extLst>
            </p:cNvPr>
            <p:cNvSpPr txBox="1"/>
            <p:nvPr/>
          </p:nvSpPr>
          <p:spPr>
            <a:xfrm>
              <a:off x="1441680" y="5900360"/>
              <a:ext cx="1541160" cy="47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spc="-1" dirty="0">
                  <a:solidFill>
                    <a:srgbClr val="58B6C0"/>
                  </a:solidFill>
                  <a:latin typeface="Arial"/>
                </a:rPr>
                <a:t>12</a:t>
              </a:r>
              <a:r>
                <a:rPr lang="en-US" sz="1600" b="0" strike="noStrike" spc="-1" dirty="0">
                  <a:solidFill>
                    <a:srgbClr val="58B6C0"/>
                  </a:solidFill>
                  <a:latin typeface="Arial"/>
                </a:rPr>
                <a:t>/2016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Arrow: Pentagon 5">
              <a:extLst>
                <a:ext uri="{FF2B5EF4-FFF2-40B4-BE49-F238E27FC236}">
                  <a16:creationId xmlns:a16="http://schemas.microsoft.com/office/drawing/2014/main" id="{19A8F4D1-0439-48E4-A23F-71D02D0BDF60}"/>
                </a:ext>
              </a:extLst>
            </p:cNvPr>
            <p:cNvSpPr/>
            <p:nvPr/>
          </p:nvSpPr>
          <p:spPr>
            <a:xfrm rot="5400000">
              <a:off x="1517650" y="869950"/>
              <a:ext cx="1371600" cy="1231900"/>
            </a:xfrm>
            <a:custGeom>
              <a:avLst/>
              <a:gdLst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7556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10350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12700 h 1270000"/>
                <a:gd name="connsiteX1" fmla="*/ 10477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  <a:gd name="connsiteX0" fmla="*/ 0 w 1384300"/>
                <a:gd name="connsiteY0" fmla="*/ 12700 h 1270000"/>
                <a:gd name="connsiteX1" fmla="*/ 10096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300" h="1270000">
                  <a:moveTo>
                    <a:pt x="0" y="12700"/>
                  </a:moveTo>
                  <a:lnTo>
                    <a:pt x="1009650" y="0"/>
                  </a:lnTo>
                  <a:lnTo>
                    <a:pt x="1384300" y="641350"/>
                  </a:lnTo>
                  <a:lnTo>
                    <a:pt x="1035050" y="1270000"/>
                  </a:lnTo>
                  <a:lnTo>
                    <a:pt x="0" y="1270000"/>
                  </a:lnTo>
                  <a:lnTo>
                    <a:pt x="0" y="1270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3C9D23E-C460-456F-B195-40F386B3E924}"/>
                </a:ext>
              </a:extLst>
            </p:cNvPr>
            <p:cNvCxnSpPr>
              <a:stCxn id="101" idx="0"/>
              <a:endCxn id="107" idx="2"/>
            </p:cNvCxnSpPr>
            <p:nvPr/>
          </p:nvCxnSpPr>
          <p:spPr>
            <a:xfrm flipV="1">
              <a:off x="2197099" y="2171700"/>
              <a:ext cx="191" cy="8641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D63AF9D-353E-4BF5-9F71-7DA60B1DF8EB}"/>
              </a:ext>
            </a:extLst>
          </p:cNvPr>
          <p:cNvGrpSpPr/>
          <p:nvPr/>
        </p:nvGrpSpPr>
        <p:grpSpPr>
          <a:xfrm>
            <a:off x="7200087" y="897250"/>
            <a:ext cx="2660903" cy="5949600"/>
            <a:chOff x="-47740" y="426680"/>
            <a:chExt cx="3030580" cy="59496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228F87C-088B-435E-912F-410130679ADB}"/>
                </a:ext>
              </a:extLst>
            </p:cNvPr>
            <p:cNvGrpSpPr/>
            <p:nvPr/>
          </p:nvGrpSpPr>
          <p:grpSpPr>
            <a:xfrm>
              <a:off x="266699" y="3035840"/>
              <a:ext cx="1244601" cy="457200"/>
              <a:chOff x="266699" y="3035840"/>
              <a:chExt cx="1244601" cy="457200"/>
            </a:xfrm>
          </p:grpSpPr>
          <p:sp>
            <p:nvSpPr>
              <p:cNvPr id="145" name="Arrow: Chevron 144">
                <a:extLst>
                  <a:ext uri="{FF2B5EF4-FFF2-40B4-BE49-F238E27FC236}">
                    <a16:creationId xmlns:a16="http://schemas.microsoft.com/office/drawing/2014/main" id="{32B0EDAE-787B-4FE5-AD0F-6B9097A24390}"/>
                  </a:ext>
                </a:extLst>
              </p:cNvPr>
              <p:cNvSpPr/>
              <p:nvPr/>
            </p:nvSpPr>
            <p:spPr>
              <a:xfrm>
                <a:off x="266699" y="3111500"/>
                <a:ext cx="1244601" cy="31750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CustomShape 9">
                <a:extLst>
                  <a:ext uri="{FF2B5EF4-FFF2-40B4-BE49-F238E27FC236}">
                    <a16:creationId xmlns:a16="http://schemas.microsoft.com/office/drawing/2014/main" id="{6D8C3E62-11D8-4EA7-A24B-D746DC9D3962}"/>
                  </a:ext>
                </a:extLst>
              </p:cNvPr>
              <p:cNvSpPr/>
              <p:nvPr/>
            </p:nvSpPr>
            <p:spPr>
              <a:xfrm>
                <a:off x="660399" y="3035840"/>
                <a:ext cx="457200" cy="457200"/>
              </a:xfrm>
              <a:prstGeom prst="donut">
                <a:avLst>
                  <a:gd name="adj" fmla="val 16203"/>
                </a:avLst>
              </a:prstGeom>
              <a:solidFill>
                <a:srgbClr val="FFFFFF"/>
              </a:solidFill>
              <a:ln w="38160">
                <a:solidFill>
                  <a:srgbClr val="000000">
                    <a:alpha val="40000"/>
                  </a:srgb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20" name="Arrow: Pentagon 5">
              <a:extLst>
                <a:ext uri="{FF2B5EF4-FFF2-40B4-BE49-F238E27FC236}">
                  <a16:creationId xmlns:a16="http://schemas.microsoft.com/office/drawing/2014/main" id="{35FCF2A2-8801-472D-BBE4-FCA2D735DE86}"/>
                </a:ext>
              </a:extLst>
            </p:cNvPr>
            <p:cNvSpPr/>
            <p:nvPr/>
          </p:nvSpPr>
          <p:spPr>
            <a:xfrm rot="16200000">
              <a:off x="196850" y="4413250"/>
              <a:ext cx="1371600" cy="1231900"/>
            </a:xfrm>
            <a:custGeom>
              <a:avLst/>
              <a:gdLst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7556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10350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12700 h 1270000"/>
                <a:gd name="connsiteX1" fmla="*/ 10477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  <a:gd name="connsiteX0" fmla="*/ 0 w 1384300"/>
                <a:gd name="connsiteY0" fmla="*/ 12700 h 1270000"/>
                <a:gd name="connsiteX1" fmla="*/ 10096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300" h="1270000">
                  <a:moveTo>
                    <a:pt x="0" y="12700"/>
                  </a:moveTo>
                  <a:lnTo>
                    <a:pt x="1009650" y="0"/>
                  </a:lnTo>
                  <a:lnTo>
                    <a:pt x="1384300" y="641350"/>
                  </a:lnTo>
                  <a:lnTo>
                    <a:pt x="1035050" y="1270000"/>
                  </a:lnTo>
                  <a:lnTo>
                    <a:pt x="0" y="1270000"/>
                  </a:lnTo>
                  <a:lnTo>
                    <a:pt x="0" y="12700"/>
                  </a:lnTo>
                  <a:close/>
                </a:path>
              </a:pathLst>
            </a:custGeom>
            <a:noFill/>
            <a:ln w="31750" cap="rnd" cmpd="sng">
              <a:solidFill>
                <a:schemeClr val="accent1">
                  <a:shade val="50000"/>
                  <a:alpha val="75000"/>
                </a:schemeClr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371600"/>
                        <a:gd name="connsiteY0" fmla="*/ 12319 h 1231900"/>
                        <a:gd name="connsiteX1" fmla="*/ 1000387 w 1371600"/>
                        <a:gd name="connsiteY1" fmla="*/ 0 h 1231900"/>
                        <a:gd name="connsiteX2" fmla="*/ 1371600 w 1371600"/>
                        <a:gd name="connsiteY2" fmla="*/ 622109 h 1231900"/>
                        <a:gd name="connsiteX3" fmla="*/ 1025554 w 1371600"/>
                        <a:gd name="connsiteY3" fmla="*/ 1231900 h 1231900"/>
                        <a:gd name="connsiteX4" fmla="*/ 0 w 1371600"/>
                        <a:gd name="connsiteY4" fmla="*/ 1231900 h 1231900"/>
                        <a:gd name="connsiteX5" fmla="*/ 0 w 1371600"/>
                        <a:gd name="connsiteY5" fmla="*/ 12319 h 1231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71600" h="1231900" extrusionOk="0">
                          <a:moveTo>
                            <a:pt x="0" y="12319"/>
                          </a:moveTo>
                          <a:cubicBezTo>
                            <a:pt x="321967" y="49772"/>
                            <a:pt x="681921" y="31249"/>
                            <a:pt x="1000387" y="0"/>
                          </a:cubicBezTo>
                          <a:cubicBezTo>
                            <a:pt x="1042353" y="108336"/>
                            <a:pt x="1286010" y="554325"/>
                            <a:pt x="1371600" y="622109"/>
                          </a:cubicBezTo>
                          <a:cubicBezTo>
                            <a:pt x="1283637" y="691035"/>
                            <a:pt x="1230011" y="995014"/>
                            <a:pt x="1025554" y="1231900"/>
                          </a:cubicBezTo>
                          <a:cubicBezTo>
                            <a:pt x="608875" y="1156571"/>
                            <a:pt x="245282" y="1152331"/>
                            <a:pt x="0" y="1231900"/>
                          </a:cubicBezTo>
                          <a:cubicBezTo>
                            <a:pt x="-14572" y="803978"/>
                            <a:pt x="85154" y="219474"/>
                            <a:pt x="0" y="1231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F6B8BA2-855F-435C-B088-090D15BFF752}"/>
                </a:ext>
              </a:extLst>
            </p:cNvPr>
            <p:cNvCxnSpPr>
              <a:cxnSpLocks/>
              <a:stCxn id="146" idx="4"/>
              <a:endCxn id="120" idx="2"/>
            </p:cNvCxnSpPr>
            <p:nvPr/>
          </p:nvCxnSpPr>
          <p:spPr>
            <a:xfrm flipH="1">
              <a:off x="888810" y="3493040"/>
              <a:ext cx="189" cy="850360"/>
            </a:xfrm>
            <a:prstGeom prst="line">
              <a:avLst/>
            </a:prstGeom>
            <a:ln w="19050">
              <a:solidFill>
                <a:srgbClr val="236B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Shape 2">
              <a:extLst>
                <a:ext uri="{FF2B5EF4-FFF2-40B4-BE49-F238E27FC236}">
                  <a16:creationId xmlns:a16="http://schemas.microsoft.com/office/drawing/2014/main" id="{3549DFFC-671C-4A25-B4CB-DA5B9D4CE191}"/>
                </a:ext>
              </a:extLst>
            </p:cNvPr>
            <p:cNvSpPr txBox="1"/>
            <p:nvPr/>
          </p:nvSpPr>
          <p:spPr>
            <a:xfrm>
              <a:off x="-47740" y="884260"/>
              <a:ext cx="1619380" cy="13509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Project Type # New product Data Integration in ODS / Data Warehouse.</a:t>
              </a: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Project Name # Fixed Index Annuities (FIA)</a:t>
              </a: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Role # Data Integration Manager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20B2299-9510-472D-BFF6-6505C9DF99F1}"/>
                </a:ext>
              </a:extLst>
            </p:cNvPr>
            <p:cNvCxnSpPr>
              <a:cxnSpLocks/>
              <a:stCxn id="146" idx="0"/>
            </p:cNvCxnSpPr>
            <p:nvPr/>
          </p:nvCxnSpPr>
          <p:spPr>
            <a:xfrm flipH="1" flipV="1">
              <a:off x="882649" y="2794000"/>
              <a:ext cx="6350" cy="2418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BDFAFB0-DCF5-4874-A638-A2E81D0B38C3}"/>
                </a:ext>
              </a:extLst>
            </p:cNvPr>
            <p:cNvCxnSpPr/>
            <p:nvPr/>
          </p:nvCxnSpPr>
          <p:spPr>
            <a:xfrm>
              <a:off x="876299" y="2811722"/>
              <a:ext cx="6223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B80C8088-C8C7-4E08-AF08-AA500D04FC72}"/>
                </a:ext>
              </a:extLst>
            </p:cNvPr>
            <p:cNvGrpSpPr/>
            <p:nvPr/>
          </p:nvGrpSpPr>
          <p:grpSpPr>
            <a:xfrm>
              <a:off x="876299" y="801540"/>
              <a:ext cx="622301" cy="2010182"/>
              <a:chOff x="876299" y="1074718"/>
              <a:chExt cx="622301" cy="1737004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543C0D13-8DC4-4630-BB02-1FD3975B715B}"/>
                  </a:ext>
                </a:extLst>
              </p:cNvPr>
              <p:cNvCxnSpPr/>
              <p:nvPr/>
            </p:nvCxnSpPr>
            <p:spPr>
              <a:xfrm flipV="1">
                <a:off x="1498600" y="1074718"/>
                <a:ext cx="0" cy="17370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0DD81C52-2A70-4D57-8606-02E38D636ECF}"/>
                  </a:ext>
                </a:extLst>
              </p:cNvPr>
              <p:cNvCxnSpPr/>
              <p:nvPr/>
            </p:nvCxnSpPr>
            <p:spPr>
              <a:xfrm flipH="1">
                <a:off x="876299" y="1074718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TextShape 1">
              <a:extLst>
                <a:ext uri="{FF2B5EF4-FFF2-40B4-BE49-F238E27FC236}">
                  <a16:creationId xmlns:a16="http://schemas.microsoft.com/office/drawing/2014/main" id="{1CAAC193-F624-4402-84EB-F421C290F03D}"/>
                </a:ext>
              </a:extLst>
            </p:cNvPr>
            <p:cNvSpPr txBox="1"/>
            <p:nvPr/>
          </p:nvSpPr>
          <p:spPr>
            <a:xfrm>
              <a:off x="120680" y="426680"/>
              <a:ext cx="1541160" cy="47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3494BA"/>
                  </a:solidFill>
                  <a:latin typeface="Arial"/>
                </a:rPr>
                <a:t>03/2018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Arrow: Chevron 128">
              <a:extLst>
                <a:ext uri="{FF2B5EF4-FFF2-40B4-BE49-F238E27FC236}">
                  <a16:creationId xmlns:a16="http://schemas.microsoft.com/office/drawing/2014/main" id="{C2094E44-5F38-4F97-A38C-E3C746DF6E7D}"/>
                </a:ext>
              </a:extLst>
            </p:cNvPr>
            <p:cNvSpPr/>
            <p:nvPr/>
          </p:nvSpPr>
          <p:spPr>
            <a:xfrm>
              <a:off x="1574799" y="3111500"/>
              <a:ext cx="1244601" cy="3175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30" name="CustomShape 9">
              <a:extLst>
                <a:ext uri="{FF2B5EF4-FFF2-40B4-BE49-F238E27FC236}">
                  <a16:creationId xmlns:a16="http://schemas.microsoft.com/office/drawing/2014/main" id="{76B2E276-3E8E-47CB-AFA7-123755AC1886}"/>
                </a:ext>
              </a:extLst>
            </p:cNvPr>
            <p:cNvSpPr/>
            <p:nvPr/>
          </p:nvSpPr>
          <p:spPr>
            <a:xfrm>
              <a:off x="1968499" y="3035840"/>
              <a:ext cx="457200" cy="457200"/>
            </a:xfrm>
            <a:prstGeom prst="donut">
              <a:avLst>
                <a:gd name="adj" fmla="val 16203"/>
              </a:avLst>
            </a:prstGeom>
            <a:solidFill>
              <a:srgbClr val="FFFFFF"/>
            </a:solidFill>
            <a:ln w="38160">
              <a:solidFill>
                <a:srgbClr val="000000">
                  <a:alpha val="4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9E13228-01AE-4424-A5D1-198FCE7023C1}"/>
                </a:ext>
              </a:extLst>
            </p:cNvPr>
            <p:cNvGrpSpPr/>
            <p:nvPr/>
          </p:nvGrpSpPr>
          <p:grpSpPr>
            <a:xfrm rot="10800000">
              <a:off x="1600199" y="3505200"/>
              <a:ext cx="622301" cy="2223040"/>
              <a:chOff x="888999" y="812800"/>
              <a:chExt cx="622301" cy="2223040"/>
            </a:xfrm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DAC22D7-0198-436D-A153-2911EFC3F37A}"/>
                  </a:ext>
                </a:extLst>
              </p:cNvPr>
              <p:cNvCxnSpPr/>
              <p:nvPr/>
            </p:nvCxnSpPr>
            <p:spPr>
              <a:xfrm flipV="1">
                <a:off x="888999" y="2628900"/>
                <a:ext cx="0" cy="406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889B31E-48F4-48A5-95FA-E83A20AF858E}"/>
                  </a:ext>
                </a:extLst>
              </p:cNvPr>
              <p:cNvCxnSpPr/>
              <p:nvPr/>
            </p:nvCxnSpPr>
            <p:spPr>
              <a:xfrm>
                <a:off x="888999" y="2628900"/>
                <a:ext cx="62230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758B2ED-25A1-4B67-A275-0C1CA13D134E}"/>
                  </a:ext>
                </a:extLst>
              </p:cNvPr>
              <p:cNvCxnSpPr/>
              <p:nvPr/>
            </p:nvCxnSpPr>
            <p:spPr>
              <a:xfrm flipV="1">
                <a:off x="1511300" y="812800"/>
                <a:ext cx="0" cy="18161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3204E511-9FF7-4411-9A9F-36B1A4DC49B3}"/>
                  </a:ext>
                </a:extLst>
              </p:cNvPr>
              <p:cNvCxnSpPr/>
              <p:nvPr/>
            </p:nvCxnSpPr>
            <p:spPr>
              <a:xfrm flipH="1">
                <a:off x="888999" y="812800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Shape 4">
              <a:extLst>
                <a:ext uri="{FF2B5EF4-FFF2-40B4-BE49-F238E27FC236}">
                  <a16:creationId xmlns:a16="http://schemas.microsoft.com/office/drawing/2014/main" id="{1939DE78-7B66-4972-98F3-41DE6DE4E934}"/>
                </a:ext>
              </a:extLst>
            </p:cNvPr>
            <p:cNvSpPr txBox="1"/>
            <p:nvPr/>
          </p:nvSpPr>
          <p:spPr>
            <a:xfrm>
              <a:off x="1510510" y="3994665"/>
              <a:ext cx="1417791" cy="156528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800" spc="-1" dirty="0">
                  <a:solidFill>
                    <a:srgbClr val="000000"/>
                  </a:solidFill>
                  <a:ea typeface="Times New Roman"/>
                </a:rPr>
                <a:t>Project Type # Data Migration / Data Warehouse on AWS.</a:t>
              </a: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800" spc="-1" dirty="0">
                  <a:solidFill>
                    <a:srgbClr val="000000"/>
                  </a:solidFill>
                  <a:ea typeface="Times New Roman"/>
                </a:rPr>
                <a:t>Project Name # Orion Data Migration / Enterprise Solution Data Warehouse (ESDW)</a:t>
              </a: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800" spc="-1" dirty="0">
                  <a:solidFill>
                    <a:srgbClr val="000000"/>
                  </a:solidFill>
                  <a:ea typeface="Times New Roman"/>
                </a:rPr>
                <a:t>Role # Solution Architect / Data Integration Architect / ETL Tech lead and Data Modeler.</a:t>
              </a:r>
            </a:p>
          </p:txBody>
        </p:sp>
        <p:sp>
          <p:nvSpPr>
            <p:cNvPr id="133" name="TextShape 3">
              <a:extLst>
                <a:ext uri="{FF2B5EF4-FFF2-40B4-BE49-F238E27FC236}">
                  <a16:creationId xmlns:a16="http://schemas.microsoft.com/office/drawing/2014/main" id="{98B3340B-0CD9-486A-9BA7-D0789C3C3EEA}"/>
                </a:ext>
              </a:extLst>
            </p:cNvPr>
            <p:cNvSpPr txBox="1"/>
            <p:nvPr/>
          </p:nvSpPr>
          <p:spPr>
            <a:xfrm>
              <a:off x="1441680" y="5900360"/>
              <a:ext cx="1541160" cy="47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spc="-1" dirty="0">
                  <a:solidFill>
                    <a:srgbClr val="58B6C0"/>
                  </a:solidFill>
                  <a:latin typeface="Arial"/>
                </a:rPr>
                <a:t>11</a:t>
              </a:r>
              <a:r>
                <a:rPr lang="en-US" sz="1600" b="0" strike="noStrike" spc="-1" dirty="0">
                  <a:solidFill>
                    <a:srgbClr val="58B6C0"/>
                  </a:solidFill>
                  <a:latin typeface="Arial"/>
                </a:rPr>
                <a:t>/2018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Arrow: Pentagon 5">
              <a:extLst>
                <a:ext uri="{FF2B5EF4-FFF2-40B4-BE49-F238E27FC236}">
                  <a16:creationId xmlns:a16="http://schemas.microsoft.com/office/drawing/2014/main" id="{4CDFECDD-6BEF-433E-B6A7-2738B7338402}"/>
                </a:ext>
              </a:extLst>
            </p:cNvPr>
            <p:cNvSpPr/>
            <p:nvPr/>
          </p:nvSpPr>
          <p:spPr>
            <a:xfrm rot="5400000">
              <a:off x="1517650" y="869950"/>
              <a:ext cx="1371600" cy="1231900"/>
            </a:xfrm>
            <a:custGeom>
              <a:avLst/>
              <a:gdLst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7556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10350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12700 h 1270000"/>
                <a:gd name="connsiteX1" fmla="*/ 10477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  <a:gd name="connsiteX0" fmla="*/ 0 w 1384300"/>
                <a:gd name="connsiteY0" fmla="*/ 12700 h 1270000"/>
                <a:gd name="connsiteX1" fmla="*/ 10096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300" h="1270000">
                  <a:moveTo>
                    <a:pt x="0" y="12700"/>
                  </a:moveTo>
                  <a:lnTo>
                    <a:pt x="1009650" y="0"/>
                  </a:lnTo>
                  <a:lnTo>
                    <a:pt x="1384300" y="641350"/>
                  </a:lnTo>
                  <a:lnTo>
                    <a:pt x="1035050" y="1270000"/>
                  </a:lnTo>
                  <a:lnTo>
                    <a:pt x="0" y="1270000"/>
                  </a:lnTo>
                  <a:lnTo>
                    <a:pt x="0" y="1270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A6D8001-4851-49FB-B806-D572D6FD5807}"/>
                </a:ext>
              </a:extLst>
            </p:cNvPr>
            <p:cNvCxnSpPr>
              <a:stCxn id="130" idx="0"/>
              <a:endCxn id="136" idx="2"/>
            </p:cNvCxnSpPr>
            <p:nvPr/>
          </p:nvCxnSpPr>
          <p:spPr>
            <a:xfrm flipV="1">
              <a:off x="2197099" y="2171700"/>
              <a:ext cx="191" cy="8641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2287577-BDF2-4AE1-9012-0DDDC78A3718}"/>
              </a:ext>
            </a:extLst>
          </p:cNvPr>
          <p:cNvGrpSpPr/>
          <p:nvPr/>
        </p:nvGrpSpPr>
        <p:grpSpPr>
          <a:xfrm>
            <a:off x="5118882" y="5182673"/>
            <a:ext cx="939276" cy="899131"/>
            <a:chOff x="4564080" y="5071671"/>
            <a:chExt cx="1191960" cy="866529"/>
          </a:xfrm>
        </p:grpSpPr>
        <p:pic>
          <p:nvPicPr>
            <p:cNvPr id="148" name="Picture 9" descr="Logo, company name&#10;&#10;Description automatically generated">
              <a:extLst>
                <a:ext uri="{FF2B5EF4-FFF2-40B4-BE49-F238E27FC236}">
                  <a16:creationId xmlns:a16="http://schemas.microsoft.com/office/drawing/2014/main" id="{6525DFCE-60B8-46DF-BBCE-EC4CE0C7F76A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4564080" y="5071671"/>
              <a:ext cx="1191960" cy="652688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9" name="CustomShape 11">
              <a:extLst>
                <a:ext uri="{FF2B5EF4-FFF2-40B4-BE49-F238E27FC236}">
                  <a16:creationId xmlns:a16="http://schemas.microsoft.com/office/drawing/2014/main" id="{C65DD9A8-BACA-461C-9310-396034D220A9}"/>
                </a:ext>
              </a:extLst>
            </p:cNvPr>
            <p:cNvSpPr/>
            <p:nvPr/>
          </p:nvSpPr>
          <p:spPr>
            <a:xfrm>
              <a:off x="4734360" y="5695560"/>
              <a:ext cx="95184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Glendale, AZ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E60F203-C447-4834-B7CC-FBA422A26A9D}"/>
              </a:ext>
            </a:extLst>
          </p:cNvPr>
          <p:cNvGrpSpPr/>
          <p:nvPr/>
        </p:nvGrpSpPr>
        <p:grpSpPr>
          <a:xfrm>
            <a:off x="2563694" y="5168524"/>
            <a:ext cx="993003" cy="990237"/>
            <a:chOff x="978480" y="4939560"/>
            <a:chExt cx="1203120" cy="922680"/>
          </a:xfrm>
        </p:grpSpPr>
        <p:pic>
          <p:nvPicPr>
            <p:cNvPr id="151" name="Picture 5" descr="Logo&#10;&#10;Description automatically generated">
              <a:extLst>
                <a:ext uri="{FF2B5EF4-FFF2-40B4-BE49-F238E27FC236}">
                  <a16:creationId xmlns:a16="http://schemas.microsoft.com/office/drawing/2014/main" id="{264BDF07-4CC3-4940-851D-66AA7A634596}"/>
                </a:ext>
              </a:extLst>
            </p:cNvPr>
            <p:cNvPicPr/>
            <p:nvPr/>
          </p:nvPicPr>
          <p:blipFill>
            <a:blip r:embed="rId5"/>
            <a:stretch/>
          </p:blipFill>
          <p:spPr>
            <a:xfrm>
              <a:off x="978480" y="4939560"/>
              <a:ext cx="1203120" cy="677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2" name="CustomShape 12">
              <a:extLst>
                <a:ext uri="{FF2B5EF4-FFF2-40B4-BE49-F238E27FC236}">
                  <a16:creationId xmlns:a16="http://schemas.microsoft.com/office/drawing/2014/main" id="{F779E6A5-A14D-46CB-B77F-29D085A991BF}"/>
                </a:ext>
              </a:extLst>
            </p:cNvPr>
            <p:cNvSpPr/>
            <p:nvPr/>
          </p:nvSpPr>
          <p:spPr>
            <a:xfrm>
              <a:off x="1085760" y="5619600"/>
              <a:ext cx="106632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Parsippany, NJ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1061A20-71A0-47FE-BDAF-9040E43770CF}"/>
              </a:ext>
            </a:extLst>
          </p:cNvPr>
          <p:cNvGrpSpPr/>
          <p:nvPr/>
        </p:nvGrpSpPr>
        <p:grpSpPr>
          <a:xfrm>
            <a:off x="6304454" y="1344064"/>
            <a:ext cx="877824" cy="889560"/>
            <a:chOff x="6400800" y="1877040"/>
            <a:chExt cx="1184400" cy="889560"/>
          </a:xfrm>
        </p:grpSpPr>
        <p:pic>
          <p:nvPicPr>
            <p:cNvPr id="154" name="Picture 11" descr="Logo, company name&#10;&#10;Description automatically generated">
              <a:extLst>
                <a:ext uri="{FF2B5EF4-FFF2-40B4-BE49-F238E27FC236}">
                  <a16:creationId xmlns:a16="http://schemas.microsoft.com/office/drawing/2014/main" id="{70865EB1-A1F4-462B-A1DB-B4226A48EC7B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6400800" y="1877040"/>
              <a:ext cx="1184400" cy="805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5" name="CustomShape 13">
              <a:extLst>
                <a:ext uri="{FF2B5EF4-FFF2-40B4-BE49-F238E27FC236}">
                  <a16:creationId xmlns:a16="http://schemas.microsoft.com/office/drawing/2014/main" id="{69AFD9D3-62CE-4289-BE1B-D0F479BD6824}"/>
                </a:ext>
              </a:extLst>
            </p:cNvPr>
            <p:cNvSpPr/>
            <p:nvPr/>
          </p:nvSpPr>
          <p:spPr>
            <a:xfrm>
              <a:off x="6553440" y="2523960"/>
              <a:ext cx="94212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Brea, CA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7488314-854E-446E-90CC-0B788B535685}"/>
              </a:ext>
            </a:extLst>
          </p:cNvPr>
          <p:cNvGrpSpPr/>
          <p:nvPr/>
        </p:nvGrpSpPr>
        <p:grpSpPr>
          <a:xfrm>
            <a:off x="3813902" y="1389850"/>
            <a:ext cx="880974" cy="836309"/>
            <a:chOff x="2828520" y="1963080"/>
            <a:chExt cx="1151280" cy="832320"/>
          </a:xfrm>
        </p:grpSpPr>
        <p:pic>
          <p:nvPicPr>
            <p:cNvPr id="157" name="Picture 7" descr="Logo, company name&#10;&#10;Description automatically generated">
              <a:extLst>
                <a:ext uri="{FF2B5EF4-FFF2-40B4-BE49-F238E27FC236}">
                  <a16:creationId xmlns:a16="http://schemas.microsoft.com/office/drawing/2014/main" id="{20DA075B-6769-40C3-96F3-F203992FE3FD}"/>
                </a:ext>
              </a:extLst>
            </p:cNvPr>
            <p:cNvPicPr/>
            <p:nvPr/>
          </p:nvPicPr>
          <p:blipFill>
            <a:blip r:embed="rId7"/>
            <a:stretch/>
          </p:blipFill>
          <p:spPr>
            <a:xfrm>
              <a:off x="2828520" y="1963080"/>
              <a:ext cx="1151280" cy="719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CustomShape 15">
              <a:extLst>
                <a:ext uri="{FF2B5EF4-FFF2-40B4-BE49-F238E27FC236}">
                  <a16:creationId xmlns:a16="http://schemas.microsoft.com/office/drawing/2014/main" id="{FBD65A1E-6415-47DB-A8F3-64D61149A2C6}"/>
                </a:ext>
              </a:extLst>
            </p:cNvPr>
            <p:cNvSpPr/>
            <p:nvPr/>
          </p:nvSpPr>
          <p:spPr>
            <a:xfrm>
              <a:off x="2972160" y="2552760"/>
              <a:ext cx="94212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Irving, TX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5F1A903-E144-4B09-A208-6DDEE864E771}"/>
              </a:ext>
            </a:extLst>
          </p:cNvPr>
          <p:cNvGrpSpPr/>
          <p:nvPr/>
        </p:nvGrpSpPr>
        <p:grpSpPr>
          <a:xfrm>
            <a:off x="8738523" y="1283960"/>
            <a:ext cx="877824" cy="886320"/>
            <a:chOff x="9831960" y="1813680"/>
            <a:chExt cx="1482120" cy="886320"/>
          </a:xfrm>
        </p:grpSpPr>
        <p:pic>
          <p:nvPicPr>
            <p:cNvPr id="160" name="Picture 38" descr="Logo, company name&#10;&#10;Description automatically generated">
              <a:extLst>
                <a:ext uri="{FF2B5EF4-FFF2-40B4-BE49-F238E27FC236}">
                  <a16:creationId xmlns:a16="http://schemas.microsoft.com/office/drawing/2014/main" id="{34ADA885-405F-4A2B-AD58-A3B708E2C3EA}"/>
                </a:ext>
              </a:extLst>
            </p:cNvPr>
            <p:cNvPicPr/>
            <p:nvPr/>
          </p:nvPicPr>
          <p:blipFill>
            <a:blip r:embed="rId8"/>
            <a:stretch/>
          </p:blipFill>
          <p:spPr>
            <a:xfrm>
              <a:off x="9831960" y="1813680"/>
              <a:ext cx="1482120" cy="833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1" name="CustomShape 17">
              <a:extLst>
                <a:ext uri="{FF2B5EF4-FFF2-40B4-BE49-F238E27FC236}">
                  <a16:creationId xmlns:a16="http://schemas.microsoft.com/office/drawing/2014/main" id="{C1A8CA99-118A-479A-BEBA-D6E15E8E03EB}"/>
                </a:ext>
              </a:extLst>
            </p:cNvPr>
            <p:cNvSpPr/>
            <p:nvPr/>
          </p:nvSpPr>
          <p:spPr>
            <a:xfrm>
              <a:off x="10029960" y="2457360"/>
              <a:ext cx="113328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Philadelphia, PA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7CE17D2-E61C-43CE-ADC7-A902D278B1E0}"/>
              </a:ext>
            </a:extLst>
          </p:cNvPr>
          <p:cNvGrpSpPr/>
          <p:nvPr/>
        </p:nvGrpSpPr>
        <p:grpSpPr>
          <a:xfrm>
            <a:off x="7590700" y="5161274"/>
            <a:ext cx="877824" cy="974160"/>
            <a:chOff x="8201160" y="4916880"/>
            <a:chExt cx="1133280" cy="974160"/>
          </a:xfrm>
        </p:grpSpPr>
        <p:sp>
          <p:nvSpPr>
            <p:cNvPr id="163" name="CustomShape 14">
              <a:extLst>
                <a:ext uri="{FF2B5EF4-FFF2-40B4-BE49-F238E27FC236}">
                  <a16:creationId xmlns:a16="http://schemas.microsoft.com/office/drawing/2014/main" id="{8F83C22C-86D3-4AC3-9C12-9369E1E402C6}"/>
                </a:ext>
              </a:extLst>
            </p:cNvPr>
            <p:cNvSpPr/>
            <p:nvPr/>
          </p:nvSpPr>
          <p:spPr>
            <a:xfrm>
              <a:off x="8201160" y="5648400"/>
              <a:ext cx="113328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Shelton, CT</a:t>
              </a:r>
              <a:endParaRPr lang="en-US" sz="1000" b="0" strike="noStrike" spc="-1" dirty="0">
                <a:latin typeface="Arial"/>
              </a:endParaRPr>
            </a:p>
          </p:txBody>
        </p:sp>
        <p:pic>
          <p:nvPicPr>
            <p:cNvPr id="164" name="Picture 8" descr="Logo, company name&#10;&#10;Description automatically generated">
              <a:extLst>
                <a:ext uri="{FF2B5EF4-FFF2-40B4-BE49-F238E27FC236}">
                  <a16:creationId xmlns:a16="http://schemas.microsoft.com/office/drawing/2014/main" id="{B2857ADC-42A6-48A3-B8B5-E34F4B075307}"/>
                </a:ext>
              </a:extLst>
            </p:cNvPr>
            <p:cNvPicPr/>
            <p:nvPr/>
          </p:nvPicPr>
          <p:blipFill>
            <a:blip r:embed="rId9"/>
            <a:stretch/>
          </p:blipFill>
          <p:spPr>
            <a:xfrm>
              <a:off x="8229600" y="4916880"/>
              <a:ext cx="1056960" cy="799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3" name="TextShape 1">
            <a:extLst>
              <a:ext uri="{FF2B5EF4-FFF2-40B4-BE49-F238E27FC236}">
                <a16:creationId xmlns:a16="http://schemas.microsoft.com/office/drawing/2014/main" id="{1241DD46-5EB5-4C80-A942-6FD220F1C7CE}"/>
              </a:ext>
            </a:extLst>
          </p:cNvPr>
          <p:cNvSpPr txBox="1"/>
          <p:nvPr/>
        </p:nvSpPr>
        <p:spPr>
          <a:xfrm>
            <a:off x="9612560" y="863796"/>
            <a:ext cx="1549048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spc="-1" dirty="0">
                <a:solidFill>
                  <a:srgbClr val="3494BA"/>
                </a:solidFill>
                <a:latin typeface="Arial"/>
              </a:rPr>
              <a:t>10</a:t>
            </a:r>
            <a:r>
              <a:rPr lang="en-US" sz="1600" b="0" strike="noStrike" spc="-1" dirty="0">
                <a:solidFill>
                  <a:srgbClr val="3494BA"/>
                </a:solidFill>
                <a:latin typeface="Arial"/>
              </a:rPr>
              <a:t>/2020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D4C813-B135-4EAB-A2C2-FB6AFFF6BC3E}"/>
              </a:ext>
            </a:extLst>
          </p:cNvPr>
          <p:cNvGrpSpPr/>
          <p:nvPr/>
        </p:nvGrpSpPr>
        <p:grpSpPr>
          <a:xfrm>
            <a:off x="9703373" y="1238656"/>
            <a:ext cx="1184952" cy="4913460"/>
            <a:chOff x="9703372" y="1238656"/>
            <a:chExt cx="1325039" cy="4913460"/>
          </a:xfrm>
        </p:grpSpPr>
        <p:sp>
          <p:nvSpPr>
            <p:cNvPr id="169" name="TextShape 2">
              <a:extLst>
                <a:ext uri="{FF2B5EF4-FFF2-40B4-BE49-F238E27FC236}">
                  <a16:creationId xmlns:a16="http://schemas.microsoft.com/office/drawing/2014/main" id="{3D3CB205-6D7A-4FB6-B41A-2177FE3F714D}"/>
                </a:ext>
              </a:extLst>
            </p:cNvPr>
            <p:cNvSpPr txBox="1"/>
            <p:nvPr/>
          </p:nvSpPr>
          <p:spPr>
            <a:xfrm>
              <a:off x="9703372" y="1266496"/>
              <a:ext cx="1325039" cy="13509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1100" spc="-1" dirty="0">
                  <a:solidFill>
                    <a:srgbClr val="000000"/>
                  </a:solidFill>
                  <a:ea typeface="Times New Roman"/>
                </a:rPr>
                <a:t>Project Type # Monolithic to Microservice Architecture.</a:t>
              </a:r>
              <a:endParaRPr lang="en-US" sz="1100" spc="-1" dirty="0">
                <a:solidFill>
                  <a:srgbClr val="000000"/>
                </a:solidFill>
              </a:endParaRP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1100" spc="-1" dirty="0">
                  <a:solidFill>
                    <a:srgbClr val="000000"/>
                  </a:solidFill>
                  <a:ea typeface="Times New Roman"/>
                </a:rPr>
                <a:t>Project Name #Insurance Capital Model. </a:t>
              </a:r>
              <a:endParaRPr lang="en-US" sz="1100" spc="-1" dirty="0">
                <a:solidFill>
                  <a:srgbClr val="000000"/>
                </a:solidFill>
              </a:endParaRP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1100" spc="-1" dirty="0">
                  <a:solidFill>
                    <a:srgbClr val="000000"/>
                  </a:solidFill>
                  <a:ea typeface="Times New Roman"/>
                </a:rPr>
                <a:t>Role # Senior Information Architect.</a:t>
              </a:r>
              <a:endParaRPr lang="en-US" sz="1100" spc="-1" dirty="0">
                <a:solidFill>
                  <a:srgbClr val="000000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1695C8-1D9B-4272-B8CA-D11E6A876513}"/>
                </a:ext>
              </a:extLst>
            </p:cNvPr>
            <p:cNvGrpSpPr/>
            <p:nvPr/>
          </p:nvGrpSpPr>
          <p:grpSpPr>
            <a:xfrm>
              <a:off x="9982346" y="1238656"/>
              <a:ext cx="1046065" cy="4913460"/>
              <a:chOff x="9982346" y="1238656"/>
              <a:chExt cx="1250971" cy="4913460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F6C8FC3C-6449-4A06-8993-A95BBD96F275}"/>
                  </a:ext>
                </a:extLst>
              </p:cNvPr>
              <p:cNvGrpSpPr/>
              <p:nvPr/>
            </p:nvGrpSpPr>
            <p:grpSpPr>
              <a:xfrm>
                <a:off x="9982346" y="3472956"/>
                <a:ext cx="1250971" cy="457200"/>
                <a:chOff x="266699" y="3035840"/>
                <a:chExt cx="1244601" cy="457200"/>
              </a:xfrm>
            </p:grpSpPr>
            <p:sp>
              <p:nvSpPr>
                <p:cNvPr id="192" name="Arrow: Chevron 191">
                  <a:extLst>
                    <a:ext uri="{FF2B5EF4-FFF2-40B4-BE49-F238E27FC236}">
                      <a16:creationId xmlns:a16="http://schemas.microsoft.com/office/drawing/2014/main" id="{9C12A417-6368-44DB-8136-30481738F0FF}"/>
                    </a:ext>
                  </a:extLst>
                </p:cNvPr>
                <p:cNvSpPr/>
                <p:nvPr/>
              </p:nvSpPr>
              <p:spPr>
                <a:xfrm>
                  <a:off x="266699" y="3111500"/>
                  <a:ext cx="1244601" cy="317500"/>
                </a:xfrm>
                <a:prstGeom prst="chevr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CustomShape 9">
                  <a:extLst>
                    <a:ext uri="{FF2B5EF4-FFF2-40B4-BE49-F238E27FC236}">
                      <a16:creationId xmlns:a16="http://schemas.microsoft.com/office/drawing/2014/main" id="{5ACB6CDE-F284-40B1-836A-B023C1480D72}"/>
                    </a:ext>
                  </a:extLst>
                </p:cNvPr>
                <p:cNvSpPr/>
                <p:nvPr/>
              </p:nvSpPr>
              <p:spPr>
                <a:xfrm>
                  <a:off x="660399" y="3035840"/>
                  <a:ext cx="457200" cy="457200"/>
                </a:xfrm>
                <a:prstGeom prst="donut">
                  <a:avLst>
                    <a:gd name="adj" fmla="val 16203"/>
                  </a:avLst>
                </a:prstGeom>
                <a:solidFill>
                  <a:srgbClr val="FFFFFF"/>
                </a:solidFill>
                <a:ln w="38160">
                  <a:solidFill>
                    <a:srgbClr val="000000">
                      <a:alpha val="40000"/>
                    </a:srgb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67" name="Arrow: Pentagon 5">
                <a:extLst>
                  <a:ext uri="{FF2B5EF4-FFF2-40B4-BE49-F238E27FC236}">
                    <a16:creationId xmlns:a16="http://schemas.microsoft.com/office/drawing/2014/main" id="{64B9366E-7564-4AE6-84C2-D468C7F88F77}"/>
                  </a:ext>
                </a:extLst>
              </p:cNvPr>
              <p:cNvSpPr/>
              <p:nvPr/>
            </p:nvSpPr>
            <p:spPr>
              <a:xfrm rot="16200000">
                <a:off x="9915650" y="4847213"/>
                <a:ext cx="1371600" cy="1238205"/>
              </a:xfrm>
              <a:custGeom>
                <a:avLst/>
                <a:gdLst>
                  <a:gd name="connsiteX0" fmla="*/ 0 w 1384300"/>
                  <a:gd name="connsiteY0" fmla="*/ 0 h 1257300"/>
                  <a:gd name="connsiteX1" fmla="*/ 755650 w 1384300"/>
                  <a:gd name="connsiteY1" fmla="*/ 0 h 1257300"/>
                  <a:gd name="connsiteX2" fmla="*/ 1384300 w 1384300"/>
                  <a:gd name="connsiteY2" fmla="*/ 628650 h 1257300"/>
                  <a:gd name="connsiteX3" fmla="*/ 755650 w 1384300"/>
                  <a:gd name="connsiteY3" fmla="*/ 1257300 h 1257300"/>
                  <a:gd name="connsiteX4" fmla="*/ 0 w 1384300"/>
                  <a:gd name="connsiteY4" fmla="*/ 1257300 h 1257300"/>
                  <a:gd name="connsiteX5" fmla="*/ 0 w 1384300"/>
                  <a:gd name="connsiteY5" fmla="*/ 0 h 1257300"/>
                  <a:gd name="connsiteX0" fmla="*/ 0 w 1384300"/>
                  <a:gd name="connsiteY0" fmla="*/ 0 h 1257300"/>
                  <a:gd name="connsiteX1" fmla="*/ 755650 w 1384300"/>
                  <a:gd name="connsiteY1" fmla="*/ 0 h 1257300"/>
                  <a:gd name="connsiteX2" fmla="*/ 1384300 w 1384300"/>
                  <a:gd name="connsiteY2" fmla="*/ 628650 h 1257300"/>
                  <a:gd name="connsiteX3" fmla="*/ 1035050 w 1384300"/>
                  <a:gd name="connsiteY3" fmla="*/ 1257300 h 1257300"/>
                  <a:gd name="connsiteX4" fmla="*/ 0 w 1384300"/>
                  <a:gd name="connsiteY4" fmla="*/ 1257300 h 1257300"/>
                  <a:gd name="connsiteX5" fmla="*/ 0 w 1384300"/>
                  <a:gd name="connsiteY5" fmla="*/ 0 h 1257300"/>
                  <a:gd name="connsiteX0" fmla="*/ 0 w 1384300"/>
                  <a:gd name="connsiteY0" fmla="*/ 12700 h 1270000"/>
                  <a:gd name="connsiteX1" fmla="*/ 1047750 w 1384300"/>
                  <a:gd name="connsiteY1" fmla="*/ 0 h 1270000"/>
                  <a:gd name="connsiteX2" fmla="*/ 1384300 w 1384300"/>
                  <a:gd name="connsiteY2" fmla="*/ 641350 h 1270000"/>
                  <a:gd name="connsiteX3" fmla="*/ 1035050 w 1384300"/>
                  <a:gd name="connsiteY3" fmla="*/ 1270000 h 1270000"/>
                  <a:gd name="connsiteX4" fmla="*/ 0 w 1384300"/>
                  <a:gd name="connsiteY4" fmla="*/ 1270000 h 1270000"/>
                  <a:gd name="connsiteX5" fmla="*/ 0 w 1384300"/>
                  <a:gd name="connsiteY5" fmla="*/ 12700 h 1270000"/>
                  <a:gd name="connsiteX0" fmla="*/ 0 w 1384300"/>
                  <a:gd name="connsiteY0" fmla="*/ 12700 h 1270000"/>
                  <a:gd name="connsiteX1" fmla="*/ 1009650 w 1384300"/>
                  <a:gd name="connsiteY1" fmla="*/ 0 h 1270000"/>
                  <a:gd name="connsiteX2" fmla="*/ 1384300 w 1384300"/>
                  <a:gd name="connsiteY2" fmla="*/ 641350 h 1270000"/>
                  <a:gd name="connsiteX3" fmla="*/ 1035050 w 1384300"/>
                  <a:gd name="connsiteY3" fmla="*/ 1270000 h 1270000"/>
                  <a:gd name="connsiteX4" fmla="*/ 0 w 1384300"/>
                  <a:gd name="connsiteY4" fmla="*/ 1270000 h 1270000"/>
                  <a:gd name="connsiteX5" fmla="*/ 0 w 1384300"/>
                  <a:gd name="connsiteY5" fmla="*/ 12700 h 1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4300" h="1270000">
                    <a:moveTo>
                      <a:pt x="0" y="12700"/>
                    </a:moveTo>
                    <a:lnTo>
                      <a:pt x="1009650" y="0"/>
                    </a:lnTo>
                    <a:lnTo>
                      <a:pt x="1384300" y="641350"/>
                    </a:lnTo>
                    <a:lnTo>
                      <a:pt x="1035050" y="1270000"/>
                    </a:lnTo>
                    <a:lnTo>
                      <a:pt x="0" y="1270000"/>
                    </a:lnTo>
                    <a:lnTo>
                      <a:pt x="0" y="12700"/>
                    </a:lnTo>
                    <a:close/>
                  </a:path>
                </a:pathLst>
              </a:custGeom>
              <a:noFill/>
              <a:ln w="31750" cap="rnd" cmpd="sng">
                <a:solidFill>
                  <a:schemeClr val="accent1">
                    <a:shade val="50000"/>
                    <a:alpha val="75000"/>
                  </a:scheme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371600"/>
                          <a:gd name="connsiteY0" fmla="*/ 12319 h 1231900"/>
                          <a:gd name="connsiteX1" fmla="*/ 1000387 w 1371600"/>
                          <a:gd name="connsiteY1" fmla="*/ 0 h 1231900"/>
                          <a:gd name="connsiteX2" fmla="*/ 1371600 w 1371600"/>
                          <a:gd name="connsiteY2" fmla="*/ 622109 h 1231900"/>
                          <a:gd name="connsiteX3" fmla="*/ 1025554 w 1371600"/>
                          <a:gd name="connsiteY3" fmla="*/ 1231900 h 1231900"/>
                          <a:gd name="connsiteX4" fmla="*/ 0 w 1371600"/>
                          <a:gd name="connsiteY4" fmla="*/ 1231900 h 1231900"/>
                          <a:gd name="connsiteX5" fmla="*/ 0 w 1371600"/>
                          <a:gd name="connsiteY5" fmla="*/ 12319 h 12319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371600" h="1231900" extrusionOk="0">
                            <a:moveTo>
                              <a:pt x="0" y="12319"/>
                            </a:moveTo>
                            <a:cubicBezTo>
                              <a:pt x="321967" y="49772"/>
                              <a:pt x="681921" y="31249"/>
                              <a:pt x="1000387" y="0"/>
                            </a:cubicBezTo>
                            <a:cubicBezTo>
                              <a:pt x="1042353" y="108336"/>
                              <a:pt x="1286010" y="554325"/>
                              <a:pt x="1371600" y="622109"/>
                            </a:cubicBezTo>
                            <a:cubicBezTo>
                              <a:pt x="1283637" y="691035"/>
                              <a:pt x="1230011" y="995014"/>
                              <a:pt x="1025554" y="1231900"/>
                            </a:cubicBezTo>
                            <a:cubicBezTo>
                              <a:pt x="608875" y="1156571"/>
                              <a:pt x="245282" y="1152331"/>
                              <a:pt x="0" y="1231900"/>
                            </a:cubicBezTo>
                            <a:cubicBezTo>
                              <a:pt x="-14572" y="803978"/>
                              <a:pt x="85154" y="219474"/>
                              <a:pt x="0" y="1231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EAA10975-255C-4A7A-8750-2884A9DCD252}"/>
                  </a:ext>
                </a:extLst>
              </p:cNvPr>
              <p:cNvCxnSpPr>
                <a:cxnSpLocks/>
                <a:stCxn id="193" idx="4"/>
                <a:endCxn id="167" idx="2"/>
              </p:cNvCxnSpPr>
              <p:nvPr/>
            </p:nvCxnSpPr>
            <p:spPr>
              <a:xfrm flipH="1">
                <a:off x="10607641" y="3930156"/>
                <a:ext cx="190" cy="850360"/>
              </a:xfrm>
              <a:prstGeom prst="line">
                <a:avLst/>
              </a:prstGeom>
              <a:ln w="19050">
                <a:solidFill>
                  <a:srgbClr val="236B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D8F7BCB0-F44E-4C31-BDEC-43F49B343A9A}"/>
                  </a:ext>
                </a:extLst>
              </p:cNvPr>
              <p:cNvCxnSpPr>
                <a:cxnSpLocks/>
                <a:stCxn id="193" idx="0"/>
              </p:cNvCxnSpPr>
              <p:nvPr/>
            </p:nvCxnSpPr>
            <p:spPr>
              <a:xfrm flipH="1" flipV="1">
                <a:off x="10601449" y="3231116"/>
                <a:ext cx="6383" cy="2418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D962C0A-81F8-46DA-857F-4E26BC4E81BF}"/>
                  </a:ext>
                </a:extLst>
              </p:cNvPr>
              <p:cNvCxnSpPr/>
              <p:nvPr/>
            </p:nvCxnSpPr>
            <p:spPr>
              <a:xfrm>
                <a:off x="10595066" y="3248838"/>
                <a:ext cx="62548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C39851A9-1884-417D-84B3-CC6B52A802B5}"/>
                  </a:ext>
                </a:extLst>
              </p:cNvPr>
              <p:cNvGrpSpPr/>
              <p:nvPr/>
            </p:nvGrpSpPr>
            <p:grpSpPr>
              <a:xfrm>
                <a:off x="10595066" y="1238656"/>
                <a:ext cx="625486" cy="2010182"/>
                <a:chOff x="876299" y="1074718"/>
                <a:chExt cx="622301" cy="1737004"/>
              </a:xfrm>
            </p:grpSpPr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4DC9EDFC-30E8-465D-81E6-EBC9F14AF663}"/>
                    </a:ext>
                  </a:extLst>
                </p:cNvPr>
                <p:cNvCxnSpPr/>
                <p:nvPr/>
              </p:nvCxnSpPr>
              <p:spPr>
                <a:xfrm flipV="1">
                  <a:off x="1498600" y="1074718"/>
                  <a:ext cx="0" cy="173700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E8EA90F7-C888-423D-84B5-0F45E71A1A0E}"/>
                    </a:ext>
                  </a:extLst>
                </p:cNvPr>
                <p:cNvCxnSpPr/>
                <p:nvPr/>
              </p:nvCxnSpPr>
              <p:spPr>
                <a:xfrm flipH="1">
                  <a:off x="876299" y="1074718"/>
                  <a:ext cx="622301" cy="0"/>
                </a:xfrm>
                <a:prstGeom prst="line">
                  <a:avLst/>
                </a:prstGeom>
                <a:ln w="19050"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4" name="Picture 5" descr="Logo&#10;&#10;Description automatically generated">
                <a:extLst>
                  <a:ext uri="{FF2B5EF4-FFF2-40B4-BE49-F238E27FC236}">
                    <a16:creationId xmlns:a16="http://schemas.microsoft.com/office/drawing/2014/main" id="{DA5F418D-D358-4C39-A03B-38B1B16F25E9}"/>
                  </a:ext>
                </a:extLst>
              </p:cNvPr>
              <p:cNvPicPr/>
              <p:nvPr/>
            </p:nvPicPr>
            <p:blipFill>
              <a:blip r:embed="rId2"/>
              <a:stretch/>
            </p:blipFill>
            <p:spPr>
              <a:xfrm>
                <a:off x="10014772" y="5182676"/>
                <a:ext cx="1177797" cy="729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75" name="CustomShape 15">
                <a:extLst>
                  <a:ext uri="{FF2B5EF4-FFF2-40B4-BE49-F238E27FC236}">
                    <a16:creationId xmlns:a16="http://schemas.microsoft.com/office/drawing/2014/main" id="{0790ADB9-65B2-42E6-8A40-CD6BD5EB69A6}"/>
                  </a:ext>
                </a:extLst>
              </p:cNvPr>
              <p:cNvSpPr/>
              <p:nvPr/>
            </p:nvSpPr>
            <p:spPr>
              <a:xfrm>
                <a:off x="10090759" y="5869556"/>
                <a:ext cx="105260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"/>
                  </a:rPr>
                  <a:t>Bethlam, PA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</p:grpSp>
      <p:sp>
        <p:nvSpPr>
          <p:cNvPr id="180" name="TextShape 3">
            <a:extLst>
              <a:ext uri="{FF2B5EF4-FFF2-40B4-BE49-F238E27FC236}">
                <a16:creationId xmlns:a16="http://schemas.microsoft.com/office/drawing/2014/main" id="{28413634-568E-42B0-B6CC-22C426710193}"/>
              </a:ext>
            </a:extLst>
          </p:cNvPr>
          <p:cNvSpPr txBox="1"/>
          <p:nvPr/>
        </p:nvSpPr>
        <p:spPr>
          <a:xfrm>
            <a:off x="11163341" y="6337476"/>
            <a:ext cx="1549048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58B6C0"/>
                </a:solidFill>
                <a:latin typeface="Arial"/>
              </a:rPr>
              <a:t>04/2021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2963E3-8518-460B-8B8B-32FC53F90B17}"/>
              </a:ext>
            </a:extLst>
          </p:cNvPr>
          <p:cNvGrpSpPr/>
          <p:nvPr/>
        </p:nvGrpSpPr>
        <p:grpSpPr>
          <a:xfrm>
            <a:off x="11054349" y="1237216"/>
            <a:ext cx="1068769" cy="4928140"/>
            <a:chOff x="11297141" y="1237216"/>
            <a:chExt cx="1314002" cy="4928140"/>
          </a:xfrm>
        </p:grpSpPr>
        <p:sp>
          <p:nvSpPr>
            <p:cNvPr id="176" name="Arrow: Chevron 175">
              <a:extLst>
                <a:ext uri="{FF2B5EF4-FFF2-40B4-BE49-F238E27FC236}">
                  <a16:creationId xmlns:a16="http://schemas.microsoft.com/office/drawing/2014/main" id="{329E3A06-D0E3-4AA0-BDD7-67058942CE8B}"/>
                </a:ext>
              </a:extLst>
            </p:cNvPr>
            <p:cNvSpPr/>
            <p:nvPr/>
          </p:nvSpPr>
          <p:spPr>
            <a:xfrm>
              <a:off x="11297141" y="3548616"/>
              <a:ext cx="1250971" cy="3175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77" name="CustomShape 9">
              <a:extLst>
                <a:ext uri="{FF2B5EF4-FFF2-40B4-BE49-F238E27FC236}">
                  <a16:creationId xmlns:a16="http://schemas.microsoft.com/office/drawing/2014/main" id="{79C0A1EE-76D0-44E0-A830-122A1347E348}"/>
                </a:ext>
              </a:extLst>
            </p:cNvPr>
            <p:cNvSpPr/>
            <p:nvPr/>
          </p:nvSpPr>
          <p:spPr>
            <a:xfrm>
              <a:off x="11692856" y="3472956"/>
              <a:ext cx="459540" cy="457200"/>
            </a:xfrm>
            <a:prstGeom prst="donut">
              <a:avLst>
                <a:gd name="adj" fmla="val 16203"/>
              </a:avLst>
            </a:prstGeom>
            <a:solidFill>
              <a:srgbClr val="FFFFFF"/>
            </a:solidFill>
            <a:ln w="38160">
              <a:solidFill>
                <a:srgbClr val="000000">
                  <a:alpha val="4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4309BED-E5C7-4D33-828B-F5477C7AA861}"/>
                </a:ext>
              </a:extLst>
            </p:cNvPr>
            <p:cNvGrpSpPr/>
            <p:nvPr/>
          </p:nvGrpSpPr>
          <p:grpSpPr>
            <a:xfrm rot="10800000">
              <a:off x="11322671" y="3942316"/>
              <a:ext cx="625486" cy="2223040"/>
              <a:chOff x="888999" y="812800"/>
              <a:chExt cx="622301" cy="2223040"/>
            </a:xfrm>
          </p:grpSpPr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2856EB1-1B2D-4A8E-995D-381921FAD4DF}"/>
                  </a:ext>
                </a:extLst>
              </p:cNvPr>
              <p:cNvCxnSpPr/>
              <p:nvPr/>
            </p:nvCxnSpPr>
            <p:spPr>
              <a:xfrm flipV="1">
                <a:off x="888999" y="2628900"/>
                <a:ext cx="0" cy="406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162C18B9-7379-4412-9F69-E7CB7C7BA4B5}"/>
                  </a:ext>
                </a:extLst>
              </p:cNvPr>
              <p:cNvCxnSpPr/>
              <p:nvPr/>
            </p:nvCxnSpPr>
            <p:spPr>
              <a:xfrm>
                <a:off x="888999" y="2628900"/>
                <a:ext cx="62230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51F08330-07F0-4260-8E72-E51B67D9FB63}"/>
                  </a:ext>
                </a:extLst>
              </p:cNvPr>
              <p:cNvCxnSpPr/>
              <p:nvPr/>
            </p:nvCxnSpPr>
            <p:spPr>
              <a:xfrm flipV="1">
                <a:off x="1511300" y="812800"/>
                <a:ext cx="0" cy="18161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101C0A2B-064D-4AB1-8322-7DB5E99EB251}"/>
                  </a:ext>
                </a:extLst>
              </p:cNvPr>
              <p:cNvCxnSpPr/>
              <p:nvPr/>
            </p:nvCxnSpPr>
            <p:spPr>
              <a:xfrm flipH="1">
                <a:off x="888999" y="812800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Shape 4">
              <a:extLst>
                <a:ext uri="{FF2B5EF4-FFF2-40B4-BE49-F238E27FC236}">
                  <a16:creationId xmlns:a16="http://schemas.microsoft.com/office/drawing/2014/main" id="{FBD91E18-BB55-4384-986B-7A2628B02E35}"/>
                </a:ext>
              </a:extLst>
            </p:cNvPr>
            <p:cNvSpPr txBox="1"/>
            <p:nvPr/>
          </p:nvSpPr>
          <p:spPr>
            <a:xfrm>
              <a:off x="11372939" y="4431781"/>
              <a:ext cx="1238204" cy="156528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rmAutofit fontScale="85000" lnSpcReduction="1000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Project Type # Business Knowledge Graph.</a:t>
              </a:r>
              <a:endParaRPr lang="en-US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Project Name # </a:t>
              </a:r>
              <a:r>
                <a:rPr lang="en-US" sz="1200" spc="-1" dirty="0">
                  <a:solidFill>
                    <a:srgbClr val="000000"/>
                  </a:solidFill>
                  <a:latin typeface="Arial"/>
                  <a:ea typeface="Times New Roman"/>
                </a:rPr>
                <a:t>Data Fabric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 . </a:t>
              </a:r>
              <a:endParaRPr lang="en-US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Role # </a:t>
              </a:r>
              <a:r>
                <a:rPr lang="en-US" sz="1200" spc="-1" dirty="0">
                  <a:solidFill>
                    <a:srgbClr val="000000"/>
                  </a:solidFill>
                  <a:latin typeface="Arial"/>
                  <a:ea typeface="Times New Roman"/>
                </a:rPr>
                <a:t>Lead Sr. Architect</a:t>
              </a:r>
              <a:endParaRPr lang="en-US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endParaRPr lang="en-US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ADFDC2B4-776F-4620-AE2A-1302A0DB4331}"/>
                </a:ext>
              </a:extLst>
            </p:cNvPr>
            <p:cNvGrpSpPr/>
            <p:nvPr/>
          </p:nvGrpSpPr>
          <p:grpSpPr>
            <a:xfrm>
              <a:off x="11309907" y="1237216"/>
              <a:ext cx="1238205" cy="1371600"/>
              <a:chOff x="1663700" y="1308100"/>
              <a:chExt cx="1231900" cy="1371600"/>
            </a:xfrm>
          </p:grpSpPr>
          <p:sp>
            <p:nvSpPr>
              <p:cNvPr id="183" name="Arrow: Pentagon 5">
                <a:extLst>
                  <a:ext uri="{FF2B5EF4-FFF2-40B4-BE49-F238E27FC236}">
                    <a16:creationId xmlns:a16="http://schemas.microsoft.com/office/drawing/2014/main" id="{96E90D6E-595E-4DA7-B16F-AAAF6F968D64}"/>
                  </a:ext>
                </a:extLst>
              </p:cNvPr>
              <p:cNvSpPr/>
              <p:nvPr/>
            </p:nvSpPr>
            <p:spPr>
              <a:xfrm rot="5400000">
                <a:off x="1593850" y="1377950"/>
                <a:ext cx="1371600" cy="1231900"/>
              </a:xfrm>
              <a:custGeom>
                <a:avLst/>
                <a:gdLst>
                  <a:gd name="connsiteX0" fmla="*/ 0 w 1384300"/>
                  <a:gd name="connsiteY0" fmla="*/ 0 h 1257300"/>
                  <a:gd name="connsiteX1" fmla="*/ 755650 w 1384300"/>
                  <a:gd name="connsiteY1" fmla="*/ 0 h 1257300"/>
                  <a:gd name="connsiteX2" fmla="*/ 1384300 w 1384300"/>
                  <a:gd name="connsiteY2" fmla="*/ 628650 h 1257300"/>
                  <a:gd name="connsiteX3" fmla="*/ 755650 w 1384300"/>
                  <a:gd name="connsiteY3" fmla="*/ 1257300 h 1257300"/>
                  <a:gd name="connsiteX4" fmla="*/ 0 w 1384300"/>
                  <a:gd name="connsiteY4" fmla="*/ 1257300 h 1257300"/>
                  <a:gd name="connsiteX5" fmla="*/ 0 w 1384300"/>
                  <a:gd name="connsiteY5" fmla="*/ 0 h 1257300"/>
                  <a:gd name="connsiteX0" fmla="*/ 0 w 1384300"/>
                  <a:gd name="connsiteY0" fmla="*/ 0 h 1257300"/>
                  <a:gd name="connsiteX1" fmla="*/ 755650 w 1384300"/>
                  <a:gd name="connsiteY1" fmla="*/ 0 h 1257300"/>
                  <a:gd name="connsiteX2" fmla="*/ 1384300 w 1384300"/>
                  <a:gd name="connsiteY2" fmla="*/ 628650 h 1257300"/>
                  <a:gd name="connsiteX3" fmla="*/ 1035050 w 1384300"/>
                  <a:gd name="connsiteY3" fmla="*/ 1257300 h 1257300"/>
                  <a:gd name="connsiteX4" fmla="*/ 0 w 1384300"/>
                  <a:gd name="connsiteY4" fmla="*/ 1257300 h 1257300"/>
                  <a:gd name="connsiteX5" fmla="*/ 0 w 1384300"/>
                  <a:gd name="connsiteY5" fmla="*/ 0 h 1257300"/>
                  <a:gd name="connsiteX0" fmla="*/ 0 w 1384300"/>
                  <a:gd name="connsiteY0" fmla="*/ 12700 h 1270000"/>
                  <a:gd name="connsiteX1" fmla="*/ 1047750 w 1384300"/>
                  <a:gd name="connsiteY1" fmla="*/ 0 h 1270000"/>
                  <a:gd name="connsiteX2" fmla="*/ 1384300 w 1384300"/>
                  <a:gd name="connsiteY2" fmla="*/ 641350 h 1270000"/>
                  <a:gd name="connsiteX3" fmla="*/ 1035050 w 1384300"/>
                  <a:gd name="connsiteY3" fmla="*/ 1270000 h 1270000"/>
                  <a:gd name="connsiteX4" fmla="*/ 0 w 1384300"/>
                  <a:gd name="connsiteY4" fmla="*/ 1270000 h 1270000"/>
                  <a:gd name="connsiteX5" fmla="*/ 0 w 1384300"/>
                  <a:gd name="connsiteY5" fmla="*/ 12700 h 1270000"/>
                  <a:gd name="connsiteX0" fmla="*/ 0 w 1384300"/>
                  <a:gd name="connsiteY0" fmla="*/ 12700 h 1270000"/>
                  <a:gd name="connsiteX1" fmla="*/ 1009650 w 1384300"/>
                  <a:gd name="connsiteY1" fmla="*/ 0 h 1270000"/>
                  <a:gd name="connsiteX2" fmla="*/ 1384300 w 1384300"/>
                  <a:gd name="connsiteY2" fmla="*/ 641350 h 1270000"/>
                  <a:gd name="connsiteX3" fmla="*/ 1035050 w 1384300"/>
                  <a:gd name="connsiteY3" fmla="*/ 1270000 h 1270000"/>
                  <a:gd name="connsiteX4" fmla="*/ 0 w 1384300"/>
                  <a:gd name="connsiteY4" fmla="*/ 1270000 h 1270000"/>
                  <a:gd name="connsiteX5" fmla="*/ 0 w 1384300"/>
                  <a:gd name="connsiteY5" fmla="*/ 12700 h 1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4300" h="1270000">
                    <a:moveTo>
                      <a:pt x="0" y="12700"/>
                    </a:moveTo>
                    <a:lnTo>
                      <a:pt x="1009650" y="0"/>
                    </a:lnTo>
                    <a:lnTo>
                      <a:pt x="1384300" y="641350"/>
                    </a:lnTo>
                    <a:lnTo>
                      <a:pt x="1035050" y="1270000"/>
                    </a:lnTo>
                    <a:lnTo>
                      <a:pt x="0" y="1270000"/>
                    </a:lnTo>
                    <a:lnTo>
                      <a:pt x="0" y="127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84" name="Picture 7" descr="A picture containing text, clipart&#10;&#10;Description automatically generated">
                <a:extLst>
                  <a:ext uri="{FF2B5EF4-FFF2-40B4-BE49-F238E27FC236}">
                    <a16:creationId xmlns:a16="http://schemas.microsoft.com/office/drawing/2014/main" id="{D41D36B9-24FE-4080-B778-1A3CF12D8C0C}"/>
                  </a:ext>
                </a:extLst>
              </p:cNvPr>
              <p:cNvPicPr/>
              <p:nvPr/>
            </p:nvPicPr>
            <p:blipFill>
              <a:blip r:embed="rId3"/>
              <a:stretch/>
            </p:blipFill>
            <p:spPr>
              <a:xfrm>
                <a:off x="1688860" y="1403140"/>
                <a:ext cx="1172160" cy="585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85" name="CustomShape 16">
                <a:extLst>
                  <a:ext uri="{FF2B5EF4-FFF2-40B4-BE49-F238E27FC236}">
                    <a16:creationId xmlns:a16="http://schemas.microsoft.com/office/drawing/2014/main" id="{0DB61F0F-F419-46D0-B23E-580AA75F568C}"/>
                  </a:ext>
                </a:extLst>
              </p:cNvPr>
              <p:cNvSpPr/>
              <p:nvPr/>
            </p:nvSpPr>
            <p:spPr>
              <a:xfrm>
                <a:off x="1736740" y="2003260"/>
                <a:ext cx="104724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0" strike="noStrike" spc="-1" dirty="0">
                    <a:solidFill>
                      <a:srgbClr val="000000"/>
                    </a:solidFill>
                    <a:latin typeface="Arial"/>
                  </a:rPr>
                  <a:t>Charlotte, NC</a:t>
                </a:r>
                <a:endParaRPr lang="en-US" sz="1000" b="0" strike="noStrike" spc="-1" dirty="0">
                  <a:latin typeface="Arial"/>
                </a:endParaRPr>
              </a:p>
            </p:txBody>
          </p:sp>
        </p:grp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3B3101E-8AD0-46EB-86CF-92D03EEAB8F4}"/>
                </a:ext>
              </a:extLst>
            </p:cNvPr>
            <p:cNvCxnSpPr>
              <a:stCxn id="177" idx="0"/>
              <a:endCxn id="183" idx="2"/>
            </p:cNvCxnSpPr>
            <p:nvPr/>
          </p:nvCxnSpPr>
          <p:spPr>
            <a:xfrm flipV="1">
              <a:off x="11922626" y="2608816"/>
              <a:ext cx="192" cy="8641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Rectangle: Rounded Corners 326">
            <a:extLst>
              <a:ext uri="{FF2B5EF4-FFF2-40B4-BE49-F238E27FC236}">
                <a16:creationId xmlns:a16="http://schemas.microsoft.com/office/drawing/2014/main" id="{63478AD6-CD48-48AB-8CF3-AE976E720D09}"/>
              </a:ext>
            </a:extLst>
          </p:cNvPr>
          <p:cNvSpPr/>
          <p:nvPr/>
        </p:nvSpPr>
        <p:spPr>
          <a:xfrm>
            <a:off x="9719332" y="129570"/>
            <a:ext cx="1256020" cy="6683826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8" name="Rectangle: Rounded Corners 327">
            <a:extLst>
              <a:ext uri="{FF2B5EF4-FFF2-40B4-BE49-F238E27FC236}">
                <a16:creationId xmlns:a16="http://schemas.microsoft.com/office/drawing/2014/main" id="{B0F32AA4-C5D6-42DE-B976-13D2BE7CC594}"/>
              </a:ext>
            </a:extLst>
          </p:cNvPr>
          <p:cNvSpPr/>
          <p:nvPr/>
        </p:nvSpPr>
        <p:spPr>
          <a:xfrm>
            <a:off x="10986858" y="137007"/>
            <a:ext cx="1200002" cy="6683826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60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933480" y="1010880"/>
            <a:ext cx="1541160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3494BA"/>
                </a:solidFill>
                <a:latin typeface="Arial"/>
              </a:rPr>
              <a:t>01/2013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574560" y="1799640"/>
            <a:ext cx="1795320" cy="115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 fontScale="82500" lnSpcReduction="20000"/>
          </a:bodyPr>
          <a:lstStyle/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Project Type # Monolithic Architecture to Service Oriented Architecture.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Project Name # Reverse Engineering DB logic &amp; upload it to SOA. 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Role # Data Modeler and Senior Database Developer.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2508480" y="6179760"/>
            <a:ext cx="1541160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58B6C0"/>
                </a:solidFill>
                <a:latin typeface="Arial"/>
              </a:rPr>
              <a:t>04/2014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4"/>
          <p:cNvSpPr txBox="1"/>
          <p:nvPr/>
        </p:nvSpPr>
        <p:spPr>
          <a:xfrm>
            <a:off x="2601000" y="4701240"/>
            <a:ext cx="1885680" cy="115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 fontScale="82000" lnSpcReduction="10000"/>
          </a:bodyPr>
          <a:lstStyle/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Project Type # Data Migration 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Project Name # Data Migration from BQT to SSP platform.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Role # Solution Architect, ETL Tech lead and Data Modeler.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5"/>
          <p:cNvSpPr txBox="1"/>
          <p:nvPr/>
        </p:nvSpPr>
        <p:spPr>
          <a:xfrm>
            <a:off x="4487040" y="961560"/>
            <a:ext cx="1541160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75BDA7"/>
                </a:solidFill>
                <a:latin typeface="Arial"/>
              </a:rPr>
              <a:t>07/2015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6"/>
          <p:cNvSpPr txBox="1"/>
          <p:nvPr/>
        </p:nvSpPr>
        <p:spPr>
          <a:xfrm>
            <a:off x="4133160" y="1769400"/>
            <a:ext cx="1795320" cy="115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 fontScale="88000" lnSpcReduction="10000"/>
          </a:bodyPr>
          <a:lstStyle/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9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Project Type # Built Data Mart using Dimension Modeling.</a:t>
            </a:r>
            <a:endParaRPr lang="en-US" sz="9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9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Project Name # Enterprise Reporting and Application Platform (ERAP)</a:t>
            </a:r>
            <a:endParaRPr lang="en-US" sz="9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9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Role # Data Integration Architect / ETL Tech lead and Data Modeler.</a:t>
            </a:r>
            <a:endParaRPr lang="en-US" sz="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7"/>
          <p:cNvSpPr txBox="1"/>
          <p:nvPr/>
        </p:nvSpPr>
        <p:spPr>
          <a:xfrm>
            <a:off x="6044040" y="6181200"/>
            <a:ext cx="1541160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7A8C8E"/>
                </a:solidFill>
                <a:latin typeface="Arial"/>
              </a:rPr>
              <a:t>12/2016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8"/>
          <p:cNvSpPr txBox="1"/>
          <p:nvPr/>
        </p:nvSpPr>
        <p:spPr>
          <a:xfrm>
            <a:off x="6207120" y="4708800"/>
            <a:ext cx="1795320" cy="115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 fontScale="75000" lnSpcReduction="20000"/>
          </a:bodyPr>
          <a:lstStyle/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Project Type # ODS Class II (Operational Data Store).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Project Name # Agency Incentive Management (AIM)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Role # Data Integration Architect / ETL Tech lead and Data Modeler.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9"/>
          <p:cNvSpPr txBox="1"/>
          <p:nvPr/>
        </p:nvSpPr>
        <p:spPr>
          <a:xfrm>
            <a:off x="8105400" y="944280"/>
            <a:ext cx="1541160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84ACB6"/>
                </a:solidFill>
                <a:latin typeface="Arial"/>
              </a:rPr>
              <a:t>03/2018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10"/>
          <p:cNvSpPr txBox="1"/>
          <p:nvPr/>
        </p:nvSpPr>
        <p:spPr>
          <a:xfrm>
            <a:off x="7737120" y="1789200"/>
            <a:ext cx="1909440" cy="1306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/>
          </a:bodyPr>
          <a:lstStyle/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9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Project Type # New product Data Integration in ODS / Data Warehouse.</a:t>
            </a:r>
            <a:endParaRPr lang="en-US" sz="9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9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Project Name # Fixed Index Annuities (FIA)</a:t>
            </a:r>
            <a:endParaRPr lang="en-US" sz="9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9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Role # Data Integration Manager</a:t>
            </a:r>
            <a:endParaRPr lang="en-US" sz="9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9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F5D60D-1095-4364-B74E-6A46341069C2}"/>
              </a:ext>
            </a:extLst>
          </p:cNvPr>
          <p:cNvGrpSpPr/>
          <p:nvPr/>
        </p:nvGrpSpPr>
        <p:grpSpPr>
          <a:xfrm>
            <a:off x="4564080" y="4939560"/>
            <a:ext cx="1191960" cy="998640"/>
            <a:chOff x="4564080" y="4939560"/>
            <a:chExt cx="1191960" cy="998640"/>
          </a:xfrm>
        </p:grpSpPr>
        <p:pic>
          <p:nvPicPr>
            <p:cNvPr id="162" name="Picture 9" descr="Logo, company name&#10;&#10;Description automatically generated"/>
            <p:cNvPicPr/>
            <p:nvPr/>
          </p:nvPicPr>
          <p:blipFill>
            <a:blip r:embed="rId2"/>
            <a:stretch/>
          </p:blipFill>
          <p:spPr>
            <a:xfrm>
              <a:off x="4564080" y="4939560"/>
              <a:ext cx="1191960" cy="784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4" name="CustomShape 11"/>
            <p:cNvSpPr/>
            <p:nvPr/>
          </p:nvSpPr>
          <p:spPr>
            <a:xfrm>
              <a:off x="4734360" y="5695560"/>
              <a:ext cx="95184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Glendale, AZ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329E080-D9B6-4DFE-B54F-4D32A9D6AAD8}"/>
              </a:ext>
            </a:extLst>
          </p:cNvPr>
          <p:cNvGrpSpPr/>
          <p:nvPr/>
        </p:nvGrpSpPr>
        <p:grpSpPr>
          <a:xfrm>
            <a:off x="978480" y="4939560"/>
            <a:ext cx="1203120" cy="922680"/>
            <a:chOff x="978480" y="4939560"/>
            <a:chExt cx="1203120" cy="922680"/>
          </a:xfrm>
        </p:grpSpPr>
        <p:pic>
          <p:nvPicPr>
            <p:cNvPr id="160" name="Picture 5" descr="Logo&#10;&#10;Description automatically generated"/>
            <p:cNvPicPr/>
            <p:nvPr/>
          </p:nvPicPr>
          <p:blipFill>
            <a:blip r:embed="rId3"/>
            <a:stretch/>
          </p:blipFill>
          <p:spPr>
            <a:xfrm>
              <a:off x="978480" y="4939560"/>
              <a:ext cx="1203120" cy="677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5" name="CustomShape 12"/>
            <p:cNvSpPr/>
            <p:nvPr/>
          </p:nvSpPr>
          <p:spPr>
            <a:xfrm>
              <a:off x="1085760" y="5619600"/>
              <a:ext cx="106632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Parsippany, NJ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B599F3C-3F76-4A88-9E0E-348686235966}"/>
              </a:ext>
            </a:extLst>
          </p:cNvPr>
          <p:cNvGrpSpPr/>
          <p:nvPr/>
        </p:nvGrpSpPr>
        <p:grpSpPr>
          <a:xfrm>
            <a:off x="6400800" y="1877040"/>
            <a:ext cx="1184400" cy="889560"/>
            <a:chOff x="6400800" y="1877040"/>
            <a:chExt cx="1184400" cy="889560"/>
          </a:xfrm>
        </p:grpSpPr>
        <p:pic>
          <p:nvPicPr>
            <p:cNvPr id="163" name="Picture 11" descr="Logo, company name&#10;&#10;Description automatically generated"/>
            <p:cNvPicPr/>
            <p:nvPr/>
          </p:nvPicPr>
          <p:blipFill>
            <a:blip r:embed="rId4"/>
            <a:stretch/>
          </p:blipFill>
          <p:spPr>
            <a:xfrm>
              <a:off x="6400800" y="1877040"/>
              <a:ext cx="1184400" cy="805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6" name="CustomShape 13"/>
            <p:cNvSpPr/>
            <p:nvPr/>
          </p:nvSpPr>
          <p:spPr>
            <a:xfrm>
              <a:off x="6553440" y="2523960"/>
              <a:ext cx="94212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Brea, CA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E1A3EBA-BDDA-481F-95E7-2366CE07A924}"/>
              </a:ext>
            </a:extLst>
          </p:cNvPr>
          <p:cNvGrpSpPr/>
          <p:nvPr/>
        </p:nvGrpSpPr>
        <p:grpSpPr>
          <a:xfrm>
            <a:off x="2828520" y="1963080"/>
            <a:ext cx="1151280" cy="832320"/>
            <a:chOff x="2828520" y="1963080"/>
            <a:chExt cx="1151280" cy="832320"/>
          </a:xfrm>
        </p:grpSpPr>
        <p:pic>
          <p:nvPicPr>
            <p:cNvPr id="161" name="Picture 7" descr="Logo, company name&#10;&#10;Description automatically generated"/>
            <p:cNvPicPr/>
            <p:nvPr/>
          </p:nvPicPr>
          <p:blipFill>
            <a:blip r:embed="rId5"/>
            <a:stretch/>
          </p:blipFill>
          <p:spPr>
            <a:xfrm>
              <a:off x="2828520" y="1963080"/>
              <a:ext cx="1151280" cy="719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8" name="CustomShape 15"/>
            <p:cNvSpPr/>
            <p:nvPr/>
          </p:nvSpPr>
          <p:spPr>
            <a:xfrm>
              <a:off x="2972160" y="2552760"/>
              <a:ext cx="94212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Irving, TX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sp>
        <p:nvSpPr>
          <p:cNvPr id="169" name="CustomShape 16"/>
          <p:cNvSpPr/>
          <p:nvPr/>
        </p:nvSpPr>
        <p:spPr>
          <a:xfrm>
            <a:off x="9775440" y="4581360"/>
            <a:ext cx="2073240" cy="143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9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Project Type # Data Migration / Data Warehouse on AWS.</a:t>
            </a:r>
            <a:endParaRPr lang="en-US" sz="900" b="0" strike="noStrike" spc="-1" dirty="0"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9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Project Name # Orion Data Migration / Enterprise Solution Data Warehouse (ESDW)</a:t>
            </a:r>
            <a:endParaRPr lang="en-US" sz="900" b="0" strike="noStrike" spc="-1" dirty="0"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9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Role # Solution Architect / Data Integration Architect / ETL Tech lead and Data Modeler.</a:t>
            </a:r>
            <a:endParaRPr lang="en-US" sz="900" b="0" strike="noStrike" spc="-1" dirty="0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900" b="0" strike="noStrike" spc="-1" dirty="0"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C406A8-5FC8-4FA2-813D-F1E7DE91C77D}"/>
              </a:ext>
            </a:extLst>
          </p:cNvPr>
          <p:cNvGrpSpPr/>
          <p:nvPr/>
        </p:nvGrpSpPr>
        <p:grpSpPr>
          <a:xfrm>
            <a:off x="9831960" y="1813680"/>
            <a:ext cx="1482120" cy="886320"/>
            <a:chOff x="9831960" y="1813680"/>
            <a:chExt cx="1482120" cy="886320"/>
          </a:xfrm>
        </p:grpSpPr>
        <p:pic>
          <p:nvPicPr>
            <p:cNvPr id="170" name="Picture 38" descr="Logo, company name&#10;&#10;Description automatically generated"/>
            <p:cNvPicPr/>
            <p:nvPr/>
          </p:nvPicPr>
          <p:blipFill>
            <a:blip r:embed="rId6"/>
            <a:stretch/>
          </p:blipFill>
          <p:spPr>
            <a:xfrm>
              <a:off x="9831960" y="1813680"/>
              <a:ext cx="1482120" cy="833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CustomShape 17"/>
            <p:cNvSpPr/>
            <p:nvPr/>
          </p:nvSpPr>
          <p:spPr>
            <a:xfrm>
              <a:off x="10029960" y="2457360"/>
              <a:ext cx="113328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Philadelphia, PA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sp>
        <p:nvSpPr>
          <p:cNvPr id="172" name="TextShape 18"/>
          <p:cNvSpPr txBox="1"/>
          <p:nvPr/>
        </p:nvSpPr>
        <p:spPr>
          <a:xfrm>
            <a:off x="9747720" y="6151320"/>
            <a:ext cx="1541160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2683C6"/>
                </a:solidFill>
                <a:latin typeface="Arial"/>
              </a:rPr>
              <a:t>11/2018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A9FBAF-F42A-4351-BD67-31CCDC404A3F}"/>
              </a:ext>
            </a:extLst>
          </p:cNvPr>
          <p:cNvGrpSpPr/>
          <p:nvPr/>
        </p:nvGrpSpPr>
        <p:grpSpPr>
          <a:xfrm>
            <a:off x="8201160" y="4916880"/>
            <a:ext cx="1133280" cy="974160"/>
            <a:chOff x="8201160" y="4916880"/>
            <a:chExt cx="1133280" cy="974160"/>
          </a:xfrm>
        </p:grpSpPr>
        <p:sp>
          <p:nvSpPr>
            <p:cNvPr id="167" name="CustomShape 14"/>
            <p:cNvSpPr/>
            <p:nvPr/>
          </p:nvSpPr>
          <p:spPr>
            <a:xfrm>
              <a:off x="8201160" y="5648400"/>
              <a:ext cx="113328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Shelton, CT</a:t>
              </a:r>
              <a:endParaRPr lang="en-US" sz="1000" b="0" strike="noStrike" spc="-1" dirty="0">
                <a:latin typeface="Arial"/>
              </a:endParaRPr>
            </a:p>
          </p:txBody>
        </p:sp>
        <p:pic>
          <p:nvPicPr>
            <p:cNvPr id="173" name="Picture 8" descr="Logo, company name&#10;&#10;Description automatically generated"/>
            <p:cNvPicPr/>
            <p:nvPr/>
          </p:nvPicPr>
          <p:blipFill>
            <a:blip r:embed="rId7"/>
            <a:stretch/>
          </p:blipFill>
          <p:spPr>
            <a:xfrm>
              <a:off x="8229600" y="4916880"/>
              <a:ext cx="1056960" cy="79992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8753C2-4B69-4B38-AA74-1348CA170B34}"/>
              </a:ext>
            </a:extLst>
          </p:cNvPr>
          <p:cNvSpPr txBox="1"/>
          <p:nvPr/>
        </p:nvSpPr>
        <p:spPr>
          <a:xfrm>
            <a:off x="2745126" y="498302"/>
            <a:ext cx="6605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0033A0"/>
                </a:solidFill>
              </a:rPr>
              <a:t>Cognizant</a:t>
            </a:r>
          </a:p>
        </p:txBody>
      </p:sp>
      <p:sp>
        <p:nvSpPr>
          <p:cNvPr id="327" name="Rectangle: Rounded Corners 326">
            <a:extLst>
              <a:ext uri="{FF2B5EF4-FFF2-40B4-BE49-F238E27FC236}">
                <a16:creationId xmlns:a16="http://schemas.microsoft.com/office/drawing/2014/main" id="{63478AD6-CD48-48AB-8CF3-AE976E720D09}"/>
              </a:ext>
            </a:extLst>
          </p:cNvPr>
          <p:cNvSpPr/>
          <p:nvPr/>
        </p:nvSpPr>
        <p:spPr>
          <a:xfrm>
            <a:off x="9719332" y="487682"/>
            <a:ext cx="1256020" cy="6325713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C9710A-4853-417D-877E-9D514D2CB546}"/>
              </a:ext>
            </a:extLst>
          </p:cNvPr>
          <p:cNvSpPr/>
          <p:nvPr/>
        </p:nvSpPr>
        <p:spPr>
          <a:xfrm>
            <a:off x="0" y="478651"/>
            <a:ext cx="2353147" cy="6325713"/>
          </a:xfrm>
          <a:prstGeom prst="roundRect">
            <a:avLst/>
          </a:prstGeom>
          <a:solidFill>
            <a:srgbClr val="FEB449">
              <a:alpha val="25000"/>
            </a:srgbClr>
          </a:solidFill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8" name="Rectangle: Rounded Corners 327">
            <a:extLst>
              <a:ext uri="{FF2B5EF4-FFF2-40B4-BE49-F238E27FC236}">
                <a16:creationId xmlns:a16="http://schemas.microsoft.com/office/drawing/2014/main" id="{B0F32AA4-C5D6-42DE-B976-13D2BE7CC594}"/>
              </a:ext>
            </a:extLst>
          </p:cNvPr>
          <p:cNvSpPr/>
          <p:nvPr/>
        </p:nvSpPr>
        <p:spPr>
          <a:xfrm>
            <a:off x="10986858" y="487681"/>
            <a:ext cx="1200002" cy="633315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BECEFB57-8303-4512-AE38-D7908F041667}"/>
              </a:ext>
            </a:extLst>
          </p:cNvPr>
          <p:cNvSpPr/>
          <p:nvPr/>
        </p:nvSpPr>
        <p:spPr>
          <a:xfrm>
            <a:off x="2354990" y="490654"/>
            <a:ext cx="7380026" cy="6322741"/>
          </a:xfrm>
          <a:prstGeom prst="roundRect">
            <a:avLst>
              <a:gd name="adj" fmla="val 5822"/>
            </a:avLst>
          </a:prstGeom>
          <a:solidFill>
            <a:srgbClr val="0033A0">
              <a:alpha val="25000"/>
            </a:srgbClr>
          </a:solidFill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E62E80-6F99-4CA9-9BBD-EEA2BD829160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48948" y="3231116"/>
            <a:ext cx="5428" cy="2418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Shape 1">
            <a:extLst>
              <a:ext uri="{FF2B5EF4-FFF2-40B4-BE49-F238E27FC236}">
                <a16:creationId xmlns:a16="http://schemas.microsoft.com/office/drawing/2014/main" id="{7CF38771-9075-44E4-8F52-62B9202A7340}"/>
              </a:ext>
            </a:extLst>
          </p:cNvPr>
          <p:cNvSpPr txBox="1"/>
          <p:nvPr/>
        </p:nvSpPr>
        <p:spPr>
          <a:xfrm>
            <a:off x="-2416" y="863796"/>
            <a:ext cx="1317451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3494BA"/>
                </a:solidFill>
                <a:latin typeface="Arial"/>
              </a:rPr>
              <a:t>06/2006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" name="Picture 5" descr="Logo&#10;&#10;Description automatically generated">
            <a:extLst>
              <a:ext uri="{FF2B5EF4-FFF2-40B4-BE49-F238E27FC236}">
                <a16:creationId xmlns:a16="http://schemas.microsoft.com/office/drawing/2014/main" id="{B5A2A4AF-5C68-469E-B6F5-528D4F06AA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49985" y="5182676"/>
            <a:ext cx="1001706" cy="729720"/>
          </a:xfrm>
          <a:prstGeom prst="rect">
            <a:avLst/>
          </a:prstGeom>
          <a:ln w="0">
            <a:noFill/>
          </a:ln>
        </p:spPr>
      </p:pic>
      <p:sp>
        <p:nvSpPr>
          <p:cNvPr id="27" name="CustomShape 15">
            <a:extLst>
              <a:ext uri="{FF2B5EF4-FFF2-40B4-BE49-F238E27FC236}">
                <a16:creationId xmlns:a16="http://schemas.microsoft.com/office/drawing/2014/main" id="{41CFAF4E-32C9-4C9C-A1BB-2BDCF391F137}"/>
              </a:ext>
            </a:extLst>
          </p:cNvPr>
          <p:cNvSpPr/>
          <p:nvPr/>
        </p:nvSpPr>
        <p:spPr>
          <a:xfrm>
            <a:off x="214612" y="5869556"/>
            <a:ext cx="895226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</a:rPr>
              <a:t>Bethlam, PA</a:t>
            </a:r>
            <a:endParaRPr lang="en-US" sz="1000" b="0" strike="noStrike" spc="-1">
              <a:latin typeface="Arial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CC29C7-51F6-41A8-8F04-2CA5F25C2F68}"/>
              </a:ext>
            </a:extLst>
          </p:cNvPr>
          <p:cNvGrpSpPr/>
          <p:nvPr/>
        </p:nvGrpSpPr>
        <p:grpSpPr>
          <a:xfrm rot="10800000">
            <a:off x="1262341" y="3942316"/>
            <a:ext cx="531970" cy="2223040"/>
            <a:chOff x="888999" y="812800"/>
            <a:chExt cx="622301" cy="222304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EA1299-A028-44B4-8F88-2F3E486ABEC9}"/>
                </a:ext>
              </a:extLst>
            </p:cNvPr>
            <p:cNvCxnSpPr/>
            <p:nvPr/>
          </p:nvCxnSpPr>
          <p:spPr>
            <a:xfrm flipV="1">
              <a:off x="888999" y="2628900"/>
              <a:ext cx="0" cy="406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044676C-062F-4B39-A551-D3660DCFBE70}"/>
                </a:ext>
              </a:extLst>
            </p:cNvPr>
            <p:cNvCxnSpPr/>
            <p:nvPr/>
          </p:nvCxnSpPr>
          <p:spPr>
            <a:xfrm>
              <a:off x="888999" y="2628900"/>
              <a:ext cx="6223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FA942DF-D289-4BE1-A699-F5AC9115B420}"/>
                </a:ext>
              </a:extLst>
            </p:cNvPr>
            <p:cNvCxnSpPr/>
            <p:nvPr/>
          </p:nvCxnSpPr>
          <p:spPr>
            <a:xfrm flipV="1">
              <a:off x="1511300" y="812800"/>
              <a:ext cx="0" cy="1816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2C3CEB2-240E-4102-BA1B-13C79A90E722}"/>
                </a:ext>
              </a:extLst>
            </p:cNvPr>
            <p:cNvCxnSpPr/>
            <p:nvPr/>
          </p:nvCxnSpPr>
          <p:spPr>
            <a:xfrm flipH="1">
              <a:off x="888999" y="812800"/>
              <a:ext cx="622301" cy="0"/>
            </a:xfrm>
            <a:prstGeom prst="line">
              <a:avLst/>
            </a:prstGeom>
            <a:ln w="19050"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07E794-6793-4BF7-BD39-A8004AB1C744}"/>
              </a:ext>
            </a:extLst>
          </p:cNvPr>
          <p:cNvGrpSpPr/>
          <p:nvPr/>
        </p:nvGrpSpPr>
        <p:grpSpPr>
          <a:xfrm>
            <a:off x="-90636" y="1237216"/>
            <a:ext cx="2534919" cy="5576180"/>
            <a:chOff x="-90636" y="1237216"/>
            <a:chExt cx="2534919" cy="557618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3A0DF9C-584C-4E86-85F6-C74D4069C5E2}"/>
                </a:ext>
              </a:extLst>
            </p:cNvPr>
            <p:cNvGrpSpPr/>
            <p:nvPr/>
          </p:nvGrpSpPr>
          <p:grpSpPr>
            <a:xfrm>
              <a:off x="122407" y="3472956"/>
              <a:ext cx="1063939" cy="457200"/>
              <a:chOff x="266699" y="3035840"/>
              <a:chExt cx="1244601" cy="457200"/>
            </a:xfr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D15E1164-BF2E-46C3-9BD1-2B87F4D85C83}"/>
                  </a:ext>
                </a:extLst>
              </p:cNvPr>
              <p:cNvSpPr/>
              <p:nvPr/>
            </p:nvSpPr>
            <p:spPr>
              <a:xfrm>
                <a:off x="266699" y="3111500"/>
                <a:ext cx="1244601" cy="317500"/>
              </a:xfrm>
              <a:prstGeom prst="chevron">
                <a:avLst/>
              </a:prstGeom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path path="shape">
                  <a:fillToRect l="50000" t="50000" r="50000" b="5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CustomShape 9">
                <a:extLst>
                  <a:ext uri="{FF2B5EF4-FFF2-40B4-BE49-F238E27FC236}">
                    <a16:creationId xmlns:a16="http://schemas.microsoft.com/office/drawing/2014/main" id="{068DAAFB-E184-45D0-B617-CB109819F5D4}"/>
                  </a:ext>
                </a:extLst>
              </p:cNvPr>
              <p:cNvSpPr/>
              <p:nvPr/>
            </p:nvSpPr>
            <p:spPr>
              <a:xfrm>
                <a:off x="660399" y="3035840"/>
                <a:ext cx="457200" cy="457200"/>
              </a:xfrm>
              <a:prstGeom prst="donut">
                <a:avLst>
                  <a:gd name="adj" fmla="val 16203"/>
                </a:avLst>
              </a:prstGeom>
              <a:grpFill/>
              <a:ln w="38160">
                <a:solidFill>
                  <a:srgbClr val="000000">
                    <a:alpha val="40000"/>
                  </a:srgb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A52FC6A6-FA57-4920-9A93-4F023CF12A01}"/>
                </a:ext>
              </a:extLst>
            </p:cNvPr>
            <p:cNvSpPr/>
            <p:nvPr/>
          </p:nvSpPr>
          <p:spPr>
            <a:xfrm rot="16200000">
              <a:off x="-36851" y="4939775"/>
              <a:ext cx="1371600" cy="1053082"/>
            </a:xfrm>
            <a:custGeom>
              <a:avLst/>
              <a:gdLst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7556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10350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12700 h 1270000"/>
                <a:gd name="connsiteX1" fmla="*/ 10477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  <a:gd name="connsiteX0" fmla="*/ 0 w 1384300"/>
                <a:gd name="connsiteY0" fmla="*/ 12700 h 1270000"/>
                <a:gd name="connsiteX1" fmla="*/ 10096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300" h="1270000">
                  <a:moveTo>
                    <a:pt x="0" y="12700"/>
                  </a:moveTo>
                  <a:lnTo>
                    <a:pt x="1009650" y="0"/>
                  </a:lnTo>
                  <a:lnTo>
                    <a:pt x="1384300" y="641350"/>
                  </a:lnTo>
                  <a:lnTo>
                    <a:pt x="1035050" y="1270000"/>
                  </a:lnTo>
                  <a:lnTo>
                    <a:pt x="0" y="12700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bg1"/>
            </a:solidFill>
            <a:ln w="31750" cap="rnd" cmpd="sng">
              <a:solidFill>
                <a:schemeClr val="accent1">
                  <a:shade val="50000"/>
                  <a:alpha val="75000"/>
                </a:schemeClr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371600"/>
                        <a:gd name="connsiteY0" fmla="*/ 12319 h 1231900"/>
                        <a:gd name="connsiteX1" fmla="*/ 1000387 w 1371600"/>
                        <a:gd name="connsiteY1" fmla="*/ 0 h 1231900"/>
                        <a:gd name="connsiteX2" fmla="*/ 1371600 w 1371600"/>
                        <a:gd name="connsiteY2" fmla="*/ 622109 h 1231900"/>
                        <a:gd name="connsiteX3" fmla="*/ 1025554 w 1371600"/>
                        <a:gd name="connsiteY3" fmla="*/ 1231900 h 1231900"/>
                        <a:gd name="connsiteX4" fmla="*/ 0 w 1371600"/>
                        <a:gd name="connsiteY4" fmla="*/ 1231900 h 1231900"/>
                        <a:gd name="connsiteX5" fmla="*/ 0 w 1371600"/>
                        <a:gd name="connsiteY5" fmla="*/ 12319 h 1231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71600" h="1231900" extrusionOk="0">
                          <a:moveTo>
                            <a:pt x="0" y="12319"/>
                          </a:moveTo>
                          <a:cubicBezTo>
                            <a:pt x="321967" y="49772"/>
                            <a:pt x="681921" y="31249"/>
                            <a:pt x="1000387" y="0"/>
                          </a:cubicBezTo>
                          <a:cubicBezTo>
                            <a:pt x="1042353" y="108336"/>
                            <a:pt x="1286010" y="554325"/>
                            <a:pt x="1371600" y="622109"/>
                          </a:cubicBezTo>
                          <a:cubicBezTo>
                            <a:pt x="1283637" y="691035"/>
                            <a:pt x="1230011" y="995014"/>
                            <a:pt x="1025554" y="1231900"/>
                          </a:cubicBezTo>
                          <a:cubicBezTo>
                            <a:pt x="608875" y="1156571"/>
                            <a:pt x="245282" y="1152331"/>
                            <a:pt x="0" y="1231900"/>
                          </a:cubicBezTo>
                          <a:cubicBezTo>
                            <a:pt x="-14572" y="803978"/>
                            <a:pt x="85154" y="219474"/>
                            <a:pt x="0" y="1231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53E589-3AC7-4653-BF40-7097B1EB9C4C}"/>
                </a:ext>
              </a:extLst>
            </p:cNvPr>
            <p:cNvCxnSpPr>
              <a:cxnSpLocks/>
              <a:stCxn id="5" idx="4"/>
              <a:endCxn id="6" idx="2"/>
            </p:cNvCxnSpPr>
            <p:nvPr/>
          </p:nvCxnSpPr>
          <p:spPr>
            <a:xfrm flipH="1">
              <a:off x="654215" y="3930156"/>
              <a:ext cx="162" cy="850360"/>
            </a:xfrm>
            <a:prstGeom prst="line">
              <a:avLst/>
            </a:prstGeom>
            <a:ln w="19050">
              <a:solidFill>
                <a:srgbClr val="236B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Shape 2">
              <a:extLst>
                <a:ext uri="{FF2B5EF4-FFF2-40B4-BE49-F238E27FC236}">
                  <a16:creationId xmlns:a16="http://schemas.microsoft.com/office/drawing/2014/main" id="{D8DAD21D-13A7-4D38-8533-D883CAE5B70B}"/>
                </a:ext>
              </a:extLst>
            </p:cNvPr>
            <p:cNvSpPr txBox="1"/>
            <p:nvPr/>
          </p:nvSpPr>
          <p:spPr>
            <a:xfrm>
              <a:off x="-90636" y="1321376"/>
              <a:ext cx="1384317" cy="13509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spc="-1" dirty="0">
                  <a:solidFill>
                    <a:srgbClr val="000000"/>
                  </a:solidFill>
                  <a:ea typeface="Times New Roman"/>
                </a:rPr>
                <a:t>Project Type # Data Mart / Redesign Database.</a:t>
              </a:r>
              <a:endParaRPr lang="en-US" sz="950" spc="-1" dirty="0">
                <a:solidFill>
                  <a:srgbClr val="000000"/>
                </a:solidFill>
              </a:endParaRP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spc="-1" dirty="0">
                  <a:solidFill>
                    <a:srgbClr val="000000"/>
                  </a:solidFill>
                  <a:ea typeface="Times New Roman"/>
                </a:rPr>
                <a:t>Project Name #Redesign Confirmations to XML Unix </a:t>
              </a:r>
              <a:r>
                <a:rPr lang="en-US" sz="950" spc="-1" dirty="0" err="1">
                  <a:solidFill>
                    <a:srgbClr val="000000"/>
                  </a:solidFill>
                  <a:ea typeface="Times New Roman"/>
                </a:rPr>
                <a:t>Exstream</a:t>
              </a:r>
              <a:r>
                <a:rPr lang="en-US" sz="950" spc="-1" dirty="0">
                  <a:solidFill>
                    <a:srgbClr val="000000"/>
                  </a:solidFill>
                  <a:ea typeface="Times New Roman"/>
                </a:rPr>
                <a:t> / Unity Interface. </a:t>
              </a:r>
              <a:endParaRPr lang="en-US" sz="950" spc="-1" dirty="0">
                <a:solidFill>
                  <a:srgbClr val="000000"/>
                </a:solidFill>
              </a:endParaRP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spc="-1" dirty="0">
                  <a:solidFill>
                    <a:srgbClr val="000000"/>
                  </a:solidFill>
                  <a:ea typeface="Times New Roman"/>
                </a:rPr>
                <a:t>Role # Data Modeler and Database / ETL Developer.</a:t>
              </a:r>
              <a:endParaRPr lang="en-US" sz="950" spc="-1" dirty="0">
                <a:solidFill>
                  <a:srgbClr val="000000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6FAF89-DA06-409B-81D8-EC2F11626657}"/>
                </a:ext>
              </a:extLst>
            </p:cNvPr>
            <p:cNvCxnSpPr/>
            <p:nvPr/>
          </p:nvCxnSpPr>
          <p:spPr>
            <a:xfrm>
              <a:off x="643520" y="3248838"/>
              <a:ext cx="53197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0BBFC5C-FB90-4FD7-91DC-1619AEDA53CB}"/>
                </a:ext>
              </a:extLst>
            </p:cNvPr>
            <p:cNvGrpSpPr/>
            <p:nvPr/>
          </p:nvGrpSpPr>
          <p:grpSpPr>
            <a:xfrm>
              <a:off x="643520" y="1238656"/>
              <a:ext cx="531970" cy="2010182"/>
              <a:chOff x="876299" y="1074718"/>
              <a:chExt cx="622301" cy="1737004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47465F3-BE69-404C-8ED4-F2AF713565AD}"/>
                  </a:ext>
                </a:extLst>
              </p:cNvPr>
              <p:cNvCxnSpPr/>
              <p:nvPr/>
            </p:nvCxnSpPr>
            <p:spPr>
              <a:xfrm flipV="1">
                <a:off x="1498600" y="1074718"/>
                <a:ext cx="0" cy="17370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896500F-BB67-40BE-9674-9F7A0199E646}"/>
                  </a:ext>
                </a:extLst>
              </p:cNvPr>
              <p:cNvCxnSpPr/>
              <p:nvPr/>
            </p:nvCxnSpPr>
            <p:spPr>
              <a:xfrm flipH="1">
                <a:off x="876299" y="1074718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2F8A5EE0-8307-493A-957B-CB808B4775F0}"/>
                </a:ext>
              </a:extLst>
            </p:cNvPr>
            <p:cNvSpPr/>
            <p:nvPr/>
          </p:nvSpPr>
          <p:spPr>
            <a:xfrm>
              <a:off x="1240628" y="3548616"/>
              <a:ext cx="1063939" cy="317500"/>
            </a:xfrm>
            <a:prstGeom prst="chevron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CustomShape 9">
              <a:extLst>
                <a:ext uri="{FF2B5EF4-FFF2-40B4-BE49-F238E27FC236}">
                  <a16:creationId xmlns:a16="http://schemas.microsoft.com/office/drawing/2014/main" id="{CA631F5D-4C5A-4D86-A73E-8D48E6023C85}"/>
                </a:ext>
              </a:extLst>
            </p:cNvPr>
            <p:cNvSpPr/>
            <p:nvPr/>
          </p:nvSpPr>
          <p:spPr>
            <a:xfrm>
              <a:off x="1577180" y="3472956"/>
              <a:ext cx="390834" cy="457200"/>
            </a:xfrm>
            <a:prstGeom prst="donut">
              <a:avLst>
                <a:gd name="adj" fmla="val 16203"/>
              </a:avLst>
            </a:prstGeom>
            <a:solidFill>
              <a:srgbClr val="FFFFFF"/>
            </a:solidFill>
            <a:ln w="38160">
              <a:solidFill>
                <a:srgbClr val="000000">
                  <a:alpha val="4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TextShape 4">
              <a:extLst>
                <a:ext uri="{FF2B5EF4-FFF2-40B4-BE49-F238E27FC236}">
                  <a16:creationId xmlns:a16="http://schemas.microsoft.com/office/drawing/2014/main" id="{FAFB6F30-AA8C-4B70-AD7D-DA157255B094}"/>
                </a:ext>
              </a:extLst>
            </p:cNvPr>
            <p:cNvSpPr txBox="1"/>
            <p:nvPr/>
          </p:nvSpPr>
          <p:spPr>
            <a:xfrm>
              <a:off x="1305094" y="4431781"/>
              <a:ext cx="1053081" cy="156528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Project Type # EDW / Data Mart.</a:t>
              </a:r>
              <a:endParaRPr lang="en-US" sz="95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Project Name # 401K Plan Reporting . </a:t>
              </a:r>
              <a:endParaRPr lang="en-US" sz="95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Role # Data Analyst / Senior ETL Developer.</a:t>
              </a:r>
              <a:endParaRPr lang="en-US" sz="95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endParaRPr lang="en-US" sz="95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TextShape 3">
              <a:extLst>
                <a:ext uri="{FF2B5EF4-FFF2-40B4-BE49-F238E27FC236}">
                  <a16:creationId xmlns:a16="http://schemas.microsoft.com/office/drawing/2014/main" id="{8F4032C6-7B07-4136-9A39-C51E26AA98B5}"/>
                </a:ext>
              </a:extLst>
            </p:cNvPr>
            <p:cNvSpPr txBox="1"/>
            <p:nvPr/>
          </p:nvSpPr>
          <p:spPr>
            <a:xfrm>
              <a:off x="1126832" y="6337476"/>
              <a:ext cx="1317451" cy="47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58B6C0"/>
                  </a:solidFill>
                  <a:latin typeface="Arial"/>
                </a:rPr>
                <a:t>01/2010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CBD5285-EA7A-4174-8CA3-29D0B2346EE7}"/>
                </a:ext>
              </a:extLst>
            </p:cNvPr>
            <p:cNvGrpSpPr/>
            <p:nvPr/>
          </p:nvGrpSpPr>
          <p:grpSpPr>
            <a:xfrm>
              <a:off x="1206577" y="1237216"/>
              <a:ext cx="1097990" cy="1371600"/>
              <a:chOff x="1611166" y="1308100"/>
              <a:chExt cx="1284434" cy="1371600"/>
            </a:xfrm>
          </p:grpSpPr>
          <p:sp>
            <p:nvSpPr>
              <p:cNvPr id="35" name="Arrow: Pentagon 5">
                <a:extLst>
                  <a:ext uri="{FF2B5EF4-FFF2-40B4-BE49-F238E27FC236}">
                    <a16:creationId xmlns:a16="http://schemas.microsoft.com/office/drawing/2014/main" id="{C27A1360-1896-4DD9-8DA8-8322463418FD}"/>
                  </a:ext>
                </a:extLst>
              </p:cNvPr>
              <p:cNvSpPr/>
              <p:nvPr/>
            </p:nvSpPr>
            <p:spPr>
              <a:xfrm rot="5400000">
                <a:off x="1593850" y="1377950"/>
                <a:ext cx="1371600" cy="1231900"/>
              </a:xfrm>
              <a:custGeom>
                <a:avLst/>
                <a:gdLst>
                  <a:gd name="connsiteX0" fmla="*/ 0 w 1384300"/>
                  <a:gd name="connsiteY0" fmla="*/ 0 h 1257300"/>
                  <a:gd name="connsiteX1" fmla="*/ 755650 w 1384300"/>
                  <a:gd name="connsiteY1" fmla="*/ 0 h 1257300"/>
                  <a:gd name="connsiteX2" fmla="*/ 1384300 w 1384300"/>
                  <a:gd name="connsiteY2" fmla="*/ 628650 h 1257300"/>
                  <a:gd name="connsiteX3" fmla="*/ 755650 w 1384300"/>
                  <a:gd name="connsiteY3" fmla="*/ 1257300 h 1257300"/>
                  <a:gd name="connsiteX4" fmla="*/ 0 w 1384300"/>
                  <a:gd name="connsiteY4" fmla="*/ 1257300 h 1257300"/>
                  <a:gd name="connsiteX5" fmla="*/ 0 w 1384300"/>
                  <a:gd name="connsiteY5" fmla="*/ 0 h 1257300"/>
                  <a:gd name="connsiteX0" fmla="*/ 0 w 1384300"/>
                  <a:gd name="connsiteY0" fmla="*/ 0 h 1257300"/>
                  <a:gd name="connsiteX1" fmla="*/ 755650 w 1384300"/>
                  <a:gd name="connsiteY1" fmla="*/ 0 h 1257300"/>
                  <a:gd name="connsiteX2" fmla="*/ 1384300 w 1384300"/>
                  <a:gd name="connsiteY2" fmla="*/ 628650 h 1257300"/>
                  <a:gd name="connsiteX3" fmla="*/ 1035050 w 1384300"/>
                  <a:gd name="connsiteY3" fmla="*/ 1257300 h 1257300"/>
                  <a:gd name="connsiteX4" fmla="*/ 0 w 1384300"/>
                  <a:gd name="connsiteY4" fmla="*/ 1257300 h 1257300"/>
                  <a:gd name="connsiteX5" fmla="*/ 0 w 1384300"/>
                  <a:gd name="connsiteY5" fmla="*/ 0 h 1257300"/>
                  <a:gd name="connsiteX0" fmla="*/ 0 w 1384300"/>
                  <a:gd name="connsiteY0" fmla="*/ 12700 h 1270000"/>
                  <a:gd name="connsiteX1" fmla="*/ 1047750 w 1384300"/>
                  <a:gd name="connsiteY1" fmla="*/ 0 h 1270000"/>
                  <a:gd name="connsiteX2" fmla="*/ 1384300 w 1384300"/>
                  <a:gd name="connsiteY2" fmla="*/ 641350 h 1270000"/>
                  <a:gd name="connsiteX3" fmla="*/ 1035050 w 1384300"/>
                  <a:gd name="connsiteY3" fmla="*/ 1270000 h 1270000"/>
                  <a:gd name="connsiteX4" fmla="*/ 0 w 1384300"/>
                  <a:gd name="connsiteY4" fmla="*/ 1270000 h 1270000"/>
                  <a:gd name="connsiteX5" fmla="*/ 0 w 1384300"/>
                  <a:gd name="connsiteY5" fmla="*/ 12700 h 1270000"/>
                  <a:gd name="connsiteX0" fmla="*/ 0 w 1384300"/>
                  <a:gd name="connsiteY0" fmla="*/ 12700 h 1270000"/>
                  <a:gd name="connsiteX1" fmla="*/ 1009650 w 1384300"/>
                  <a:gd name="connsiteY1" fmla="*/ 0 h 1270000"/>
                  <a:gd name="connsiteX2" fmla="*/ 1384300 w 1384300"/>
                  <a:gd name="connsiteY2" fmla="*/ 641350 h 1270000"/>
                  <a:gd name="connsiteX3" fmla="*/ 1035050 w 1384300"/>
                  <a:gd name="connsiteY3" fmla="*/ 1270000 h 1270000"/>
                  <a:gd name="connsiteX4" fmla="*/ 0 w 1384300"/>
                  <a:gd name="connsiteY4" fmla="*/ 1270000 h 1270000"/>
                  <a:gd name="connsiteX5" fmla="*/ 0 w 1384300"/>
                  <a:gd name="connsiteY5" fmla="*/ 12700 h 1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4300" h="1270000">
                    <a:moveTo>
                      <a:pt x="0" y="12700"/>
                    </a:moveTo>
                    <a:lnTo>
                      <a:pt x="1009650" y="0"/>
                    </a:lnTo>
                    <a:lnTo>
                      <a:pt x="1384300" y="641350"/>
                    </a:lnTo>
                    <a:lnTo>
                      <a:pt x="1035050" y="1270000"/>
                    </a:lnTo>
                    <a:lnTo>
                      <a:pt x="0" y="1270000"/>
                    </a:lnTo>
                    <a:lnTo>
                      <a:pt x="0" y="127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50" name="Picture 7" descr="A picture containing text, clipart&#10;&#10;Description automatically generated">
                <a:extLst>
                  <a:ext uri="{FF2B5EF4-FFF2-40B4-BE49-F238E27FC236}">
                    <a16:creationId xmlns:a16="http://schemas.microsoft.com/office/drawing/2014/main" id="{6E83E00F-820A-42DE-BE17-0877D9B8E537}"/>
                  </a:ext>
                </a:extLst>
              </p:cNvPr>
              <p:cNvPicPr/>
              <p:nvPr/>
            </p:nvPicPr>
            <p:blipFill>
              <a:blip r:embed="rId4"/>
              <a:stretch/>
            </p:blipFill>
            <p:spPr>
              <a:xfrm>
                <a:off x="1688860" y="1403140"/>
                <a:ext cx="1172160" cy="585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1" name="CustomShape 16">
                <a:extLst>
                  <a:ext uri="{FF2B5EF4-FFF2-40B4-BE49-F238E27FC236}">
                    <a16:creationId xmlns:a16="http://schemas.microsoft.com/office/drawing/2014/main" id="{F370598D-2116-4B54-A793-6AC4862004D3}"/>
                  </a:ext>
                </a:extLst>
              </p:cNvPr>
              <p:cNvSpPr/>
              <p:nvPr/>
            </p:nvSpPr>
            <p:spPr>
              <a:xfrm>
                <a:off x="1611166" y="2003260"/>
                <a:ext cx="1172814" cy="244767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0" strike="noStrike" spc="-1" dirty="0">
                    <a:solidFill>
                      <a:srgbClr val="000000"/>
                    </a:solidFill>
                    <a:latin typeface="Arial"/>
                  </a:rPr>
                  <a:t>Charlotte, NC</a:t>
                </a:r>
                <a:endParaRPr lang="en-US" sz="1000" b="0" strike="noStrike" spc="-1" dirty="0">
                  <a:latin typeface="Arial"/>
                </a:endParaRPr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B3FCBEF-1A1D-4B46-B362-066D4BF41364}"/>
                </a:ext>
              </a:extLst>
            </p:cNvPr>
            <p:cNvCxnSpPr>
              <a:stCxn id="33" idx="0"/>
              <a:endCxn id="35" idx="2"/>
            </p:cNvCxnSpPr>
            <p:nvPr/>
          </p:nvCxnSpPr>
          <p:spPr>
            <a:xfrm flipV="1">
              <a:off x="1772597" y="2608816"/>
              <a:ext cx="163" cy="8641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C7FF86C-2C1F-4BA8-8839-54EF0E46909C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3059958" y="3249704"/>
            <a:ext cx="5752" cy="2418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B997B8D-9A38-49FC-BB84-9CB3B2286F8F}"/>
              </a:ext>
            </a:extLst>
          </p:cNvPr>
          <p:cNvGrpSpPr/>
          <p:nvPr/>
        </p:nvGrpSpPr>
        <p:grpSpPr>
          <a:xfrm>
            <a:off x="4747685" y="886098"/>
            <a:ext cx="2717169" cy="5949600"/>
            <a:chOff x="-47740" y="426680"/>
            <a:chExt cx="3094663" cy="594960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609F06E-CE1B-4338-BCCB-86A4B044B04C}"/>
                </a:ext>
              </a:extLst>
            </p:cNvPr>
            <p:cNvGrpSpPr/>
            <p:nvPr/>
          </p:nvGrpSpPr>
          <p:grpSpPr>
            <a:xfrm>
              <a:off x="266699" y="3035840"/>
              <a:ext cx="1244601" cy="457200"/>
              <a:chOff x="266699" y="3035840"/>
              <a:chExt cx="1244601" cy="457200"/>
            </a:xfrm>
          </p:grpSpPr>
          <p:sp>
            <p:nvSpPr>
              <p:cNvPr id="116" name="Arrow: Chevron 115">
                <a:extLst>
                  <a:ext uri="{FF2B5EF4-FFF2-40B4-BE49-F238E27FC236}">
                    <a16:creationId xmlns:a16="http://schemas.microsoft.com/office/drawing/2014/main" id="{3391C97A-8E4D-49C2-AF02-181E92D081F7}"/>
                  </a:ext>
                </a:extLst>
              </p:cNvPr>
              <p:cNvSpPr/>
              <p:nvPr/>
            </p:nvSpPr>
            <p:spPr>
              <a:xfrm>
                <a:off x="266699" y="3111500"/>
                <a:ext cx="1244601" cy="317500"/>
              </a:xfrm>
              <a:prstGeom prst="chevron">
                <a:avLst/>
              </a:prstGeom>
              <a:gradFill>
                <a:gsLst>
                  <a:gs pos="26000">
                    <a:schemeClr val="accent6">
                      <a:lumMod val="75000"/>
                    </a:schemeClr>
                  </a:gs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rgbClr val="F2F2F2"/>
                  </a:gs>
                </a:gsLst>
                <a:path path="shape">
                  <a:fillToRect l="50000" t="50000" r="50000" b="5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CustomShape 9">
                <a:extLst>
                  <a:ext uri="{FF2B5EF4-FFF2-40B4-BE49-F238E27FC236}">
                    <a16:creationId xmlns:a16="http://schemas.microsoft.com/office/drawing/2014/main" id="{6001120A-731B-4881-A523-FE1AEE00839C}"/>
                  </a:ext>
                </a:extLst>
              </p:cNvPr>
              <p:cNvSpPr/>
              <p:nvPr/>
            </p:nvSpPr>
            <p:spPr>
              <a:xfrm>
                <a:off x="660399" y="3035840"/>
                <a:ext cx="457200" cy="457200"/>
              </a:xfrm>
              <a:prstGeom prst="donut">
                <a:avLst>
                  <a:gd name="adj" fmla="val 16203"/>
                </a:avLst>
              </a:prstGeom>
              <a:solidFill>
                <a:srgbClr val="FFFFFF"/>
              </a:solidFill>
              <a:ln w="38160">
                <a:solidFill>
                  <a:srgbClr val="000000">
                    <a:alpha val="40000"/>
                  </a:srgb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91" name="Arrow: Pentagon 5">
              <a:extLst>
                <a:ext uri="{FF2B5EF4-FFF2-40B4-BE49-F238E27FC236}">
                  <a16:creationId xmlns:a16="http://schemas.microsoft.com/office/drawing/2014/main" id="{91F403ED-92E1-4D2B-9C10-64FCF8737EFE}"/>
                </a:ext>
              </a:extLst>
            </p:cNvPr>
            <p:cNvSpPr/>
            <p:nvPr/>
          </p:nvSpPr>
          <p:spPr>
            <a:xfrm rot="16200000">
              <a:off x="196850" y="4413250"/>
              <a:ext cx="1371600" cy="1231900"/>
            </a:xfrm>
            <a:custGeom>
              <a:avLst/>
              <a:gdLst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7556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10350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12700 h 1270000"/>
                <a:gd name="connsiteX1" fmla="*/ 10477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  <a:gd name="connsiteX0" fmla="*/ 0 w 1384300"/>
                <a:gd name="connsiteY0" fmla="*/ 12700 h 1270000"/>
                <a:gd name="connsiteX1" fmla="*/ 10096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300" h="1270000">
                  <a:moveTo>
                    <a:pt x="0" y="12700"/>
                  </a:moveTo>
                  <a:lnTo>
                    <a:pt x="1009650" y="0"/>
                  </a:lnTo>
                  <a:lnTo>
                    <a:pt x="1384300" y="641350"/>
                  </a:lnTo>
                  <a:lnTo>
                    <a:pt x="1035050" y="1270000"/>
                  </a:lnTo>
                  <a:lnTo>
                    <a:pt x="0" y="12700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  <a:ln w="31750" cap="rnd" cmpd="sng">
              <a:solidFill>
                <a:schemeClr val="accent1">
                  <a:shade val="50000"/>
                  <a:alpha val="75000"/>
                </a:schemeClr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371600"/>
                        <a:gd name="connsiteY0" fmla="*/ 12319 h 1231900"/>
                        <a:gd name="connsiteX1" fmla="*/ 1000387 w 1371600"/>
                        <a:gd name="connsiteY1" fmla="*/ 0 h 1231900"/>
                        <a:gd name="connsiteX2" fmla="*/ 1371600 w 1371600"/>
                        <a:gd name="connsiteY2" fmla="*/ 622109 h 1231900"/>
                        <a:gd name="connsiteX3" fmla="*/ 1025554 w 1371600"/>
                        <a:gd name="connsiteY3" fmla="*/ 1231900 h 1231900"/>
                        <a:gd name="connsiteX4" fmla="*/ 0 w 1371600"/>
                        <a:gd name="connsiteY4" fmla="*/ 1231900 h 1231900"/>
                        <a:gd name="connsiteX5" fmla="*/ 0 w 1371600"/>
                        <a:gd name="connsiteY5" fmla="*/ 12319 h 1231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71600" h="1231900" extrusionOk="0">
                          <a:moveTo>
                            <a:pt x="0" y="12319"/>
                          </a:moveTo>
                          <a:cubicBezTo>
                            <a:pt x="321967" y="49772"/>
                            <a:pt x="681921" y="31249"/>
                            <a:pt x="1000387" y="0"/>
                          </a:cubicBezTo>
                          <a:cubicBezTo>
                            <a:pt x="1042353" y="108336"/>
                            <a:pt x="1286010" y="554325"/>
                            <a:pt x="1371600" y="622109"/>
                          </a:cubicBezTo>
                          <a:cubicBezTo>
                            <a:pt x="1283637" y="691035"/>
                            <a:pt x="1230011" y="995014"/>
                            <a:pt x="1025554" y="1231900"/>
                          </a:cubicBezTo>
                          <a:cubicBezTo>
                            <a:pt x="608875" y="1156571"/>
                            <a:pt x="245282" y="1152331"/>
                            <a:pt x="0" y="1231900"/>
                          </a:cubicBezTo>
                          <a:cubicBezTo>
                            <a:pt x="-14572" y="803978"/>
                            <a:pt x="85154" y="219474"/>
                            <a:pt x="0" y="1231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F7E9136-8565-4C44-BFE0-E1AD0798D10E}"/>
                </a:ext>
              </a:extLst>
            </p:cNvPr>
            <p:cNvCxnSpPr>
              <a:cxnSpLocks/>
              <a:stCxn id="117" idx="4"/>
              <a:endCxn id="91" idx="2"/>
            </p:cNvCxnSpPr>
            <p:nvPr/>
          </p:nvCxnSpPr>
          <p:spPr>
            <a:xfrm flipH="1">
              <a:off x="888810" y="3493040"/>
              <a:ext cx="189" cy="850360"/>
            </a:xfrm>
            <a:prstGeom prst="line">
              <a:avLst/>
            </a:prstGeom>
            <a:ln w="19050">
              <a:solidFill>
                <a:srgbClr val="236B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Shape 2">
              <a:extLst>
                <a:ext uri="{FF2B5EF4-FFF2-40B4-BE49-F238E27FC236}">
                  <a16:creationId xmlns:a16="http://schemas.microsoft.com/office/drawing/2014/main" id="{F5C4BDEB-810B-4755-BE1D-60822B5963A1}"/>
                </a:ext>
              </a:extLst>
            </p:cNvPr>
            <p:cNvSpPr txBox="1"/>
            <p:nvPr/>
          </p:nvSpPr>
          <p:spPr>
            <a:xfrm>
              <a:off x="-47740" y="884260"/>
              <a:ext cx="1619380" cy="13509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spc="-1" dirty="0">
                  <a:solidFill>
                    <a:srgbClr val="000000"/>
                  </a:solidFill>
                  <a:ea typeface="Times New Roman"/>
                </a:rPr>
                <a:t>Project Type # Built Data Mart using Dimension Modeling.</a:t>
              </a: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spc="-1" dirty="0">
                  <a:solidFill>
                    <a:srgbClr val="000000"/>
                  </a:solidFill>
                  <a:ea typeface="Times New Roman"/>
                </a:rPr>
                <a:t>Project Name # Enterprise Reporting and Application Platform (ERAP)</a:t>
              </a: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spc="-1" dirty="0">
                  <a:solidFill>
                    <a:srgbClr val="000000"/>
                  </a:solidFill>
                  <a:ea typeface="Times New Roman"/>
                </a:rPr>
                <a:t>Role # Data Integration Architect / ETL Tech lead and Data Modeler.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58890E2-2518-4DEC-876E-A7455B9D3164}"/>
                </a:ext>
              </a:extLst>
            </p:cNvPr>
            <p:cNvCxnSpPr>
              <a:cxnSpLocks/>
              <a:stCxn id="117" idx="0"/>
            </p:cNvCxnSpPr>
            <p:nvPr/>
          </p:nvCxnSpPr>
          <p:spPr>
            <a:xfrm flipH="1" flipV="1">
              <a:off x="882649" y="2794000"/>
              <a:ext cx="6350" cy="2418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3B0F43D-7719-41D0-A797-8EE0F8EE9A10}"/>
                </a:ext>
              </a:extLst>
            </p:cNvPr>
            <p:cNvCxnSpPr/>
            <p:nvPr/>
          </p:nvCxnSpPr>
          <p:spPr>
            <a:xfrm>
              <a:off x="876299" y="2811722"/>
              <a:ext cx="6223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01CBA34-6EC6-494A-ABA2-B70A81AAE66A}"/>
                </a:ext>
              </a:extLst>
            </p:cNvPr>
            <p:cNvGrpSpPr/>
            <p:nvPr/>
          </p:nvGrpSpPr>
          <p:grpSpPr>
            <a:xfrm>
              <a:off x="876299" y="801540"/>
              <a:ext cx="622301" cy="2010182"/>
              <a:chOff x="876299" y="1074718"/>
              <a:chExt cx="622301" cy="1737004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D62C278-DF7F-4FDB-809E-2FB5F5323BD1}"/>
                  </a:ext>
                </a:extLst>
              </p:cNvPr>
              <p:cNvCxnSpPr/>
              <p:nvPr/>
            </p:nvCxnSpPr>
            <p:spPr>
              <a:xfrm flipV="1">
                <a:off x="1498600" y="1074718"/>
                <a:ext cx="0" cy="17370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BBBBA85-347E-4DB6-B7A2-2556A471B77A}"/>
                  </a:ext>
                </a:extLst>
              </p:cNvPr>
              <p:cNvCxnSpPr/>
              <p:nvPr/>
            </p:nvCxnSpPr>
            <p:spPr>
              <a:xfrm flipH="1">
                <a:off x="876299" y="1074718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Shape 1">
              <a:extLst>
                <a:ext uri="{FF2B5EF4-FFF2-40B4-BE49-F238E27FC236}">
                  <a16:creationId xmlns:a16="http://schemas.microsoft.com/office/drawing/2014/main" id="{D9E16B8D-A120-41DA-8C7E-237063AE9CE0}"/>
                </a:ext>
              </a:extLst>
            </p:cNvPr>
            <p:cNvSpPr txBox="1"/>
            <p:nvPr/>
          </p:nvSpPr>
          <p:spPr>
            <a:xfrm>
              <a:off x="120680" y="426680"/>
              <a:ext cx="1541160" cy="47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3494BA"/>
                  </a:solidFill>
                  <a:latin typeface="Arial"/>
                </a:rPr>
                <a:t>07/2015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Arrow: Chevron 99">
              <a:extLst>
                <a:ext uri="{FF2B5EF4-FFF2-40B4-BE49-F238E27FC236}">
                  <a16:creationId xmlns:a16="http://schemas.microsoft.com/office/drawing/2014/main" id="{92702604-2EEC-41FA-8561-A7C11A282DD5}"/>
                </a:ext>
              </a:extLst>
            </p:cNvPr>
            <p:cNvSpPr/>
            <p:nvPr/>
          </p:nvSpPr>
          <p:spPr>
            <a:xfrm>
              <a:off x="1574799" y="3111500"/>
              <a:ext cx="1244601" cy="317500"/>
            </a:xfrm>
            <a:prstGeom prst="chevron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rgbClr val="F2F2F2"/>
                </a:gs>
              </a:gsLst>
              <a:path path="shap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01" name="CustomShape 9">
              <a:extLst>
                <a:ext uri="{FF2B5EF4-FFF2-40B4-BE49-F238E27FC236}">
                  <a16:creationId xmlns:a16="http://schemas.microsoft.com/office/drawing/2014/main" id="{C49E8604-19D2-4583-895A-5773028DBAFF}"/>
                </a:ext>
              </a:extLst>
            </p:cNvPr>
            <p:cNvSpPr/>
            <p:nvPr/>
          </p:nvSpPr>
          <p:spPr>
            <a:xfrm>
              <a:off x="1968499" y="3035840"/>
              <a:ext cx="457200" cy="457200"/>
            </a:xfrm>
            <a:prstGeom prst="donut">
              <a:avLst>
                <a:gd name="adj" fmla="val 16203"/>
              </a:avLst>
            </a:prstGeom>
            <a:solidFill>
              <a:srgbClr val="FFFFFF"/>
            </a:solidFill>
            <a:ln w="38160">
              <a:solidFill>
                <a:srgbClr val="000000">
                  <a:alpha val="4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7DFF11B-A977-4DAE-8E6D-548CE9CA3BF3}"/>
                </a:ext>
              </a:extLst>
            </p:cNvPr>
            <p:cNvGrpSpPr/>
            <p:nvPr/>
          </p:nvGrpSpPr>
          <p:grpSpPr>
            <a:xfrm rot="10800000">
              <a:off x="1600199" y="3505200"/>
              <a:ext cx="622301" cy="2223040"/>
              <a:chOff x="888999" y="812800"/>
              <a:chExt cx="622301" cy="2223040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EDC17DE0-CA7A-410E-A47F-8AF6FB1217E3}"/>
                  </a:ext>
                </a:extLst>
              </p:cNvPr>
              <p:cNvCxnSpPr/>
              <p:nvPr/>
            </p:nvCxnSpPr>
            <p:spPr>
              <a:xfrm flipV="1">
                <a:off x="888999" y="2628900"/>
                <a:ext cx="0" cy="406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D84FD157-E9C9-4B9C-9DB5-1673F74A61F4}"/>
                  </a:ext>
                </a:extLst>
              </p:cNvPr>
              <p:cNvCxnSpPr/>
              <p:nvPr/>
            </p:nvCxnSpPr>
            <p:spPr>
              <a:xfrm>
                <a:off x="888999" y="2628900"/>
                <a:ext cx="62230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A81F1F8-447B-46D8-98DE-3C0F6E9BC3D8}"/>
                  </a:ext>
                </a:extLst>
              </p:cNvPr>
              <p:cNvCxnSpPr/>
              <p:nvPr/>
            </p:nvCxnSpPr>
            <p:spPr>
              <a:xfrm flipV="1">
                <a:off x="1511300" y="812800"/>
                <a:ext cx="0" cy="18161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883F82F-30AA-42CF-968C-BEACB82CAB8B}"/>
                  </a:ext>
                </a:extLst>
              </p:cNvPr>
              <p:cNvCxnSpPr/>
              <p:nvPr/>
            </p:nvCxnSpPr>
            <p:spPr>
              <a:xfrm flipH="1">
                <a:off x="888999" y="812800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Shape 4">
              <a:extLst>
                <a:ext uri="{FF2B5EF4-FFF2-40B4-BE49-F238E27FC236}">
                  <a16:creationId xmlns:a16="http://schemas.microsoft.com/office/drawing/2014/main" id="{ED496BF5-CA87-4955-AB30-C235ECAFC5E3}"/>
                </a:ext>
              </a:extLst>
            </p:cNvPr>
            <p:cNvSpPr txBox="1"/>
            <p:nvPr/>
          </p:nvSpPr>
          <p:spPr>
            <a:xfrm>
              <a:off x="1586711" y="3894306"/>
              <a:ext cx="1460212" cy="156528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00" spc="-1" dirty="0">
                  <a:solidFill>
                    <a:srgbClr val="000000"/>
                  </a:solidFill>
                  <a:ea typeface="Times New Roman"/>
                </a:rPr>
                <a:t>Project Type # ODS Class II (Operational Data Store).</a:t>
              </a: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00" spc="-1" dirty="0">
                  <a:solidFill>
                    <a:srgbClr val="000000"/>
                  </a:solidFill>
                  <a:ea typeface="Times New Roman"/>
                </a:rPr>
                <a:t>Project Name # Agency Incentive Management (AIM)</a:t>
              </a: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00" spc="-1" dirty="0">
                  <a:solidFill>
                    <a:srgbClr val="000000"/>
                  </a:solidFill>
                  <a:ea typeface="Times New Roman"/>
                </a:rPr>
                <a:t>Role # Data Integration Architect / ETL Tech lead and Data Modeler.</a:t>
              </a:r>
            </a:p>
          </p:txBody>
        </p:sp>
        <p:sp>
          <p:nvSpPr>
            <p:cNvPr id="104" name="TextShape 3">
              <a:extLst>
                <a:ext uri="{FF2B5EF4-FFF2-40B4-BE49-F238E27FC236}">
                  <a16:creationId xmlns:a16="http://schemas.microsoft.com/office/drawing/2014/main" id="{E8C702C0-84C9-44B9-8A1D-A2A9D39B3CC0}"/>
                </a:ext>
              </a:extLst>
            </p:cNvPr>
            <p:cNvSpPr txBox="1"/>
            <p:nvPr/>
          </p:nvSpPr>
          <p:spPr>
            <a:xfrm>
              <a:off x="1441680" y="5900360"/>
              <a:ext cx="1541160" cy="47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spc="-1" dirty="0">
                  <a:solidFill>
                    <a:srgbClr val="58B6C0"/>
                  </a:solidFill>
                  <a:latin typeface="Arial"/>
                </a:rPr>
                <a:t>12</a:t>
              </a:r>
              <a:r>
                <a:rPr lang="en-US" sz="1600" b="0" strike="noStrike" spc="-1" dirty="0">
                  <a:solidFill>
                    <a:srgbClr val="58B6C0"/>
                  </a:solidFill>
                  <a:latin typeface="Arial"/>
                </a:rPr>
                <a:t>/2016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Arrow: Pentagon 5">
              <a:extLst>
                <a:ext uri="{FF2B5EF4-FFF2-40B4-BE49-F238E27FC236}">
                  <a16:creationId xmlns:a16="http://schemas.microsoft.com/office/drawing/2014/main" id="{19A8F4D1-0439-48E4-A23F-71D02D0BDF60}"/>
                </a:ext>
              </a:extLst>
            </p:cNvPr>
            <p:cNvSpPr/>
            <p:nvPr/>
          </p:nvSpPr>
          <p:spPr>
            <a:xfrm rot="5400000">
              <a:off x="1517650" y="869950"/>
              <a:ext cx="1371600" cy="1231900"/>
            </a:xfrm>
            <a:custGeom>
              <a:avLst/>
              <a:gdLst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7556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10350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12700 h 1270000"/>
                <a:gd name="connsiteX1" fmla="*/ 10477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  <a:gd name="connsiteX0" fmla="*/ 0 w 1384300"/>
                <a:gd name="connsiteY0" fmla="*/ 12700 h 1270000"/>
                <a:gd name="connsiteX1" fmla="*/ 10096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300" h="1270000">
                  <a:moveTo>
                    <a:pt x="0" y="12700"/>
                  </a:moveTo>
                  <a:lnTo>
                    <a:pt x="1009650" y="0"/>
                  </a:lnTo>
                  <a:lnTo>
                    <a:pt x="1384300" y="641350"/>
                  </a:lnTo>
                  <a:lnTo>
                    <a:pt x="1035050" y="1270000"/>
                  </a:lnTo>
                  <a:lnTo>
                    <a:pt x="0" y="1270000"/>
                  </a:lnTo>
                  <a:lnTo>
                    <a:pt x="0" y="1270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3C9D23E-C460-456F-B195-40F386B3E924}"/>
                </a:ext>
              </a:extLst>
            </p:cNvPr>
            <p:cNvCxnSpPr>
              <a:stCxn id="101" idx="0"/>
              <a:endCxn id="107" idx="2"/>
            </p:cNvCxnSpPr>
            <p:nvPr/>
          </p:nvCxnSpPr>
          <p:spPr>
            <a:xfrm flipV="1">
              <a:off x="2197099" y="2171700"/>
              <a:ext cx="191" cy="8641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D63AF9D-353E-4BF5-9F71-7DA60B1DF8EB}"/>
              </a:ext>
            </a:extLst>
          </p:cNvPr>
          <p:cNvGrpSpPr/>
          <p:nvPr/>
        </p:nvGrpSpPr>
        <p:grpSpPr>
          <a:xfrm>
            <a:off x="7200087" y="874948"/>
            <a:ext cx="2660903" cy="5949600"/>
            <a:chOff x="-47740" y="426680"/>
            <a:chExt cx="3030580" cy="59496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228F87C-088B-435E-912F-410130679ADB}"/>
                </a:ext>
              </a:extLst>
            </p:cNvPr>
            <p:cNvGrpSpPr/>
            <p:nvPr/>
          </p:nvGrpSpPr>
          <p:grpSpPr>
            <a:xfrm>
              <a:off x="266699" y="3035840"/>
              <a:ext cx="1244601" cy="457200"/>
              <a:chOff x="266699" y="3035840"/>
              <a:chExt cx="1244601" cy="457200"/>
            </a:xfrm>
          </p:grpSpPr>
          <p:sp>
            <p:nvSpPr>
              <p:cNvPr id="145" name="Arrow: Chevron 144">
                <a:extLst>
                  <a:ext uri="{FF2B5EF4-FFF2-40B4-BE49-F238E27FC236}">
                    <a16:creationId xmlns:a16="http://schemas.microsoft.com/office/drawing/2014/main" id="{32B0EDAE-787B-4FE5-AD0F-6B9097A24390}"/>
                  </a:ext>
                </a:extLst>
              </p:cNvPr>
              <p:cNvSpPr/>
              <p:nvPr/>
            </p:nvSpPr>
            <p:spPr>
              <a:xfrm>
                <a:off x="266699" y="3111500"/>
                <a:ext cx="1244601" cy="317500"/>
              </a:xfrm>
              <a:prstGeom prst="chevron">
                <a:avLst/>
              </a:prstGeom>
              <a:gradFill>
                <a:gsLst>
                  <a:gs pos="29000">
                    <a:srgbClr val="C00000"/>
                  </a:gs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rgbClr val="F2F2F2"/>
                  </a:gs>
                </a:gsLst>
                <a:path path="shape">
                  <a:fillToRect l="50000" t="50000" r="50000" b="5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CustomShape 9">
                <a:extLst>
                  <a:ext uri="{FF2B5EF4-FFF2-40B4-BE49-F238E27FC236}">
                    <a16:creationId xmlns:a16="http://schemas.microsoft.com/office/drawing/2014/main" id="{6D8C3E62-11D8-4EA7-A24B-D746DC9D3962}"/>
                  </a:ext>
                </a:extLst>
              </p:cNvPr>
              <p:cNvSpPr/>
              <p:nvPr/>
            </p:nvSpPr>
            <p:spPr>
              <a:xfrm>
                <a:off x="660399" y="3035840"/>
                <a:ext cx="457200" cy="457200"/>
              </a:xfrm>
              <a:prstGeom prst="donut">
                <a:avLst>
                  <a:gd name="adj" fmla="val 16203"/>
                </a:avLst>
              </a:prstGeom>
              <a:solidFill>
                <a:srgbClr val="FFFFFF"/>
              </a:solidFill>
              <a:ln w="38160">
                <a:solidFill>
                  <a:srgbClr val="000000">
                    <a:alpha val="40000"/>
                  </a:srgb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20" name="Arrow: Pentagon 5">
              <a:extLst>
                <a:ext uri="{FF2B5EF4-FFF2-40B4-BE49-F238E27FC236}">
                  <a16:creationId xmlns:a16="http://schemas.microsoft.com/office/drawing/2014/main" id="{35FCF2A2-8801-472D-BBE4-FCA2D735DE86}"/>
                </a:ext>
              </a:extLst>
            </p:cNvPr>
            <p:cNvSpPr/>
            <p:nvPr/>
          </p:nvSpPr>
          <p:spPr>
            <a:xfrm rot="16200000">
              <a:off x="196850" y="4413250"/>
              <a:ext cx="1371600" cy="1231900"/>
            </a:xfrm>
            <a:custGeom>
              <a:avLst/>
              <a:gdLst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7556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10350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12700 h 1270000"/>
                <a:gd name="connsiteX1" fmla="*/ 10477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  <a:gd name="connsiteX0" fmla="*/ 0 w 1384300"/>
                <a:gd name="connsiteY0" fmla="*/ 12700 h 1270000"/>
                <a:gd name="connsiteX1" fmla="*/ 10096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300" h="1270000">
                  <a:moveTo>
                    <a:pt x="0" y="12700"/>
                  </a:moveTo>
                  <a:lnTo>
                    <a:pt x="1009650" y="0"/>
                  </a:lnTo>
                  <a:lnTo>
                    <a:pt x="1384300" y="641350"/>
                  </a:lnTo>
                  <a:lnTo>
                    <a:pt x="1035050" y="1270000"/>
                  </a:lnTo>
                  <a:lnTo>
                    <a:pt x="0" y="12700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bg1"/>
            </a:solidFill>
            <a:ln w="31750" cap="rnd" cmpd="sng">
              <a:solidFill>
                <a:schemeClr val="accent1">
                  <a:shade val="50000"/>
                  <a:alpha val="75000"/>
                </a:schemeClr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371600"/>
                        <a:gd name="connsiteY0" fmla="*/ 12319 h 1231900"/>
                        <a:gd name="connsiteX1" fmla="*/ 1000387 w 1371600"/>
                        <a:gd name="connsiteY1" fmla="*/ 0 h 1231900"/>
                        <a:gd name="connsiteX2" fmla="*/ 1371600 w 1371600"/>
                        <a:gd name="connsiteY2" fmla="*/ 622109 h 1231900"/>
                        <a:gd name="connsiteX3" fmla="*/ 1025554 w 1371600"/>
                        <a:gd name="connsiteY3" fmla="*/ 1231900 h 1231900"/>
                        <a:gd name="connsiteX4" fmla="*/ 0 w 1371600"/>
                        <a:gd name="connsiteY4" fmla="*/ 1231900 h 1231900"/>
                        <a:gd name="connsiteX5" fmla="*/ 0 w 1371600"/>
                        <a:gd name="connsiteY5" fmla="*/ 12319 h 1231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71600" h="1231900" extrusionOk="0">
                          <a:moveTo>
                            <a:pt x="0" y="12319"/>
                          </a:moveTo>
                          <a:cubicBezTo>
                            <a:pt x="321967" y="49772"/>
                            <a:pt x="681921" y="31249"/>
                            <a:pt x="1000387" y="0"/>
                          </a:cubicBezTo>
                          <a:cubicBezTo>
                            <a:pt x="1042353" y="108336"/>
                            <a:pt x="1286010" y="554325"/>
                            <a:pt x="1371600" y="622109"/>
                          </a:cubicBezTo>
                          <a:cubicBezTo>
                            <a:pt x="1283637" y="691035"/>
                            <a:pt x="1230011" y="995014"/>
                            <a:pt x="1025554" y="1231900"/>
                          </a:cubicBezTo>
                          <a:cubicBezTo>
                            <a:pt x="608875" y="1156571"/>
                            <a:pt x="245282" y="1152331"/>
                            <a:pt x="0" y="1231900"/>
                          </a:cubicBezTo>
                          <a:cubicBezTo>
                            <a:pt x="-14572" y="803978"/>
                            <a:pt x="85154" y="219474"/>
                            <a:pt x="0" y="1231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F6B8BA2-855F-435C-B088-090D15BFF752}"/>
                </a:ext>
              </a:extLst>
            </p:cNvPr>
            <p:cNvCxnSpPr>
              <a:cxnSpLocks/>
              <a:stCxn id="146" idx="4"/>
              <a:endCxn id="120" idx="2"/>
            </p:cNvCxnSpPr>
            <p:nvPr/>
          </p:nvCxnSpPr>
          <p:spPr>
            <a:xfrm flipH="1">
              <a:off x="888810" y="3493040"/>
              <a:ext cx="189" cy="850360"/>
            </a:xfrm>
            <a:prstGeom prst="line">
              <a:avLst/>
            </a:prstGeom>
            <a:ln w="19050">
              <a:solidFill>
                <a:srgbClr val="236B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Shape 2">
              <a:extLst>
                <a:ext uri="{FF2B5EF4-FFF2-40B4-BE49-F238E27FC236}">
                  <a16:creationId xmlns:a16="http://schemas.microsoft.com/office/drawing/2014/main" id="{3549DFFC-671C-4A25-B4CB-DA5B9D4CE191}"/>
                </a:ext>
              </a:extLst>
            </p:cNvPr>
            <p:cNvSpPr txBox="1"/>
            <p:nvPr/>
          </p:nvSpPr>
          <p:spPr>
            <a:xfrm>
              <a:off x="-47740" y="884260"/>
              <a:ext cx="1619380" cy="13509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Project Type # New product Data Integration in ODS / Data Warehouse.</a:t>
              </a: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Project Name # Fixed Index Annuities (FIA)</a:t>
              </a: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Role # Data Integration Manager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20B2299-9510-472D-BFF6-6505C9DF99F1}"/>
                </a:ext>
              </a:extLst>
            </p:cNvPr>
            <p:cNvCxnSpPr>
              <a:cxnSpLocks/>
              <a:stCxn id="146" idx="0"/>
            </p:cNvCxnSpPr>
            <p:nvPr/>
          </p:nvCxnSpPr>
          <p:spPr>
            <a:xfrm flipH="1" flipV="1">
              <a:off x="882649" y="2794000"/>
              <a:ext cx="6350" cy="2418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BDFAFB0-DCF5-4874-A638-A2E81D0B38C3}"/>
                </a:ext>
              </a:extLst>
            </p:cNvPr>
            <p:cNvCxnSpPr/>
            <p:nvPr/>
          </p:nvCxnSpPr>
          <p:spPr>
            <a:xfrm>
              <a:off x="876299" y="2811722"/>
              <a:ext cx="6223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B80C8088-C8C7-4E08-AF08-AA500D04FC72}"/>
                </a:ext>
              </a:extLst>
            </p:cNvPr>
            <p:cNvGrpSpPr/>
            <p:nvPr/>
          </p:nvGrpSpPr>
          <p:grpSpPr>
            <a:xfrm>
              <a:off x="876299" y="801540"/>
              <a:ext cx="622301" cy="2010182"/>
              <a:chOff x="876299" y="1074718"/>
              <a:chExt cx="622301" cy="1737004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543C0D13-8DC4-4630-BB02-1FD3975B715B}"/>
                  </a:ext>
                </a:extLst>
              </p:cNvPr>
              <p:cNvCxnSpPr/>
              <p:nvPr/>
            </p:nvCxnSpPr>
            <p:spPr>
              <a:xfrm flipV="1">
                <a:off x="1498600" y="1074718"/>
                <a:ext cx="0" cy="17370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0DD81C52-2A70-4D57-8606-02E38D636ECF}"/>
                  </a:ext>
                </a:extLst>
              </p:cNvPr>
              <p:cNvCxnSpPr/>
              <p:nvPr/>
            </p:nvCxnSpPr>
            <p:spPr>
              <a:xfrm flipH="1">
                <a:off x="876299" y="1074718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TextShape 1">
              <a:extLst>
                <a:ext uri="{FF2B5EF4-FFF2-40B4-BE49-F238E27FC236}">
                  <a16:creationId xmlns:a16="http://schemas.microsoft.com/office/drawing/2014/main" id="{1CAAC193-F624-4402-84EB-F421C290F03D}"/>
                </a:ext>
              </a:extLst>
            </p:cNvPr>
            <p:cNvSpPr txBox="1"/>
            <p:nvPr/>
          </p:nvSpPr>
          <p:spPr>
            <a:xfrm>
              <a:off x="120680" y="426680"/>
              <a:ext cx="1541160" cy="47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3494BA"/>
                  </a:solidFill>
                  <a:latin typeface="Arial"/>
                </a:rPr>
                <a:t>03/2018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Arrow: Chevron 128">
              <a:extLst>
                <a:ext uri="{FF2B5EF4-FFF2-40B4-BE49-F238E27FC236}">
                  <a16:creationId xmlns:a16="http://schemas.microsoft.com/office/drawing/2014/main" id="{C2094E44-5F38-4F97-A38C-E3C746DF6E7D}"/>
                </a:ext>
              </a:extLst>
            </p:cNvPr>
            <p:cNvSpPr/>
            <p:nvPr/>
          </p:nvSpPr>
          <p:spPr>
            <a:xfrm>
              <a:off x="1574799" y="3111500"/>
              <a:ext cx="1244601" cy="317500"/>
            </a:xfrm>
            <a:prstGeom prst="chevron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63000">
                  <a:schemeClr val="accent1">
                    <a:lumMod val="45000"/>
                    <a:lumOff val="55000"/>
                  </a:schemeClr>
                </a:gs>
                <a:gs pos="8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30" name="CustomShape 9">
              <a:extLst>
                <a:ext uri="{FF2B5EF4-FFF2-40B4-BE49-F238E27FC236}">
                  <a16:creationId xmlns:a16="http://schemas.microsoft.com/office/drawing/2014/main" id="{76B2E276-3E8E-47CB-AFA7-123755AC1886}"/>
                </a:ext>
              </a:extLst>
            </p:cNvPr>
            <p:cNvSpPr/>
            <p:nvPr/>
          </p:nvSpPr>
          <p:spPr>
            <a:xfrm>
              <a:off x="1968499" y="3035840"/>
              <a:ext cx="457200" cy="457200"/>
            </a:xfrm>
            <a:prstGeom prst="donut">
              <a:avLst>
                <a:gd name="adj" fmla="val 16203"/>
              </a:avLst>
            </a:prstGeom>
            <a:solidFill>
              <a:srgbClr val="FFFFFF"/>
            </a:solidFill>
            <a:ln w="38160">
              <a:solidFill>
                <a:srgbClr val="000000">
                  <a:alpha val="4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9E13228-01AE-4424-A5D1-198FCE7023C1}"/>
                </a:ext>
              </a:extLst>
            </p:cNvPr>
            <p:cNvGrpSpPr/>
            <p:nvPr/>
          </p:nvGrpSpPr>
          <p:grpSpPr>
            <a:xfrm rot="10800000">
              <a:off x="1600199" y="3505200"/>
              <a:ext cx="622301" cy="2223040"/>
              <a:chOff x="888999" y="812800"/>
              <a:chExt cx="622301" cy="2223040"/>
            </a:xfrm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DAC22D7-0198-436D-A153-2911EFC3F37A}"/>
                  </a:ext>
                </a:extLst>
              </p:cNvPr>
              <p:cNvCxnSpPr/>
              <p:nvPr/>
            </p:nvCxnSpPr>
            <p:spPr>
              <a:xfrm flipV="1">
                <a:off x="888999" y="2628900"/>
                <a:ext cx="0" cy="406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889B31E-48F4-48A5-95FA-E83A20AF858E}"/>
                  </a:ext>
                </a:extLst>
              </p:cNvPr>
              <p:cNvCxnSpPr/>
              <p:nvPr/>
            </p:nvCxnSpPr>
            <p:spPr>
              <a:xfrm>
                <a:off x="888999" y="2628900"/>
                <a:ext cx="62230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758B2ED-25A1-4B67-A275-0C1CA13D134E}"/>
                  </a:ext>
                </a:extLst>
              </p:cNvPr>
              <p:cNvCxnSpPr/>
              <p:nvPr/>
            </p:nvCxnSpPr>
            <p:spPr>
              <a:xfrm flipV="1">
                <a:off x="1511300" y="812800"/>
                <a:ext cx="0" cy="18161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3204E511-9FF7-4411-9A9F-36B1A4DC49B3}"/>
                  </a:ext>
                </a:extLst>
              </p:cNvPr>
              <p:cNvCxnSpPr/>
              <p:nvPr/>
            </p:nvCxnSpPr>
            <p:spPr>
              <a:xfrm flipH="1">
                <a:off x="888999" y="812800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Shape 4">
              <a:extLst>
                <a:ext uri="{FF2B5EF4-FFF2-40B4-BE49-F238E27FC236}">
                  <a16:creationId xmlns:a16="http://schemas.microsoft.com/office/drawing/2014/main" id="{1939DE78-7B66-4972-98F3-41DE6DE4E934}"/>
                </a:ext>
              </a:extLst>
            </p:cNvPr>
            <p:cNvSpPr txBox="1"/>
            <p:nvPr/>
          </p:nvSpPr>
          <p:spPr>
            <a:xfrm>
              <a:off x="1510510" y="3883155"/>
              <a:ext cx="1417791" cy="156528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800" spc="-1" dirty="0">
                  <a:solidFill>
                    <a:srgbClr val="000000"/>
                  </a:solidFill>
                  <a:ea typeface="Times New Roman"/>
                </a:rPr>
                <a:t>Project Type # Data Migration / Data Warehouse on AWS.</a:t>
              </a: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800" spc="-1" dirty="0">
                  <a:solidFill>
                    <a:srgbClr val="000000"/>
                  </a:solidFill>
                  <a:ea typeface="Times New Roman"/>
                </a:rPr>
                <a:t>Project Name # Orion Data Migration / Enterprise Solution Data Warehouse (ESDW)</a:t>
              </a: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800" spc="-1" dirty="0">
                  <a:solidFill>
                    <a:srgbClr val="000000"/>
                  </a:solidFill>
                  <a:ea typeface="Times New Roman"/>
                </a:rPr>
                <a:t>Role # Solution Architect / Data Integration Architect / ETL Tech lead and Data Modeler.</a:t>
              </a:r>
            </a:p>
          </p:txBody>
        </p:sp>
        <p:sp>
          <p:nvSpPr>
            <p:cNvPr id="133" name="TextShape 3">
              <a:extLst>
                <a:ext uri="{FF2B5EF4-FFF2-40B4-BE49-F238E27FC236}">
                  <a16:creationId xmlns:a16="http://schemas.microsoft.com/office/drawing/2014/main" id="{98B3340B-0CD9-486A-9BA7-D0789C3C3EEA}"/>
                </a:ext>
              </a:extLst>
            </p:cNvPr>
            <p:cNvSpPr txBox="1"/>
            <p:nvPr/>
          </p:nvSpPr>
          <p:spPr>
            <a:xfrm>
              <a:off x="1441680" y="5900360"/>
              <a:ext cx="1541160" cy="47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spc="-1" dirty="0">
                  <a:solidFill>
                    <a:srgbClr val="58B6C0"/>
                  </a:solidFill>
                  <a:latin typeface="Arial"/>
                </a:rPr>
                <a:t>11</a:t>
              </a:r>
              <a:r>
                <a:rPr lang="en-US" sz="1600" b="0" strike="noStrike" spc="-1" dirty="0">
                  <a:solidFill>
                    <a:srgbClr val="58B6C0"/>
                  </a:solidFill>
                  <a:latin typeface="Arial"/>
                </a:rPr>
                <a:t>/2018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Arrow: Pentagon 5">
              <a:extLst>
                <a:ext uri="{FF2B5EF4-FFF2-40B4-BE49-F238E27FC236}">
                  <a16:creationId xmlns:a16="http://schemas.microsoft.com/office/drawing/2014/main" id="{4CDFECDD-6BEF-433E-B6A7-2738B7338402}"/>
                </a:ext>
              </a:extLst>
            </p:cNvPr>
            <p:cNvSpPr/>
            <p:nvPr/>
          </p:nvSpPr>
          <p:spPr>
            <a:xfrm rot="5400000">
              <a:off x="1517650" y="869950"/>
              <a:ext cx="1371600" cy="1231900"/>
            </a:xfrm>
            <a:custGeom>
              <a:avLst/>
              <a:gdLst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7556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10350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12700 h 1270000"/>
                <a:gd name="connsiteX1" fmla="*/ 10477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  <a:gd name="connsiteX0" fmla="*/ 0 w 1384300"/>
                <a:gd name="connsiteY0" fmla="*/ 12700 h 1270000"/>
                <a:gd name="connsiteX1" fmla="*/ 10096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300" h="1270000">
                  <a:moveTo>
                    <a:pt x="0" y="12700"/>
                  </a:moveTo>
                  <a:lnTo>
                    <a:pt x="1009650" y="0"/>
                  </a:lnTo>
                  <a:lnTo>
                    <a:pt x="1384300" y="641350"/>
                  </a:lnTo>
                  <a:lnTo>
                    <a:pt x="1035050" y="1270000"/>
                  </a:lnTo>
                  <a:lnTo>
                    <a:pt x="0" y="1270000"/>
                  </a:lnTo>
                  <a:lnTo>
                    <a:pt x="0" y="1270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A6D8001-4851-49FB-B806-D572D6FD5807}"/>
                </a:ext>
              </a:extLst>
            </p:cNvPr>
            <p:cNvCxnSpPr>
              <a:stCxn id="130" idx="0"/>
              <a:endCxn id="136" idx="2"/>
            </p:cNvCxnSpPr>
            <p:nvPr/>
          </p:nvCxnSpPr>
          <p:spPr>
            <a:xfrm flipV="1">
              <a:off x="2197099" y="2171700"/>
              <a:ext cx="191" cy="8641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2287577-BDF2-4AE1-9012-0DDDC78A3718}"/>
              </a:ext>
            </a:extLst>
          </p:cNvPr>
          <p:cNvGrpSpPr/>
          <p:nvPr/>
        </p:nvGrpSpPr>
        <p:grpSpPr>
          <a:xfrm>
            <a:off x="5107378" y="5182673"/>
            <a:ext cx="971618" cy="861096"/>
            <a:chOff x="4549479" y="5071671"/>
            <a:chExt cx="1233002" cy="829873"/>
          </a:xfrm>
        </p:grpSpPr>
        <p:pic>
          <p:nvPicPr>
            <p:cNvPr id="148" name="Picture 9" descr="Logo, company name&#10;&#10;Description automatically generated">
              <a:extLst>
                <a:ext uri="{FF2B5EF4-FFF2-40B4-BE49-F238E27FC236}">
                  <a16:creationId xmlns:a16="http://schemas.microsoft.com/office/drawing/2014/main" id="{6525DFCE-60B8-46DF-BBCE-EC4CE0C7F76A}"/>
                </a:ext>
              </a:extLst>
            </p:cNvPr>
            <p:cNvPicPr/>
            <p:nvPr/>
          </p:nvPicPr>
          <p:blipFill>
            <a:blip r:embed="rId5"/>
            <a:stretch/>
          </p:blipFill>
          <p:spPr>
            <a:xfrm>
              <a:off x="4564080" y="5071671"/>
              <a:ext cx="1191960" cy="652688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9" name="CustomShape 11">
              <a:extLst>
                <a:ext uri="{FF2B5EF4-FFF2-40B4-BE49-F238E27FC236}">
                  <a16:creationId xmlns:a16="http://schemas.microsoft.com/office/drawing/2014/main" id="{C65DD9A8-BACA-461C-9310-396034D220A9}"/>
                </a:ext>
              </a:extLst>
            </p:cNvPr>
            <p:cNvSpPr/>
            <p:nvPr/>
          </p:nvSpPr>
          <p:spPr>
            <a:xfrm>
              <a:off x="4549479" y="5665652"/>
              <a:ext cx="1233002" cy="23589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Glendale, AZ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1061A20-71A0-47FE-BDAF-9040E43770CF}"/>
              </a:ext>
            </a:extLst>
          </p:cNvPr>
          <p:cNvGrpSpPr/>
          <p:nvPr/>
        </p:nvGrpSpPr>
        <p:grpSpPr>
          <a:xfrm>
            <a:off x="6304454" y="1344064"/>
            <a:ext cx="877824" cy="889560"/>
            <a:chOff x="6400800" y="1877040"/>
            <a:chExt cx="1184400" cy="889560"/>
          </a:xfrm>
        </p:grpSpPr>
        <p:pic>
          <p:nvPicPr>
            <p:cNvPr id="154" name="Picture 11" descr="Logo, company name&#10;&#10;Description automatically generated">
              <a:extLst>
                <a:ext uri="{FF2B5EF4-FFF2-40B4-BE49-F238E27FC236}">
                  <a16:creationId xmlns:a16="http://schemas.microsoft.com/office/drawing/2014/main" id="{70865EB1-A1F4-462B-A1DB-B4226A48EC7B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6400800" y="1877040"/>
              <a:ext cx="1184400" cy="805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5" name="CustomShape 13">
              <a:extLst>
                <a:ext uri="{FF2B5EF4-FFF2-40B4-BE49-F238E27FC236}">
                  <a16:creationId xmlns:a16="http://schemas.microsoft.com/office/drawing/2014/main" id="{69AFD9D3-62CE-4289-BE1B-D0F479BD6824}"/>
                </a:ext>
              </a:extLst>
            </p:cNvPr>
            <p:cNvSpPr/>
            <p:nvPr/>
          </p:nvSpPr>
          <p:spPr>
            <a:xfrm>
              <a:off x="6553440" y="2523960"/>
              <a:ext cx="94212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Brea, CA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0AA2BF0-A758-4363-AEE2-51F7031DFB31}"/>
              </a:ext>
            </a:extLst>
          </p:cNvPr>
          <p:cNvGrpSpPr/>
          <p:nvPr/>
        </p:nvGrpSpPr>
        <p:grpSpPr>
          <a:xfrm>
            <a:off x="2272975" y="882384"/>
            <a:ext cx="2689321" cy="5949600"/>
            <a:chOff x="2272975" y="1016196"/>
            <a:chExt cx="2689321" cy="594960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155D18E-C30C-4198-8ADB-682D58F04DBD}"/>
                </a:ext>
              </a:extLst>
            </p:cNvPr>
            <p:cNvGrpSpPr/>
            <p:nvPr/>
          </p:nvGrpSpPr>
          <p:grpSpPr>
            <a:xfrm>
              <a:off x="2502035" y="3625356"/>
              <a:ext cx="1127350" cy="457200"/>
              <a:chOff x="266699" y="3035840"/>
              <a:chExt cx="1244602" cy="457200"/>
            </a:xfrm>
            <a:gradFill flip="none" rotWithShape="1">
              <a:gsLst>
                <a:gs pos="38000">
                  <a:srgbClr val="8C8C8C"/>
                </a:gs>
                <a:gs pos="0">
                  <a:schemeClr val="tx1">
                    <a:lumMod val="85000"/>
                    <a:lumOff val="15000"/>
                  </a:schemeClr>
                </a:gs>
                <a:gs pos="100000">
                  <a:srgbClr val="F2F2F2"/>
                </a:gs>
              </a:gsLst>
              <a:path path="shape">
                <a:fillToRect l="50000" t="50000" r="50000" b="50000"/>
              </a:path>
              <a:tileRect/>
            </a:gradFill>
          </p:grpSpPr>
          <p:sp>
            <p:nvSpPr>
              <p:cNvPr id="87" name="Arrow: Chevron 86">
                <a:extLst>
                  <a:ext uri="{FF2B5EF4-FFF2-40B4-BE49-F238E27FC236}">
                    <a16:creationId xmlns:a16="http://schemas.microsoft.com/office/drawing/2014/main" id="{FBD9FE0B-9DE6-47F0-B10B-A0DD5A838172}"/>
                  </a:ext>
                </a:extLst>
              </p:cNvPr>
              <p:cNvSpPr/>
              <p:nvPr/>
            </p:nvSpPr>
            <p:spPr>
              <a:xfrm>
                <a:off x="266699" y="3111500"/>
                <a:ext cx="1244602" cy="317500"/>
              </a:xfrm>
              <a:prstGeom prst="chevr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CustomShape 9">
                <a:extLst>
                  <a:ext uri="{FF2B5EF4-FFF2-40B4-BE49-F238E27FC236}">
                    <a16:creationId xmlns:a16="http://schemas.microsoft.com/office/drawing/2014/main" id="{85C21D49-09EE-4F1B-AA77-6B8DDF0DF021}"/>
                  </a:ext>
                </a:extLst>
              </p:cNvPr>
              <p:cNvSpPr/>
              <p:nvPr/>
            </p:nvSpPr>
            <p:spPr>
              <a:xfrm>
                <a:off x="660399" y="3035840"/>
                <a:ext cx="457200" cy="457200"/>
              </a:xfrm>
              <a:prstGeom prst="donut">
                <a:avLst>
                  <a:gd name="adj" fmla="val 16203"/>
                </a:avLst>
              </a:prstGeom>
              <a:grpFill/>
              <a:ln w="38160">
                <a:solidFill>
                  <a:srgbClr val="000000">
                    <a:alpha val="40000"/>
                  </a:srgb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2" name="Arrow: Pentagon 5">
              <a:extLst>
                <a:ext uri="{FF2B5EF4-FFF2-40B4-BE49-F238E27FC236}">
                  <a16:creationId xmlns:a16="http://schemas.microsoft.com/office/drawing/2014/main" id="{2D1936D1-2C35-41FD-9E53-F251D61E7C80}"/>
                </a:ext>
              </a:extLst>
            </p:cNvPr>
            <p:cNvSpPr/>
            <p:nvPr/>
          </p:nvSpPr>
          <p:spPr>
            <a:xfrm rot="16200000">
              <a:off x="2374159" y="5060793"/>
              <a:ext cx="1371600" cy="1115846"/>
            </a:xfrm>
            <a:custGeom>
              <a:avLst/>
              <a:gdLst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7556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10350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12700 h 1270000"/>
                <a:gd name="connsiteX1" fmla="*/ 10477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  <a:gd name="connsiteX0" fmla="*/ 0 w 1384300"/>
                <a:gd name="connsiteY0" fmla="*/ 12700 h 1270000"/>
                <a:gd name="connsiteX1" fmla="*/ 10096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300" h="1270000">
                  <a:moveTo>
                    <a:pt x="0" y="12700"/>
                  </a:moveTo>
                  <a:lnTo>
                    <a:pt x="1009650" y="0"/>
                  </a:lnTo>
                  <a:lnTo>
                    <a:pt x="1384300" y="641350"/>
                  </a:lnTo>
                  <a:lnTo>
                    <a:pt x="1035050" y="1270000"/>
                  </a:lnTo>
                  <a:lnTo>
                    <a:pt x="0" y="12700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bg1"/>
            </a:solidFill>
            <a:ln w="31750" cap="rnd" cmpd="sng">
              <a:solidFill>
                <a:schemeClr val="accent1">
                  <a:shade val="50000"/>
                  <a:alpha val="75000"/>
                </a:schemeClr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371600"/>
                        <a:gd name="connsiteY0" fmla="*/ 12319 h 1231900"/>
                        <a:gd name="connsiteX1" fmla="*/ 1000387 w 1371600"/>
                        <a:gd name="connsiteY1" fmla="*/ 0 h 1231900"/>
                        <a:gd name="connsiteX2" fmla="*/ 1371600 w 1371600"/>
                        <a:gd name="connsiteY2" fmla="*/ 622109 h 1231900"/>
                        <a:gd name="connsiteX3" fmla="*/ 1025554 w 1371600"/>
                        <a:gd name="connsiteY3" fmla="*/ 1231900 h 1231900"/>
                        <a:gd name="connsiteX4" fmla="*/ 0 w 1371600"/>
                        <a:gd name="connsiteY4" fmla="*/ 1231900 h 1231900"/>
                        <a:gd name="connsiteX5" fmla="*/ 0 w 1371600"/>
                        <a:gd name="connsiteY5" fmla="*/ 12319 h 1231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71600" h="1231900" extrusionOk="0">
                          <a:moveTo>
                            <a:pt x="0" y="12319"/>
                          </a:moveTo>
                          <a:cubicBezTo>
                            <a:pt x="321967" y="49772"/>
                            <a:pt x="681921" y="31249"/>
                            <a:pt x="1000387" y="0"/>
                          </a:cubicBezTo>
                          <a:cubicBezTo>
                            <a:pt x="1042353" y="108336"/>
                            <a:pt x="1286010" y="554325"/>
                            <a:pt x="1371600" y="622109"/>
                          </a:cubicBezTo>
                          <a:cubicBezTo>
                            <a:pt x="1283637" y="691035"/>
                            <a:pt x="1230011" y="995014"/>
                            <a:pt x="1025554" y="1231900"/>
                          </a:cubicBezTo>
                          <a:cubicBezTo>
                            <a:pt x="608875" y="1156571"/>
                            <a:pt x="245282" y="1152331"/>
                            <a:pt x="0" y="1231900"/>
                          </a:cubicBezTo>
                          <a:cubicBezTo>
                            <a:pt x="-14572" y="803978"/>
                            <a:pt x="85154" y="219474"/>
                            <a:pt x="0" y="1231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A72262C-741B-4F6B-8F31-A30CE0345F30}"/>
                </a:ext>
              </a:extLst>
            </p:cNvPr>
            <p:cNvCxnSpPr>
              <a:cxnSpLocks/>
              <a:stCxn id="88" idx="4"/>
              <a:endCxn id="62" idx="2"/>
            </p:cNvCxnSpPr>
            <p:nvPr/>
          </p:nvCxnSpPr>
          <p:spPr>
            <a:xfrm flipH="1">
              <a:off x="3065539" y="4082556"/>
              <a:ext cx="171" cy="850360"/>
            </a:xfrm>
            <a:prstGeom prst="line">
              <a:avLst/>
            </a:prstGeom>
            <a:ln w="19050">
              <a:solidFill>
                <a:srgbClr val="236B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Shape 2">
              <a:extLst>
                <a:ext uri="{FF2B5EF4-FFF2-40B4-BE49-F238E27FC236}">
                  <a16:creationId xmlns:a16="http://schemas.microsoft.com/office/drawing/2014/main" id="{E64B1E51-01FF-4D77-A345-2B84C23A6F18}"/>
                </a:ext>
              </a:extLst>
            </p:cNvPr>
            <p:cNvSpPr txBox="1"/>
            <p:nvPr/>
          </p:nvSpPr>
          <p:spPr>
            <a:xfrm>
              <a:off x="2272975" y="1473776"/>
              <a:ext cx="1466822" cy="13509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Project Type # Monolithic Architecture to Service Oriented Architecture.</a:t>
              </a: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Project Name # Reverse Engineering DB logic &amp; upload it to SOA. </a:t>
              </a: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Role # Data Modeler and Senior Database Developer.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D2AEF4-3379-4A28-8EE0-BC0D15832283}"/>
                </a:ext>
              </a:extLst>
            </p:cNvPr>
            <p:cNvCxnSpPr/>
            <p:nvPr/>
          </p:nvCxnSpPr>
          <p:spPr>
            <a:xfrm>
              <a:off x="3054207" y="3401238"/>
              <a:ext cx="5636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6F80963-FE3D-4422-A47C-2CBB1BFA75DC}"/>
                </a:ext>
              </a:extLst>
            </p:cNvPr>
            <p:cNvGrpSpPr/>
            <p:nvPr/>
          </p:nvGrpSpPr>
          <p:grpSpPr>
            <a:xfrm>
              <a:off x="3054207" y="1391056"/>
              <a:ext cx="563676" cy="2010182"/>
              <a:chOff x="876299" y="1074718"/>
              <a:chExt cx="622301" cy="1737004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F97CA09-5D39-45AD-96CB-B38FD3E027C7}"/>
                  </a:ext>
                </a:extLst>
              </p:cNvPr>
              <p:cNvCxnSpPr/>
              <p:nvPr/>
            </p:nvCxnSpPr>
            <p:spPr>
              <a:xfrm flipV="1">
                <a:off x="1498600" y="1074718"/>
                <a:ext cx="0" cy="17370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29DE607-3611-4BE2-A3F6-51F3045E394F}"/>
                  </a:ext>
                </a:extLst>
              </p:cNvPr>
              <p:cNvCxnSpPr/>
              <p:nvPr/>
            </p:nvCxnSpPr>
            <p:spPr>
              <a:xfrm flipH="1">
                <a:off x="876299" y="1074718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Shape 1">
              <a:extLst>
                <a:ext uri="{FF2B5EF4-FFF2-40B4-BE49-F238E27FC236}">
                  <a16:creationId xmlns:a16="http://schemas.microsoft.com/office/drawing/2014/main" id="{039F0FC1-5699-4DE7-825A-46408EFD8484}"/>
                </a:ext>
              </a:extLst>
            </p:cNvPr>
            <p:cNvSpPr txBox="1"/>
            <p:nvPr/>
          </p:nvSpPr>
          <p:spPr>
            <a:xfrm>
              <a:off x="2369773" y="1016196"/>
              <a:ext cx="1395971" cy="47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3494BA"/>
                  </a:solidFill>
                  <a:latin typeface="Arial"/>
                </a:rPr>
                <a:t>01/2013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Arrow: Chevron 70">
              <a:extLst>
                <a:ext uri="{FF2B5EF4-FFF2-40B4-BE49-F238E27FC236}">
                  <a16:creationId xmlns:a16="http://schemas.microsoft.com/office/drawing/2014/main" id="{81B26DEF-37E8-4977-985B-CFCB3B530479}"/>
                </a:ext>
              </a:extLst>
            </p:cNvPr>
            <p:cNvSpPr/>
            <p:nvPr/>
          </p:nvSpPr>
          <p:spPr>
            <a:xfrm>
              <a:off x="3686903" y="3701016"/>
              <a:ext cx="1127350" cy="317500"/>
            </a:xfrm>
            <a:prstGeom prst="chevron">
              <a:avLst/>
            </a:prstGeom>
            <a:gradFill>
              <a:gsLst>
                <a:gs pos="32000">
                  <a:schemeClr val="accent5">
                    <a:lumMod val="75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  <a:gs pos="100000">
                  <a:srgbClr val="F2F2F2"/>
                </a:gs>
              </a:gsLst>
              <a:path path="shap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2" name="CustomShape 9">
              <a:extLst>
                <a:ext uri="{FF2B5EF4-FFF2-40B4-BE49-F238E27FC236}">
                  <a16:creationId xmlns:a16="http://schemas.microsoft.com/office/drawing/2014/main" id="{8D781A8B-BB11-4AF4-9324-6BF58360F50F}"/>
                </a:ext>
              </a:extLst>
            </p:cNvPr>
            <p:cNvSpPr/>
            <p:nvPr/>
          </p:nvSpPr>
          <p:spPr>
            <a:xfrm>
              <a:off x="4043513" y="3625356"/>
              <a:ext cx="414128" cy="457200"/>
            </a:xfrm>
            <a:prstGeom prst="donut">
              <a:avLst>
                <a:gd name="adj" fmla="val 16203"/>
              </a:avLst>
            </a:prstGeom>
            <a:solidFill>
              <a:srgbClr val="FFFFFF"/>
            </a:solidFill>
            <a:ln w="38160">
              <a:solidFill>
                <a:srgbClr val="000000">
                  <a:alpha val="4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E8C81D3-DD6B-4B69-BDCB-D85A39BEB203}"/>
                </a:ext>
              </a:extLst>
            </p:cNvPr>
            <p:cNvGrpSpPr/>
            <p:nvPr/>
          </p:nvGrpSpPr>
          <p:grpSpPr>
            <a:xfrm rot="10800000">
              <a:off x="3709910" y="4094716"/>
              <a:ext cx="563676" cy="2223040"/>
              <a:chOff x="888999" y="812800"/>
              <a:chExt cx="622301" cy="2223040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60C2049-5AC5-4FD7-B093-12E315666F31}"/>
                  </a:ext>
                </a:extLst>
              </p:cNvPr>
              <p:cNvCxnSpPr/>
              <p:nvPr/>
            </p:nvCxnSpPr>
            <p:spPr>
              <a:xfrm flipV="1">
                <a:off x="888999" y="2628900"/>
                <a:ext cx="0" cy="406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305F388-B7D9-46DC-9DC1-79FC2FDB0C84}"/>
                  </a:ext>
                </a:extLst>
              </p:cNvPr>
              <p:cNvCxnSpPr/>
              <p:nvPr/>
            </p:nvCxnSpPr>
            <p:spPr>
              <a:xfrm>
                <a:off x="888999" y="2628900"/>
                <a:ext cx="62230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117D958-807E-43B8-8F9B-17F596B047FD}"/>
                  </a:ext>
                </a:extLst>
              </p:cNvPr>
              <p:cNvCxnSpPr/>
              <p:nvPr/>
            </p:nvCxnSpPr>
            <p:spPr>
              <a:xfrm flipV="1">
                <a:off x="1511300" y="812800"/>
                <a:ext cx="0" cy="18161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150F891-AF53-4345-BBFC-FDA4BD0DD5F1}"/>
                  </a:ext>
                </a:extLst>
              </p:cNvPr>
              <p:cNvCxnSpPr/>
              <p:nvPr/>
            </p:nvCxnSpPr>
            <p:spPr>
              <a:xfrm flipH="1">
                <a:off x="888999" y="812800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Shape 4">
              <a:extLst>
                <a:ext uri="{FF2B5EF4-FFF2-40B4-BE49-F238E27FC236}">
                  <a16:creationId xmlns:a16="http://schemas.microsoft.com/office/drawing/2014/main" id="{2CE382BB-51AD-4795-A71E-D894A5BEA5BE}"/>
                </a:ext>
              </a:extLst>
            </p:cNvPr>
            <p:cNvSpPr txBox="1"/>
            <p:nvPr/>
          </p:nvSpPr>
          <p:spPr>
            <a:xfrm>
              <a:off x="3674685" y="4573030"/>
              <a:ext cx="1167376" cy="156528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Project Type # Data Migration </a:t>
              </a: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Project Name # Data Migration from BQT to SSP platform.</a:t>
              </a: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Role # Solution Architect, ETL Tech lead and Data Modeler</a:t>
              </a:r>
              <a:endParaRPr lang="en-US" sz="95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TextShape 3">
              <a:extLst>
                <a:ext uri="{FF2B5EF4-FFF2-40B4-BE49-F238E27FC236}">
                  <a16:creationId xmlns:a16="http://schemas.microsoft.com/office/drawing/2014/main" id="{91EE1005-CAEE-44BD-BA7E-5E0D92551A81}"/>
                </a:ext>
              </a:extLst>
            </p:cNvPr>
            <p:cNvSpPr txBox="1"/>
            <p:nvPr/>
          </p:nvSpPr>
          <p:spPr>
            <a:xfrm>
              <a:off x="3566325" y="6489876"/>
              <a:ext cx="1395971" cy="47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58B6C0"/>
                  </a:solidFill>
                  <a:latin typeface="Arial"/>
                </a:rPr>
                <a:t>04/2014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Arrow: Pentagon 5">
              <a:extLst>
                <a:ext uri="{FF2B5EF4-FFF2-40B4-BE49-F238E27FC236}">
                  <a16:creationId xmlns:a16="http://schemas.microsoft.com/office/drawing/2014/main" id="{6A3B079D-101C-482C-AA16-1AC71D584942}"/>
                </a:ext>
              </a:extLst>
            </p:cNvPr>
            <p:cNvSpPr/>
            <p:nvPr/>
          </p:nvSpPr>
          <p:spPr>
            <a:xfrm rot="5400000">
              <a:off x="3570530" y="1517493"/>
              <a:ext cx="1371600" cy="1115846"/>
            </a:xfrm>
            <a:custGeom>
              <a:avLst/>
              <a:gdLst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7556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10350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12700 h 1270000"/>
                <a:gd name="connsiteX1" fmla="*/ 10477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  <a:gd name="connsiteX0" fmla="*/ 0 w 1384300"/>
                <a:gd name="connsiteY0" fmla="*/ 12700 h 1270000"/>
                <a:gd name="connsiteX1" fmla="*/ 10096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300" h="1270000">
                  <a:moveTo>
                    <a:pt x="0" y="12700"/>
                  </a:moveTo>
                  <a:lnTo>
                    <a:pt x="1009650" y="0"/>
                  </a:lnTo>
                  <a:lnTo>
                    <a:pt x="1384300" y="641350"/>
                  </a:lnTo>
                  <a:lnTo>
                    <a:pt x="1035050" y="1270000"/>
                  </a:lnTo>
                  <a:lnTo>
                    <a:pt x="0" y="1270000"/>
                  </a:lnTo>
                  <a:lnTo>
                    <a:pt x="0" y="1270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B2F80B-01EF-457B-923E-A80D57DB57F4}"/>
                </a:ext>
              </a:extLst>
            </p:cNvPr>
            <p:cNvCxnSpPr>
              <a:cxnSpLocks/>
              <a:stCxn id="72" idx="0"/>
              <a:endCxn id="78" idx="2"/>
            </p:cNvCxnSpPr>
            <p:nvPr/>
          </p:nvCxnSpPr>
          <p:spPr>
            <a:xfrm flipV="1">
              <a:off x="4250578" y="2761216"/>
              <a:ext cx="173" cy="8641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E60F203-C447-4834-B7CC-FBA422A26A9D}"/>
                </a:ext>
              </a:extLst>
            </p:cNvPr>
            <p:cNvGrpSpPr/>
            <p:nvPr/>
          </p:nvGrpSpPr>
          <p:grpSpPr>
            <a:xfrm>
              <a:off x="2527970" y="5308403"/>
              <a:ext cx="1141054" cy="871506"/>
              <a:chOff x="935197" y="4939555"/>
              <a:chExt cx="1382498" cy="945629"/>
            </a:xfrm>
          </p:grpSpPr>
          <p:pic>
            <p:nvPicPr>
              <p:cNvPr id="151" name="Picture 5" descr="Logo&#10;&#10;Description automatically generated">
                <a:extLst>
                  <a:ext uri="{FF2B5EF4-FFF2-40B4-BE49-F238E27FC236}">
                    <a16:creationId xmlns:a16="http://schemas.microsoft.com/office/drawing/2014/main" id="{264BDF07-4CC3-4940-851D-66AA7A634596}"/>
                  </a:ext>
                </a:extLst>
              </p:cNvPr>
              <p:cNvPicPr/>
              <p:nvPr/>
            </p:nvPicPr>
            <p:blipFill>
              <a:blip r:embed="rId7"/>
              <a:stretch/>
            </p:blipFill>
            <p:spPr>
              <a:xfrm>
                <a:off x="978480" y="4939555"/>
                <a:ext cx="1203120" cy="6775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52" name="CustomShape 12">
                <a:extLst>
                  <a:ext uri="{FF2B5EF4-FFF2-40B4-BE49-F238E27FC236}">
                    <a16:creationId xmlns:a16="http://schemas.microsoft.com/office/drawing/2014/main" id="{F779E6A5-A14D-46CB-B77F-29D085A991BF}"/>
                  </a:ext>
                </a:extLst>
              </p:cNvPr>
              <p:cNvSpPr/>
              <p:nvPr/>
            </p:nvSpPr>
            <p:spPr>
              <a:xfrm>
                <a:off x="935197" y="5619599"/>
                <a:ext cx="1382498" cy="26558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0" strike="noStrike" spc="-1" dirty="0">
                    <a:solidFill>
                      <a:srgbClr val="000000"/>
                    </a:solidFill>
                    <a:latin typeface="Arial"/>
                  </a:rPr>
                  <a:t>Parsippany, NJ</a:t>
                </a:r>
                <a:endParaRPr lang="en-US" sz="1000" b="0" strike="noStrike" spc="-1" dirty="0">
                  <a:latin typeface="Arial"/>
                </a:endParaRP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7488314-854E-446E-90CC-0B788B535685}"/>
                </a:ext>
              </a:extLst>
            </p:cNvPr>
            <p:cNvGrpSpPr/>
            <p:nvPr/>
          </p:nvGrpSpPr>
          <p:grpSpPr>
            <a:xfrm>
              <a:off x="3813902" y="1473777"/>
              <a:ext cx="880974" cy="859967"/>
              <a:chOff x="2828520" y="1963083"/>
              <a:chExt cx="1151280" cy="824291"/>
            </a:xfrm>
          </p:grpSpPr>
          <p:pic>
            <p:nvPicPr>
              <p:cNvPr id="157" name="Picture 7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20DA075B-6769-40C3-96F3-F203992FE3FD}"/>
                  </a:ext>
                </a:extLst>
              </p:cNvPr>
              <p:cNvPicPr/>
              <p:nvPr/>
            </p:nvPicPr>
            <p:blipFill>
              <a:blip r:embed="rId8"/>
              <a:stretch/>
            </p:blipFill>
            <p:spPr>
              <a:xfrm>
                <a:off x="2828520" y="1963083"/>
                <a:ext cx="1151280" cy="719641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58" name="CustomShape 15">
                <a:extLst>
                  <a:ext uri="{FF2B5EF4-FFF2-40B4-BE49-F238E27FC236}">
                    <a16:creationId xmlns:a16="http://schemas.microsoft.com/office/drawing/2014/main" id="{FBD65A1E-6415-47DB-A8F3-64D61149A2C6}"/>
                  </a:ext>
                </a:extLst>
              </p:cNvPr>
              <p:cNvSpPr/>
              <p:nvPr/>
            </p:nvSpPr>
            <p:spPr>
              <a:xfrm>
                <a:off x="2889802" y="2552760"/>
                <a:ext cx="1024477" cy="234614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0" strike="noStrike" spc="-1" dirty="0">
                    <a:solidFill>
                      <a:srgbClr val="000000"/>
                    </a:solidFill>
                    <a:latin typeface="Arial"/>
                  </a:rPr>
                  <a:t>Irving, TX</a:t>
                </a:r>
                <a:endParaRPr lang="en-US" sz="1000" b="0" strike="noStrike" spc="-1" dirty="0">
                  <a:latin typeface="Arial"/>
                </a:endParaRPr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5F1A903-E144-4B09-A208-6DDEE864E771}"/>
              </a:ext>
            </a:extLst>
          </p:cNvPr>
          <p:cNvGrpSpPr/>
          <p:nvPr/>
        </p:nvGrpSpPr>
        <p:grpSpPr>
          <a:xfrm>
            <a:off x="8729965" y="1283960"/>
            <a:ext cx="908544" cy="1075788"/>
            <a:chOff x="9817526" y="1813680"/>
            <a:chExt cx="1533990" cy="1075788"/>
          </a:xfrm>
        </p:grpSpPr>
        <p:pic>
          <p:nvPicPr>
            <p:cNvPr id="160" name="Picture 38" descr="Logo, company name&#10;&#10;Description automatically generated">
              <a:extLst>
                <a:ext uri="{FF2B5EF4-FFF2-40B4-BE49-F238E27FC236}">
                  <a16:creationId xmlns:a16="http://schemas.microsoft.com/office/drawing/2014/main" id="{34ADA885-405F-4A2B-AD58-A3B708E2C3EA}"/>
                </a:ext>
              </a:extLst>
            </p:cNvPr>
            <p:cNvPicPr/>
            <p:nvPr/>
          </p:nvPicPr>
          <p:blipFill>
            <a:blip r:embed="rId9"/>
            <a:stretch/>
          </p:blipFill>
          <p:spPr>
            <a:xfrm>
              <a:off x="9831960" y="1813680"/>
              <a:ext cx="1482120" cy="833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1" name="CustomShape 17">
              <a:extLst>
                <a:ext uri="{FF2B5EF4-FFF2-40B4-BE49-F238E27FC236}">
                  <a16:creationId xmlns:a16="http://schemas.microsoft.com/office/drawing/2014/main" id="{C1A8CA99-118A-479A-BEBA-D6E15E8E03EB}"/>
                </a:ext>
              </a:extLst>
            </p:cNvPr>
            <p:cNvSpPr/>
            <p:nvPr/>
          </p:nvSpPr>
          <p:spPr>
            <a:xfrm>
              <a:off x="9817526" y="2490813"/>
              <a:ext cx="1533990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Philadelphia, PA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7CE17D2-E61C-43CE-ADC7-A902D278B1E0}"/>
              </a:ext>
            </a:extLst>
          </p:cNvPr>
          <p:cNvGrpSpPr/>
          <p:nvPr/>
        </p:nvGrpSpPr>
        <p:grpSpPr>
          <a:xfrm>
            <a:off x="7601455" y="5216079"/>
            <a:ext cx="877824" cy="974160"/>
            <a:chOff x="8201160" y="4916880"/>
            <a:chExt cx="1133280" cy="974160"/>
          </a:xfrm>
        </p:grpSpPr>
        <p:sp>
          <p:nvSpPr>
            <p:cNvPr id="163" name="CustomShape 14">
              <a:extLst>
                <a:ext uri="{FF2B5EF4-FFF2-40B4-BE49-F238E27FC236}">
                  <a16:creationId xmlns:a16="http://schemas.microsoft.com/office/drawing/2014/main" id="{8F83C22C-86D3-4AC3-9C12-9369E1E402C6}"/>
                </a:ext>
              </a:extLst>
            </p:cNvPr>
            <p:cNvSpPr/>
            <p:nvPr/>
          </p:nvSpPr>
          <p:spPr>
            <a:xfrm>
              <a:off x="8201160" y="5648400"/>
              <a:ext cx="113328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Shelton, CT</a:t>
              </a:r>
              <a:endParaRPr lang="en-US" sz="1000" b="0" strike="noStrike" spc="-1" dirty="0">
                <a:latin typeface="Arial"/>
              </a:endParaRPr>
            </a:p>
          </p:txBody>
        </p:sp>
        <p:pic>
          <p:nvPicPr>
            <p:cNvPr id="164" name="Picture 8" descr="Logo, company name&#10;&#10;Description automatically generated">
              <a:extLst>
                <a:ext uri="{FF2B5EF4-FFF2-40B4-BE49-F238E27FC236}">
                  <a16:creationId xmlns:a16="http://schemas.microsoft.com/office/drawing/2014/main" id="{B2857ADC-42A6-48A3-B8B5-E34F4B075307}"/>
                </a:ext>
              </a:extLst>
            </p:cNvPr>
            <p:cNvPicPr/>
            <p:nvPr/>
          </p:nvPicPr>
          <p:blipFill>
            <a:blip r:embed="rId10"/>
            <a:stretch/>
          </p:blipFill>
          <p:spPr>
            <a:xfrm>
              <a:off x="8229600" y="4916880"/>
              <a:ext cx="1056960" cy="799920"/>
            </a:xfrm>
            <a:prstGeom prst="rect">
              <a:avLst/>
            </a:prstGeom>
            <a:ln w="0">
              <a:noFill/>
            </a:ln>
          </p:spPr>
        </p:pic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8F7BCB0-F44E-4C31-BDEC-43F49B343A9A}"/>
              </a:ext>
            </a:extLst>
          </p:cNvPr>
          <p:cNvCxnSpPr>
            <a:cxnSpLocks/>
            <a:stCxn id="193" idx="0"/>
          </p:cNvCxnSpPr>
          <p:nvPr/>
        </p:nvCxnSpPr>
        <p:spPr>
          <a:xfrm flipH="1" flipV="1">
            <a:off x="10415816" y="3231116"/>
            <a:ext cx="4773" cy="2418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D962C0A-81F8-46DA-857F-4E26BC4E81BF}"/>
              </a:ext>
            </a:extLst>
          </p:cNvPr>
          <p:cNvCxnSpPr/>
          <p:nvPr/>
        </p:nvCxnSpPr>
        <p:spPr>
          <a:xfrm>
            <a:off x="10411043" y="3248838"/>
            <a:ext cx="4677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Shape 3">
            <a:extLst>
              <a:ext uri="{FF2B5EF4-FFF2-40B4-BE49-F238E27FC236}">
                <a16:creationId xmlns:a16="http://schemas.microsoft.com/office/drawing/2014/main" id="{28413634-568E-42B0-B6CC-22C426710193}"/>
              </a:ext>
            </a:extLst>
          </p:cNvPr>
          <p:cNvSpPr txBox="1"/>
          <p:nvPr/>
        </p:nvSpPr>
        <p:spPr>
          <a:xfrm>
            <a:off x="10884566" y="6281721"/>
            <a:ext cx="1549048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58B6C0"/>
                </a:solidFill>
                <a:latin typeface="Arial"/>
              </a:rPr>
              <a:t>04/2021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2963E3-8518-460B-8B8B-32FC53F90B17}"/>
              </a:ext>
            </a:extLst>
          </p:cNvPr>
          <p:cNvGrpSpPr/>
          <p:nvPr/>
        </p:nvGrpSpPr>
        <p:grpSpPr>
          <a:xfrm>
            <a:off x="11033661" y="1237216"/>
            <a:ext cx="1211553" cy="4928140"/>
            <a:chOff x="11271687" y="1237216"/>
            <a:chExt cx="1489546" cy="4928140"/>
          </a:xfrm>
        </p:grpSpPr>
        <p:sp>
          <p:nvSpPr>
            <p:cNvPr id="176" name="Arrow: Chevron 175">
              <a:extLst>
                <a:ext uri="{FF2B5EF4-FFF2-40B4-BE49-F238E27FC236}">
                  <a16:creationId xmlns:a16="http://schemas.microsoft.com/office/drawing/2014/main" id="{329E3A06-D0E3-4AA0-BDD7-67058942CE8B}"/>
                </a:ext>
              </a:extLst>
            </p:cNvPr>
            <p:cNvSpPr/>
            <p:nvPr/>
          </p:nvSpPr>
          <p:spPr>
            <a:xfrm>
              <a:off x="11297141" y="3548616"/>
              <a:ext cx="1250971" cy="317500"/>
            </a:xfrm>
            <a:prstGeom prst="chevron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0000">
                  <a:srgbClr val="FEB449"/>
                </a:gs>
                <a:gs pos="83000">
                  <a:srgbClr val="C000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77" name="CustomShape 9">
              <a:extLst>
                <a:ext uri="{FF2B5EF4-FFF2-40B4-BE49-F238E27FC236}">
                  <a16:creationId xmlns:a16="http://schemas.microsoft.com/office/drawing/2014/main" id="{79C0A1EE-76D0-44E0-A830-122A1347E348}"/>
                </a:ext>
              </a:extLst>
            </p:cNvPr>
            <p:cNvSpPr/>
            <p:nvPr/>
          </p:nvSpPr>
          <p:spPr>
            <a:xfrm>
              <a:off x="11692856" y="3472956"/>
              <a:ext cx="459540" cy="457200"/>
            </a:xfrm>
            <a:prstGeom prst="donut">
              <a:avLst>
                <a:gd name="adj" fmla="val 16203"/>
              </a:avLst>
            </a:prstGeom>
            <a:solidFill>
              <a:srgbClr val="FFFFFF"/>
            </a:solidFill>
            <a:ln w="38160">
              <a:solidFill>
                <a:srgbClr val="000000">
                  <a:alpha val="4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4309BED-E5C7-4D33-828B-F5477C7AA861}"/>
                </a:ext>
              </a:extLst>
            </p:cNvPr>
            <p:cNvGrpSpPr/>
            <p:nvPr/>
          </p:nvGrpSpPr>
          <p:grpSpPr>
            <a:xfrm rot="10800000">
              <a:off x="11322671" y="3942316"/>
              <a:ext cx="625486" cy="2223040"/>
              <a:chOff x="888999" y="812800"/>
              <a:chExt cx="622301" cy="2223040"/>
            </a:xfrm>
          </p:grpSpPr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2856EB1-1B2D-4A8E-995D-381921FAD4DF}"/>
                  </a:ext>
                </a:extLst>
              </p:cNvPr>
              <p:cNvCxnSpPr/>
              <p:nvPr/>
            </p:nvCxnSpPr>
            <p:spPr>
              <a:xfrm flipV="1">
                <a:off x="888999" y="2628900"/>
                <a:ext cx="0" cy="406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162C18B9-7379-4412-9F69-E7CB7C7BA4B5}"/>
                  </a:ext>
                </a:extLst>
              </p:cNvPr>
              <p:cNvCxnSpPr/>
              <p:nvPr/>
            </p:nvCxnSpPr>
            <p:spPr>
              <a:xfrm>
                <a:off x="888999" y="2628900"/>
                <a:ext cx="62230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51F08330-07F0-4260-8E72-E51B67D9FB63}"/>
                  </a:ext>
                </a:extLst>
              </p:cNvPr>
              <p:cNvCxnSpPr/>
              <p:nvPr/>
            </p:nvCxnSpPr>
            <p:spPr>
              <a:xfrm flipV="1">
                <a:off x="1511300" y="812800"/>
                <a:ext cx="0" cy="18161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101C0A2B-064D-4AB1-8322-7DB5E99EB251}"/>
                  </a:ext>
                </a:extLst>
              </p:cNvPr>
              <p:cNvCxnSpPr/>
              <p:nvPr/>
            </p:nvCxnSpPr>
            <p:spPr>
              <a:xfrm flipH="1">
                <a:off x="888999" y="812800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Shape 4">
              <a:extLst>
                <a:ext uri="{FF2B5EF4-FFF2-40B4-BE49-F238E27FC236}">
                  <a16:creationId xmlns:a16="http://schemas.microsoft.com/office/drawing/2014/main" id="{FBD91E18-BB55-4384-986B-7A2628B02E35}"/>
                </a:ext>
              </a:extLst>
            </p:cNvPr>
            <p:cNvSpPr txBox="1"/>
            <p:nvPr/>
          </p:nvSpPr>
          <p:spPr>
            <a:xfrm>
              <a:off x="11372939" y="4431781"/>
              <a:ext cx="1388294" cy="156528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rm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Project Type # Business Knowledge Graph.</a:t>
              </a:r>
              <a:endParaRPr lang="en-US" sz="10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Project Name # </a:t>
              </a:r>
              <a:r>
                <a:rPr lang="en-US" sz="1000" spc="-1" dirty="0">
                  <a:solidFill>
                    <a:srgbClr val="000000"/>
                  </a:solidFill>
                  <a:latin typeface="Arial"/>
                  <a:ea typeface="Times New Roman"/>
                </a:rPr>
                <a:t>Data Fabric</a:t>
              </a: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 </a:t>
              </a:r>
              <a:endParaRPr lang="en-US" sz="10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Role # </a:t>
              </a:r>
              <a:r>
                <a:rPr lang="en-US" sz="1000" spc="-1" dirty="0">
                  <a:solidFill>
                    <a:srgbClr val="000000"/>
                  </a:solidFill>
                  <a:latin typeface="Arial"/>
                  <a:ea typeface="Times New Roman"/>
                </a:rPr>
                <a:t>Lead Sr. Architect</a:t>
              </a:r>
              <a:endParaRPr lang="en-US" sz="10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endParaRPr lang="en-US" sz="1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ADFDC2B4-776F-4620-AE2A-1302A0DB4331}"/>
                </a:ext>
              </a:extLst>
            </p:cNvPr>
            <p:cNvGrpSpPr/>
            <p:nvPr/>
          </p:nvGrpSpPr>
          <p:grpSpPr>
            <a:xfrm>
              <a:off x="11271687" y="1237216"/>
              <a:ext cx="1276425" cy="1371600"/>
              <a:chOff x="1625674" y="1308100"/>
              <a:chExt cx="1269926" cy="1371600"/>
            </a:xfrm>
          </p:grpSpPr>
          <p:sp>
            <p:nvSpPr>
              <p:cNvPr id="183" name="Arrow: Pentagon 5">
                <a:extLst>
                  <a:ext uri="{FF2B5EF4-FFF2-40B4-BE49-F238E27FC236}">
                    <a16:creationId xmlns:a16="http://schemas.microsoft.com/office/drawing/2014/main" id="{96E90D6E-595E-4DA7-B16F-AAAF6F968D64}"/>
                  </a:ext>
                </a:extLst>
              </p:cNvPr>
              <p:cNvSpPr/>
              <p:nvPr/>
            </p:nvSpPr>
            <p:spPr>
              <a:xfrm rot="5400000">
                <a:off x="1593850" y="1377950"/>
                <a:ext cx="1371600" cy="1231900"/>
              </a:xfrm>
              <a:custGeom>
                <a:avLst/>
                <a:gdLst>
                  <a:gd name="connsiteX0" fmla="*/ 0 w 1384300"/>
                  <a:gd name="connsiteY0" fmla="*/ 0 h 1257300"/>
                  <a:gd name="connsiteX1" fmla="*/ 755650 w 1384300"/>
                  <a:gd name="connsiteY1" fmla="*/ 0 h 1257300"/>
                  <a:gd name="connsiteX2" fmla="*/ 1384300 w 1384300"/>
                  <a:gd name="connsiteY2" fmla="*/ 628650 h 1257300"/>
                  <a:gd name="connsiteX3" fmla="*/ 755650 w 1384300"/>
                  <a:gd name="connsiteY3" fmla="*/ 1257300 h 1257300"/>
                  <a:gd name="connsiteX4" fmla="*/ 0 w 1384300"/>
                  <a:gd name="connsiteY4" fmla="*/ 1257300 h 1257300"/>
                  <a:gd name="connsiteX5" fmla="*/ 0 w 1384300"/>
                  <a:gd name="connsiteY5" fmla="*/ 0 h 1257300"/>
                  <a:gd name="connsiteX0" fmla="*/ 0 w 1384300"/>
                  <a:gd name="connsiteY0" fmla="*/ 0 h 1257300"/>
                  <a:gd name="connsiteX1" fmla="*/ 755650 w 1384300"/>
                  <a:gd name="connsiteY1" fmla="*/ 0 h 1257300"/>
                  <a:gd name="connsiteX2" fmla="*/ 1384300 w 1384300"/>
                  <a:gd name="connsiteY2" fmla="*/ 628650 h 1257300"/>
                  <a:gd name="connsiteX3" fmla="*/ 1035050 w 1384300"/>
                  <a:gd name="connsiteY3" fmla="*/ 1257300 h 1257300"/>
                  <a:gd name="connsiteX4" fmla="*/ 0 w 1384300"/>
                  <a:gd name="connsiteY4" fmla="*/ 1257300 h 1257300"/>
                  <a:gd name="connsiteX5" fmla="*/ 0 w 1384300"/>
                  <a:gd name="connsiteY5" fmla="*/ 0 h 1257300"/>
                  <a:gd name="connsiteX0" fmla="*/ 0 w 1384300"/>
                  <a:gd name="connsiteY0" fmla="*/ 12700 h 1270000"/>
                  <a:gd name="connsiteX1" fmla="*/ 1047750 w 1384300"/>
                  <a:gd name="connsiteY1" fmla="*/ 0 h 1270000"/>
                  <a:gd name="connsiteX2" fmla="*/ 1384300 w 1384300"/>
                  <a:gd name="connsiteY2" fmla="*/ 641350 h 1270000"/>
                  <a:gd name="connsiteX3" fmla="*/ 1035050 w 1384300"/>
                  <a:gd name="connsiteY3" fmla="*/ 1270000 h 1270000"/>
                  <a:gd name="connsiteX4" fmla="*/ 0 w 1384300"/>
                  <a:gd name="connsiteY4" fmla="*/ 1270000 h 1270000"/>
                  <a:gd name="connsiteX5" fmla="*/ 0 w 1384300"/>
                  <a:gd name="connsiteY5" fmla="*/ 12700 h 1270000"/>
                  <a:gd name="connsiteX0" fmla="*/ 0 w 1384300"/>
                  <a:gd name="connsiteY0" fmla="*/ 12700 h 1270000"/>
                  <a:gd name="connsiteX1" fmla="*/ 1009650 w 1384300"/>
                  <a:gd name="connsiteY1" fmla="*/ 0 h 1270000"/>
                  <a:gd name="connsiteX2" fmla="*/ 1384300 w 1384300"/>
                  <a:gd name="connsiteY2" fmla="*/ 641350 h 1270000"/>
                  <a:gd name="connsiteX3" fmla="*/ 1035050 w 1384300"/>
                  <a:gd name="connsiteY3" fmla="*/ 1270000 h 1270000"/>
                  <a:gd name="connsiteX4" fmla="*/ 0 w 1384300"/>
                  <a:gd name="connsiteY4" fmla="*/ 1270000 h 1270000"/>
                  <a:gd name="connsiteX5" fmla="*/ 0 w 1384300"/>
                  <a:gd name="connsiteY5" fmla="*/ 12700 h 1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4300" h="1270000">
                    <a:moveTo>
                      <a:pt x="0" y="12700"/>
                    </a:moveTo>
                    <a:lnTo>
                      <a:pt x="1009650" y="0"/>
                    </a:lnTo>
                    <a:lnTo>
                      <a:pt x="1384300" y="641350"/>
                    </a:lnTo>
                    <a:lnTo>
                      <a:pt x="1035050" y="1270000"/>
                    </a:lnTo>
                    <a:lnTo>
                      <a:pt x="0" y="1270000"/>
                    </a:lnTo>
                    <a:lnTo>
                      <a:pt x="0" y="127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5" name="CustomShape 16">
                <a:extLst>
                  <a:ext uri="{FF2B5EF4-FFF2-40B4-BE49-F238E27FC236}">
                    <a16:creationId xmlns:a16="http://schemas.microsoft.com/office/drawing/2014/main" id="{0DB61F0F-F419-46D0-B23E-580AA75F568C}"/>
                  </a:ext>
                </a:extLst>
              </p:cNvPr>
              <p:cNvSpPr/>
              <p:nvPr/>
            </p:nvSpPr>
            <p:spPr>
              <a:xfrm>
                <a:off x="1625674" y="2036714"/>
                <a:ext cx="1212865" cy="244767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spc="-1" dirty="0">
                    <a:solidFill>
                      <a:srgbClr val="000000"/>
                    </a:solidFill>
                    <a:latin typeface="Arial"/>
                  </a:rPr>
                  <a:t>Bangalore</a:t>
                </a:r>
                <a:r>
                  <a:rPr lang="en-US" sz="1000" b="0" strike="noStrike" spc="-1" dirty="0">
                    <a:solidFill>
                      <a:srgbClr val="000000"/>
                    </a:solidFill>
                    <a:latin typeface="Arial"/>
                  </a:rPr>
                  <a:t>, KA</a:t>
                </a:r>
                <a:endParaRPr lang="en-US" sz="1000" b="0" strike="noStrike" spc="-1" dirty="0">
                  <a:latin typeface="Arial"/>
                </a:endParaRPr>
              </a:p>
            </p:txBody>
          </p:sp>
        </p:grp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3B3101E-8AD0-46EB-86CF-92D03EEAB8F4}"/>
                </a:ext>
              </a:extLst>
            </p:cNvPr>
            <p:cNvCxnSpPr>
              <a:stCxn id="177" idx="0"/>
              <a:endCxn id="183" idx="2"/>
            </p:cNvCxnSpPr>
            <p:nvPr/>
          </p:nvCxnSpPr>
          <p:spPr>
            <a:xfrm flipV="1">
              <a:off x="11922626" y="2608816"/>
              <a:ext cx="192" cy="8641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89CA348-9CD9-4247-8921-640B32A9E0EB}"/>
              </a:ext>
            </a:extLst>
          </p:cNvPr>
          <p:cNvSpPr txBox="1"/>
          <p:nvPr/>
        </p:nvSpPr>
        <p:spPr>
          <a:xfrm>
            <a:off x="9869692" y="445583"/>
            <a:ext cx="957420" cy="36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Ness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FD3D6-8937-4D47-861F-9A9ABED4BF80}"/>
              </a:ext>
            </a:extLst>
          </p:cNvPr>
          <p:cNvSpPr txBox="1"/>
          <p:nvPr/>
        </p:nvSpPr>
        <p:spPr>
          <a:xfrm>
            <a:off x="11177145" y="504226"/>
            <a:ext cx="821247" cy="36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C000"/>
                </a:solidFill>
              </a:rPr>
              <a:t>EY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D9F7210-E36D-4C5C-B3CD-9DC99525B681}"/>
              </a:ext>
            </a:extLst>
          </p:cNvPr>
          <p:cNvGrpSpPr/>
          <p:nvPr/>
        </p:nvGrpSpPr>
        <p:grpSpPr>
          <a:xfrm>
            <a:off x="9612560" y="863796"/>
            <a:ext cx="1549048" cy="5288320"/>
            <a:chOff x="9612560" y="863796"/>
            <a:chExt cx="1549048" cy="5288320"/>
          </a:xfrm>
        </p:grpSpPr>
        <p:sp>
          <p:nvSpPr>
            <p:cNvPr id="173" name="TextShape 1">
              <a:extLst>
                <a:ext uri="{FF2B5EF4-FFF2-40B4-BE49-F238E27FC236}">
                  <a16:creationId xmlns:a16="http://schemas.microsoft.com/office/drawing/2014/main" id="{1241DD46-5EB5-4C80-A942-6FD220F1C7CE}"/>
                </a:ext>
              </a:extLst>
            </p:cNvPr>
            <p:cNvSpPr txBox="1"/>
            <p:nvPr/>
          </p:nvSpPr>
          <p:spPr>
            <a:xfrm>
              <a:off x="9612560" y="863796"/>
              <a:ext cx="1549048" cy="47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spc="-1" dirty="0">
                  <a:solidFill>
                    <a:srgbClr val="3494BA"/>
                  </a:solidFill>
                  <a:latin typeface="Arial"/>
                </a:rPr>
                <a:t>10</a:t>
              </a:r>
              <a:r>
                <a:rPr lang="en-US" sz="1600" b="0" strike="noStrike" spc="-1" dirty="0">
                  <a:solidFill>
                    <a:srgbClr val="3494BA"/>
                  </a:solidFill>
                  <a:latin typeface="Arial"/>
                </a:rPr>
                <a:t>/2020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9" name="TextShape 2">
              <a:extLst>
                <a:ext uri="{FF2B5EF4-FFF2-40B4-BE49-F238E27FC236}">
                  <a16:creationId xmlns:a16="http://schemas.microsoft.com/office/drawing/2014/main" id="{3D3CB205-6D7A-4FB6-B41A-2177FE3F714D}"/>
                </a:ext>
              </a:extLst>
            </p:cNvPr>
            <p:cNvSpPr txBox="1"/>
            <p:nvPr/>
          </p:nvSpPr>
          <p:spPr>
            <a:xfrm>
              <a:off x="9703373" y="1266496"/>
              <a:ext cx="1184952" cy="13509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1100" spc="-1" dirty="0">
                  <a:solidFill>
                    <a:srgbClr val="000000"/>
                  </a:solidFill>
                  <a:ea typeface="Times New Roman"/>
                </a:rPr>
                <a:t>Project Type # Monolithic to Microservice Architecture.</a:t>
              </a:r>
              <a:endParaRPr lang="en-US" sz="1100" spc="-1" dirty="0">
                <a:solidFill>
                  <a:srgbClr val="000000"/>
                </a:solidFill>
              </a:endParaRP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1100" spc="-1" dirty="0">
                  <a:solidFill>
                    <a:srgbClr val="000000"/>
                  </a:solidFill>
                  <a:ea typeface="Times New Roman"/>
                </a:rPr>
                <a:t>Project Name #Insurance Capital Model. </a:t>
              </a:r>
              <a:endParaRPr lang="en-US" sz="1100" spc="-1" dirty="0">
                <a:solidFill>
                  <a:srgbClr val="000000"/>
                </a:solidFill>
              </a:endParaRP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1100" spc="-1" dirty="0">
                  <a:solidFill>
                    <a:srgbClr val="000000"/>
                  </a:solidFill>
                  <a:ea typeface="Times New Roman"/>
                </a:rPr>
                <a:t>Role # Senior Information Architect.</a:t>
              </a:r>
              <a:endParaRPr lang="en-US" sz="1100" spc="-1" dirty="0">
                <a:solidFill>
                  <a:srgbClr val="000000"/>
                </a:solidFill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6C8FC3C-6449-4A06-8993-A95BBD96F275}"/>
                </a:ext>
              </a:extLst>
            </p:cNvPr>
            <p:cNvGrpSpPr/>
            <p:nvPr/>
          </p:nvGrpSpPr>
          <p:grpSpPr>
            <a:xfrm>
              <a:off x="9952853" y="3472956"/>
              <a:ext cx="935472" cy="457200"/>
              <a:chOff x="266699" y="3035840"/>
              <a:chExt cx="1244601" cy="457200"/>
            </a:xfrm>
            <a:gradFill>
              <a:gsLst>
                <a:gs pos="0">
                  <a:schemeClr val="bg1"/>
                </a:gs>
                <a:gs pos="50000">
                  <a:srgbClr val="C00000"/>
                </a:gs>
                <a:gs pos="83000">
                  <a:srgbClr val="C000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</a:gradFill>
          </p:grpSpPr>
          <p:sp>
            <p:nvSpPr>
              <p:cNvPr id="192" name="Arrow: Chevron 191">
                <a:extLst>
                  <a:ext uri="{FF2B5EF4-FFF2-40B4-BE49-F238E27FC236}">
                    <a16:creationId xmlns:a16="http://schemas.microsoft.com/office/drawing/2014/main" id="{9C12A417-6368-44DB-8136-30481738F0FF}"/>
                  </a:ext>
                </a:extLst>
              </p:cNvPr>
              <p:cNvSpPr/>
              <p:nvPr/>
            </p:nvSpPr>
            <p:spPr>
              <a:xfrm>
                <a:off x="266699" y="3111500"/>
                <a:ext cx="1244601" cy="317500"/>
              </a:xfrm>
              <a:prstGeom prst="chevr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CustomShape 9">
                <a:extLst>
                  <a:ext uri="{FF2B5EF4-FFF2-40B4-BE49-F238E27FC236}">
                    <a16:creationId xmlns:a16="http://schemas.microsoft.com/office/drawing/2014/main" id="{5ACB6CDE-F284-40B1-836A-B023C1480D72}"/>
                  </a:ext>
                </a:extLst>
              </p:cNvPr>
              <p:cNvSpPr/>
              <p:nvPr/>
            </p:nvSpPr>
            <p:spPr>
              <a:xfrm>
                <a:off x="660399" y="3035840"/>
                <a:ext cx="457200" cy="457200"/>
              </a:xfrm>
              <a:prstGeom prst="donut">
                <a:avLst>
                  <a:gd name="adj" fmla="val 16203"/>
                </a:avLst>
              </a:prstGeom>
              <a:grpFill/>
              <a:ln w="38160">
                <a:solidFill>
                  <a:srgbClr val="000000">
                    <a:alpha val="40000"/>
                  </a:srgb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67" name="Arrow: Pentagon 5">
              <a:extLst>
                <a:ext uri="{FF2B5EF4-FFF2-40B4-BE49-F238E27FC236}">
                  <a16:creationId xmlns:a16="http://schemas.microsoft.com/office/drawing/2014/main" id="{64B9366E-7564-4AE6-84C2-D468C7F88F77}"/>
                </a:ext>
              </a:extLst>
            </p:cNvPr>
            <p:cNvSpPr/>
            <p:nvPr/>
          </p:nvSpPr>
          <p:spPr>
            <a:xfrm rot="16200000">
              <a:off x="9730017" y="5003353"/>
              <a:ext cx="1371600" cy="925926"/>
            </a:xfrm>
            <a:custGeom>
              <a:avLst/>
              <a:gdLst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7556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10350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12700 h 1270000"/>
                <a:gd name="connsiteX1" fmla="*/ 10477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  <a:gd name="connsiteX0" fmla="*/ 0 w 1384300"/>
                <a:gd name="connsiteY0" fmla="*/ 12700 h 1270000"/>
                <a:gd name="connsiteX1" fmla="*/ 10096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300" h="1270000">
                  <a:moveTo>
                    <a:pt x="0" y="12700"/>
                  </a:moveTo>
                  <a:lnTo>
                    <a:pt x="1009650" y="0"/>
                  </a:lnTo>
                  <a:lnTo>
                    <a:pt x="1384300" y="641350"/>
                  </a:lnTo>
                  <a:lnTo>
                    <a:pt x="1035050" y="1270000"/>
                  </a:lnTo>
                  <a:lnTo>
                    <a:pt x="0" y="12700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bg1"/>
            </a:solidFill>
            <a:ln w="31750" cap="rnd" cmpd="sng">
              <a:solidFill>
                <a:schemeClr val="accent1">
                  <a:shade val="50000"/>
                  <a:alpha val="75000"/>
                </a:schemeClr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371600"/>
                        <a:gd name="connsiteY0" fmla="*/ 12319 h 1231900"/>
                        <a:gd name="connsiteX1" fmla="*/ 1000387 w 1371600"/>
                        <a:gd name="connsiteY1" fmla="*/ 0 h 1231900"/>
                        <a:gd name="connsiteX2" fmla="*/ 1371600 w 1371600"/>
                        <a:gd name="connsiteY2" fmla="*/ 622109 h 1231900"/>
                        <a:gd name="connsiteX3" fmla="*/ 1025554 w 1371600"/>
                        <a:gd name="connsiteY3" fmla="*/ 1231900 h 1231900"/>
                        <a:gd name="connsiteX4" fmla="*/ 0 w 1371600"/>
                        <a:gd name="connsiteY4" fmla="*/ 1231900 h 1231900"/>
                        <a:gd name="connsiteX5" fmla="*/ 0 w 1371600"/>
                        <a:gd name="connsiteY5" fmla="*/ 12319 h 1231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71600" h="1231900" extrusionOk="0">
                          <a:moveTo>
                            <a:pt x="0" y="12319"/>
                          </a:moveTo>
                          <a:cubicBezTo>
                            <a:pt x="321967" y="49772"/>
                            <a:pt x="681921" y="31249"/>
                            <a:pt x="1000387" y="0"/>
                          </a:cubicBezTo>
                          <a:cubicBezTo>
                            <a:pt x="1042353" y="108336"/>
                            <a:pt x="1286010" y="554325"/>
                            <a:pt x="1371600" y="622109"/>
                          </a:cubicBezTo>
                          <a:cubicBezTo>
                            <a:pt x="1283637" y="691035"/>
                            <a:pt x="1230011" y="995014"/>
                            <a:pt x="1025554" y="1231900"/>
                          </a:cubicBezTo>
                          <a:cubicBezTo>
                            <a:pt x="608875" y="1156571"/>
                            <a:pt x="245282" y="1152331"/>
                            <a:pt x="0" y="1231900"/>
                          </a:cubicBezTo>
                          <a:cubicBezTo>
                            <a:pt x="-14572" y="803978"/>
                            <a:pt x="85154" y="219474"/>
                            <a:pt x="0" y="1231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AA10975-255C-4A7A-8750-2884A9DCD252}"/>
                </a:ext>
              </a:extLst>
            </p:cNvPr>
            <p:cNvCxnSpPr>
              <a:cxnSpLocks/>
              <a:stCxn id="193" idx="4"/>
              <a:endCxn id="167" idx="2"/>
            </p:cNvCxnSpPr>
            <p:nvPr/>
          </p:nvCxnSpPr>
          <p:spPr>
            <a:xfrm flipH="1">
              <a:off x="10420447" y="3930156"/>
              <a:ext cx="142" cy="850360"/>
            </a:xfrm>
            <a:prstGeom prst="line">
              <a:avLst/>
            </a:prstGeom>
            <a:ln w="19050">
              <a:solidFill>
                <a:srgbClr val="236B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C39851A9-1884-417D-84B3-CC6B52A802B5}"/>
                </a:ext>
              </a:extLst>
            </p:cNvPr>
            <p:cNvGrpSpPr/>
            <p:nvPr/>
          </p:nvGrpSpPr>
          <p:grpSpPr>
            <a:xfrm>
              <a:off x="10411043" y="1238656"/>
              <a:ext cx="467736" cy="2010182"/>
              <a:chOff x="876299" y="1074718"/>
              <a:chExt cx="622301" cy="1737004"/>
            </a:xfrm>
          </p:grpSpPr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DC9EDFC-30E8-465D-81E6-EBC9F14AF663}"/>
                  </a:ext>
                </a:extLst>
              </p:cNvPr>
              <p:cNvCxnSpPr/>
              <p:nvPr/>
            </p:nvCxnSpPr>
            <p:spPr>
              <a:xfrm flipV="1">
                <a:off x="1498600" y="1074718"/>
                <a:ext cx="0" cy="17370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8EA90F7-C888-423D-84B5-0F45E71A1A0E}"/>
                  </a:ext>
                </a:extLst>
              </p:cNvPr>
              <p:cNvCxnSpPr/>
              <p:nvPr/>
            </p:nvCxnSpPr>
            <p:spPr>
              <a:xfrm flipH="1">
                <a:off x="876299" y="1074718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CustomShape 15">
              <a:extLst>
                <a:ext uri="{FF2B5EF4-FFF2-40B4-BE49-F238E27FC236}">
                  <a16:creationId xmlns:a16="http://schemas.microsoft.com/office/drawing/2014/main" id="{0790ADB9-65B2-42E6-8A40-CD6BD5EB69A6}"/>
                </a:ext>
              </a:extLst>
            </p:cNvPr>
            <p:cNvSpPr/>
            <p:nvPr/>
          </p:nvSpPr>
          <p:spPr>
            <a:xfrm>
              <a:off x="9902888" y="5902215"/>
              <a:ext cx="1044252" cy="24928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00" spc="-1" dirty="0">
                  <a:solidFill>
                    <a:srgbClr val="000000"/>
                  </a:solidFill>
                  <a:latin typeface="Arial"/>
                </a:rPr>
                <a:t>Hyderabad</a:t>
              </a: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, TG</a:t>
              </a:r>
              <a:endParaRPr lang="en-US" sz="1000" b="0" strike="noStrike" spc="-1" dirty="0">
                <a:latin typeface="Arial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4E01A5-F953-4B10-89E8-018BDD075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989976" y="5125282"/>
              <a:ext cx="876267" cy="78182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DEA7CBF-104D-4765-B538-2E95FE96507F}"/>
              </a:ext>
            </a:extLst>
          </p:cNvPr>
          <p:cNvSpPr txBox="1"/>
          <p:nvPr/>
        </p:nvSpPr>
        <p:spPr>
          <a:xfrm>
            <a:off x="373776" y="444696"/>
            <a:ext cx="160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C00000"/>
                </a:solidFill>
              </a:rPr>
              <a:t>iGATE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219A32-6358-4148-BE96-1D0CB47E5F48}"/>
              </a:ext>
            </a:extLst>
          </p:cNvPr>
          <p:cNvGrpSpPr/>
          <p:nvPr/>
        </p:nvGrpSpPr>
        <p:grpSpPr>
          <a:xfrm>
            <a:off x="161720" y="5258098"/>
            <a:ext cx="1047240" cy="734400"/>
            <a:chOff x="161720" y="5258098"/>
            <a:chExt cx="1047240" cy="734400"/>
          </a:xfrm>
        </p:grpSpPr>
        <p:pic>
          <p:nvPicPr>
            <p:cNvPr id="213" name="Picture 5_0" descr="Logo&#10;&#10;Description automatically generated">
              <a:extLst>
                <a:ext uri="{FF2B5EF4-FFF2-40B4-BE49-F238E27FC236}">
                  <a16:creationId xmlns:a16="http://schemas.microsoft.com/office/drawing/2014/main" id="{938683A6-64B7-4080-83D5-F66D499C72C1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06720" y="5258098"/>
              <a:ext cx="914400" cy="569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4" name="CustomShape 7">
              <a:extLst>
                <a:ext uri="{FF2B5EF4-FFF2-40B4-BE49-F238E27FC236}">
                  <a16:creationId xmlns:a16="http://schemas.microsoft.com/office/drawing/2014/main" id="{6AF16697-9367-4C95-A5C0-C218C17DE246}"/>
                </a:ext>
              </a:extLst>
            </p:cNvPr>
            <p:cNvSpPr/>
            <p:nvPr/>
          </p:nvSpPr>
          <p:spPr>
            <a:xfrm>
              <a:off x="161720" y="5749858"/>
              <a:ext cx="104724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 err="1">
                  <a:solidFill>
                    <a:srgbClr val="000000"/>
                  </a:solidFill>
                  <a:latin typeface="Arial"/>
                </a:rPr>
                <a:t>Bethlam</a:t>
              </a: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, PA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650EFFA2-D0AE-4C9B-A34C-7665010C21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321" y="1279967"/>
            <a:ext cx="892872" cy="716879"/>
          </a:xfrm>
          <a:prstGeom prst="rect">
            <a:avLst/>
          </a:prstGeom>
        </p:spPr>
      </p:pic>
      <p:sp>
        <p:nvSpPr>
          <p:cNvPr id="99" name="Arrow: Right 98">
            <a:extLst>
              <a:ext uri="{FF2B5EF4-FFF2-40B4-BE49-F238E27FC236}">
                <a16:creationId xmlns:a16="http://schemas.microsoft.com/office/drawing/2014/main" id="{CCB69655-4EE5-40F3-A60F-35B0E72EC929}"/>
              </a:ext>
            </a:extLst>
          </p:cNvPr>
          <p:cNvSpPr/>
          <p:nvPr/>
        </p:nvSpPr>
        <p:spPr>
          <a:xfrm>
            <a:off x="5140" y="20234"/>
            <a:ext cx="12181720" cy="47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86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E62E80-6F99-4CA9-9BBD-EEA2BD829160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48948" y="3231116"/>
            <a:ext cx="5428" cy="2418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Shape 1">
            <a:extLst>
              <a:ext uri="{FF2B5EF4-FFF2-40B4-BE49-F238E27FC236}">
                <a16:creationId xmlns:a16="http://schemas.microsoft.com/office/drawing/2014/main" id="{7CF38771-9075-44E4-8F52-62B9202A7340}"/>
              </a:ext>
            </a:extLst>
          </p:cNvPr>
          <p:cNvSpPr txBox="1"/>
          <p:nvPr/>
        </p:nvSpPr>
        <p:spPr>
          <a:xfrm>
            <a:off x="-2416" y="827314"/>
            <a:ext cx="1330473" cy="51240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3494BA"/>
                </a:solidFill>
                <a:latin typeface="Arial"/>
              </a:rPr>
              <a:t>06/2006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" name="Picture 5" descr="Logo&#10;&#10;Description automatically generated">
            <a:extLst>
              <a:ext uri="{FF2B5EF4-FFF2-40B4-BE49-F238E27FC236}">
                <a16:creationId xmlns:a16="http://schemas.microsoft.com/office/drawing/2014/main" id="{B5A2A4AF-5C68-469E-B6F5-528D4F06AA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49985" y="5182676"/>
            <a:ext cx="1001706" cy="729720"/>
          </a:xfrm>
          <a:prstGeom prst="rect">
            <a:avLst/>
          </a:prstGeom>
          <a:ln w="0">
            <a:noFill/>
          </a:ln>
        </p:spPr>
      </p:pic>
      <p:sp>
        <p:nvSpPr>
          <p:cNvPr id="27" name="CustomShape 15">
            <a:extLst>
              <a:ext uri="{FF2B5EF4-FFF2-40B4-BE49-F238E27FC236}">
                <a16:creationId xmlns:a16="http://schemas.microsoft.com/office/drawing/2014/main" id="{41CFAF4E-32C9-4C9C-A1BB-2BDCF391F137}"/>
              </a:ext>
            </a:extLst>
          </p:cNvPr>
          <p:cNvSpPr/>
          <p:nvPr/>
        </p:nvSpPr>
        <p:spPr>
          <a:xfrm>
            <a:off x="214612" y="5869556"/>
            <a:ext cx="895226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</a:rPr>
              <a:t>Bethlam, PA</a:t>
            </a:r>
            <a:endParaRPr lang="en-US" sz="1000" b="0" strike="noStrike" spc="-1">
              <a:latin typeface="Arial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CC29C7-51F6-41A8-8F04-2CA5F25C2F68}"/>
              </a:ext>
            </a:extLst>
          </p:cNvPr>
          <p:cNvGrpSpPr/>
          <p:nvPr/>
        </p:nvGrpSpPr>
        <p:grpSpPr>
          <a:xfrm rot="10800000">
            <a:off x="1262341" y="3942316"/>
            <a:ext cx="531970" cy="2223040"/>
            <a:chOff x="888999" y="812800"/>
            <a:chExt cx="622301" cy="222304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EA1299-A028-44B4-8F88-2F3E486ABEC9}"/>
                </a:ext>
              </a:extLst>
            </p:cNvPr>
            <p:cNvCxnSpPr/>
            <p:nvPr/>
          </p:nvCxnSpPr>
          <p:spPr>
            <a:xfrm flipV="1">
              <a:off x="888999" y="2628900"/>
              <a:ext cx="0" cy="406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044676C-062F-4B39-A551-D3660DCFBE70}"/>
                </a:ext>
              </a:extLst>
            </p:cNvPr>
            <p:cNvCxnSpPr/>
            <p:nvPr/>
          </p:nvCxnSpPr>
          <p:spPr>
            <a:xfrm>
              <a:off x="888999" y="2628900"/>
              <a:ext cx="6223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FA942DF-D289-4BE1-A699-F5AC9115B420}"/>
                </a:ext>
              </a:extLst>
            </p:cNvPr>
            <p:cNvCxnSpPr/>
            <p:nvPr/>
          </p:nvCxnSpPr>
          <p:spPr>
            <a:xfrm flipV="1">
              <a:off x="1511300" y="812800"/>
              <a:ext cx="0" cy="1816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2C3CEB2-240E-4102-BA1B-13C79A90E722}"/>
                </a:ext>
              </a:extLst>
            </p:cNvPr>
            <p:cNvCxnSpPr/>
            <p:nvPr/>
          </p:nvCxnSpPr>
          <p:spPr>
            <a:xfrm flipH="1">
              <a:off x="888999" y="812800"/>
              <a:ext cx="622301" cy="0"/>
            </a:xfrm>
            <a:prstGeom prst="line">
              <a:avLst/>
            </a:prstGeom>
            <a:ln w="19050"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07E794-6793-4BF7-BD39-A8004AB1C744}"/>
              </a:ext>
            </a:extLst>
          </p:cNvPr>
          <p:cNvGrpSpPr/>
          <p:nvPr/>
        </p:nvGrpSpPr>
        <p:grpSpPr>
          <a:xfrm>
            <a:off x="-90636" y="1237216"/>
            <a:ext cx="2534919" cy="5576180"/>
            <a:chOff x="-90636" y="1237216"/>
            <a:chExt cx="2534919" cy="557618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3A0DF9C-584C-4E86-85F6-C74D4069C5E2}"/>
                </a:ext>
              </a:extLst>
            </p:cNvPr>
            <p:cNvGrpSpPr/>
            <p:nvPr/>
          </p:nvGrpSpPr>
          <p:grpSpPr>
            <a:xfrm>
              <a:off x="122407" y="3472956"/>
              <a:ext cx="1063939" cy="457200"/>
              <a:chOff x="266699" y="3035840"/>
              <a:chExt cx="1244601" cy="457200"/>
            </a:xfr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D15E1164-BF2E-46C3-9BD1-2B87F4D85C83}"/>
                  </a:ext>
                </a:extLst>
              </p:cNvPr>
              <p:cNvSpPr/>
              <p:nvPr/>
            </p:nvSpPr>
            <p:spPr>
              <a:xfrm>
                <a:off x="266699" y="3111500"/>
                <a:ext cx="1244601" cy="317500"/>
              </a:xfrm>
              <a:prstGeom prst="chevron">
                <a:avLst/>
              </a:prstGeom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path path="shape">
                  <a:fillToRect l="50000" t="50000" r="50000" b="5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CustomShape 9">
                <a:extLst>
                  <a:ext uri="{FF2B5EF4-FFF2-40B4-BE49-F238E27FC236}">
                    <a16:creationId xmlns:a16="http://schemas.microsoft.com/office/drawing/2014/main" id="{068DAAFB-E184-45D0-B617-CB109819F5D4}"/>
                  </a:ext>
                </a:extLst>
              </p:cNvPr>
              <p:cNvSpPr/>
              <p:nvPr/>
            </p:nvSpPr>
            <p:spPr>
              <a:xfrm>
                <a:off x="660399" y="3035840"/>
                <a:ext cx="457200" cy="457200"/>
              </a:xfrm>
              <a:prstGeom prst="donut">
                <a:avLst>
                  <a:gd name="adj" fmla="val 16203"/>
                </a:avLst>
              </a:prstGeom>
              <a:grpFill/>
              <a:ln w="38160">
                <a:solidFill>
                  <a:srgbClr val="000000">
                    <a:alpha val="40000"/>
                  </a:srgb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A52FC6A6-FA57-4920-9A93-4F023CF12A01}"/>
                </a:ext>
              </a:extLst>
            </p:cNvPr>
            <p:cNvSpPr/>
            <p:nvPr/>
          </p:nvSpPr>
          <p:spPr>
            <a:xfrm rot="16200000">
              <a:off x="-36851" y="4939775"/>
              <a:ext cx="1371600" cy="1053082"/>
            </a:xfrm>
            <a:custGeom>
              <a:avLst/>
              <a:gdLst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7556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10350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12700 h 1270000"/>
                <a:gd name="connsiteX1" fmla="*/ 10477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  <a:gd name="connsiteX0" fmla="*/ 0 w 1384300"/>
                <a:gd name="connsiteY0" fmla="*/ 12700 h 1270000"/>
                <a:gd name="connsiteX1" fmla="*/ 10096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300" h="1270000">
                  <a:moveTo>
                    <a:pt x="0" y="12700"/>
                  </a:moveTo>
                  <a:lnTo>
                    <a:pt x="1009650" y="0"/>
                  </a:lnTo>
                  <a:lnTo>
                    <a:pt x="1384300" y="641350"/>
                  </a:lnTo>
                  <a:lnTo>
                    <a:pt x="1035050" y="1270000"/>
                  </a:lnTo>
                  <a:lnTo>
                    <a:pt x="0" y="12700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bg1"/>
            </a:solidFill>
            <a:ln w="31750" cap="rnd" cmpd="sng">
              <a:solidFill>
                <a:schemeClr val="accent1">
                  <a:shade val="50000"/>
                  <a:alpha val="75000"/>
                </a:schemeClr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371600"/>
                        <a:gd name="connsiteY0" fmla="*/ 12319 h 1231900"/>
                        <a:gd name="connsiteX1" fmla="*/ 1000387 w 1371600"/>
                        <a:gd name="connsiteY1" fmla="*/ 0 h 1231900"/>
                        <a:gd name="connsiteX2" fmla="*/ 1371600 w 1371600"/>
                        <a:gd name="connsiteY2" fmla="*/ 622109 h 1231900"/>
                        <a:gd name="connsiteX3" fmla="*/ 1025554 w 1371600"/>
                        <a:gd name="connsiteY3" fmla="*/ 1231900 h 1231900"/>
                        <a:gd name="connsiteX4" fmla="*/ 0 w 1371600"/>
                        <a:gd name="connsiteY4" fmla="*/ 1231900 h 1231900"/>
                        <a:gd name="connsiteX5" fmla="*/ 0 w 1371600"/>
                        <a:gd name="connsiteY5" fmla="*/ 12319 h 1231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71600" h="1231900" extrusionOk="0">
                          <a:moveTo>
                            <a:pt x="0" y="12319"/>
                          </a:moveTo>
                          <a:cubicBezTo>
                            <a:pt x="321967" y="49772"/>
                            <a:pt x="681921" y="31249"/>
                            <a:pt x="1000387" y="0"/>
                          </a:cubicBezTo>
                          <a:cubicBezTo>
                            <a:pt x="1042353" y="108336"/>
                            <a:pt x="1286010" y="554325"/>
                            <a:pt x="1371600" y="622109"/>
                          </a:cubicBezTo>
                          <a:cubicBezTo>
                            <a:pt x="1283637" y="691035"/>
                            <a:pt x="1230011" y="995014"/>
                            <a:pt x="1025554" y="1231900"/>
                          </a:cubicBezTo>
                          <a:cubicBezTo>
                            <a:pt x="608875" y="1156571"/>
                            <a:pt x="245282" y="1152331"/>
                            <a:pt x="0" y="1231900"/>
                          </a:cubicBezTo>
                          <a:cubicBezTo>
                            <a:pt x="-14572" y="803978"/>
                            <a:pt x="85154" y="219474"/>
                            <a:pt x="0" y="1231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53E589-3AC7-4653-BF40-7097B1EB9C4C}"/>
                </a:ext>
              </a:extLst>
            </p:cNvPr>
            <p:cNvCxnSpPr>
              <a:cxnSpLocks/>
              <a:stCxn id="5" idx="4"/>
              <a:endCxn id="6" idx="2"/>
            </p:cNvCxnSpPr>
            <p:nvPr/>
          </p:nvCxnSpPr>
          <p:spPr>
            <a:xfrm flipH="1">
              <a:off x="654215" y="3930156"/>
              <a:ext cx="162" cy="850360"/>
            </a:xfrm>
            <a:prstGeom prst="line">
              <a:avLst/>
            </a:prstGeom>
            <a:ln w="19050">
              <a:solidFill>
                <a:srgbClr val="236B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Shape 2">
              <a:extLst>
                <a:ext uri="{FF2B5EF4-FFF2-40B4-BE49-F238E27FC236}">
                  <a16:creationId xmlns:a16="http://schemas.microsoft.com/office/drawing/2014/main" id="{D8DAD21D-13A7-4D38-8533-D883CAE5B70B}"/>
                </a:ext>
              </a:extLst>
            </p:cNvPr>
            <p:cNvSpPr txBox="1"/>
            <p:nvPr/>
          </p:nvSpPr>
          <p:spPr>
            <a:xfrm>
              <a:off x="-90636" y="1321376"/>
              <a:ext cx="1384317" cy="13509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spc="-1" dirty="0">
                  <a:solidFill>
                    <a:srgbClr val="000000"/>
                  </a:solidFill>
                  <a:ea typeface="Times New Roman"/>
                </a:rPr>
                <a:t>Project Type # Data Mart / Redesign Database.</a:t>
              </a:r>
              <a:endParaRPr lang="en-US" sz="950" spc="-1" dirty="0">
                <a:solidFill>
                  <a:srgbClr val="000000"/>
                </a:solidFill>
              </a:endParaRP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spc="-1" dirty="0">
                  <a:solidFill>
                    <a:srgbClr val="000000"/>
                  </a:solidFill>
                  <a:ea typeface="Times New Roman"/>
                </a:rPr>
                <a:t>Project Name #Redesign Confirmations to XML Unix </a:t>
              </a:r>
              <a:r>
                <a:rPr lang="en-US" sz="950" spc="-1" dirty="0" err="1">
                  <a:solidFill>
                    <a:srgbClr val="000000"/>
                  </a:solidFill>
                  <a:ea typeface="Times New Roman"/>
                </a:rPr>
                <a:t>Exstream</a:t>
              </a:r>
              <a:r>
                <a:rPr lang="en-US" sz="950" spc="-1" dirty="0">
                  <a:solidFill>
                    <a:srgbClr val="000000"/>
                  </a:solidFill>
                  <a:ea typeface="Times New Roman"/>
                </a:rPr>
                <a:t> / Unity Interface. </a:t>
              </a:r>
              <a:endParaRPr lang="en-US" sz="950" spc="-1" dirty="0">
                <a:solidFill>
                  <a:srgbClr val="000000"/>
                </a:solidFill>
              </a:endParaRP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spc="-1" dirty="0">
                  <a:solidFill>
                    <a:srgbClr val="000000"/>
                  </a:solidFill>
                  <a:ea typeface="Times New Roman"/>
                </a:rPr>
                <a:t>Role # Data Modeler and Database / ETL Developer.</a:t>
              </a:r>
              <a:endParaRPr lang="en-US" sz="950" spc="-1" dirty="0">
                <a:solidFill>
                  <a:srgbClr val="000000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6FAF89-DA06-409B-81D8-EC2F11626657}"/>
                </a:ext>
              </a:extLst>
            </p:cNvPr>
            <p:cNvCxnSpPr/>
            <p:nvPr/>
          </p:nvCxnSpPr>
          <p:spPr>
            <a:xfrm>
              <a:off x="643520" y="3248838"/>
              <a:ext cx="53197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0BBFC5C-FB90-4FD7-91DC-1619AEDA53CB}"/>
                </a:ext>
              </a:extLst>
            </p:cNvPr>
            <p:cNvGrpSpPr/>
            <p:nvPr/>
          </p:nvGrpSpPr>
          <p:grpSpPr>
            <a:xfrm>
              <a:off x="643520" y="1238656"/>
              <a:ext cx="531970" cy="2010182"/>
              <a:chOff x="876299" y="1074718"/>
              <a:chExt cx="622301" cy="1737004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47465F3-BE69-404C-8ED4-F2AF713565AD}"/>
                  </a:ext>
                </a:extLst>
              </p:cNvPr>
              <p:cNvCxnSpPr/>
              <p:nvPr/>
            </p:nvCxnSpPr>
            <p:spPr>
              <a:xfrm flipV="1">
                <a:off x="1498600" y="1074718"/>
                <a:ext cx="0" cy="17370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896500F-BB67-40BE-9674-9F7A0199E646}"/>
                  </a:ext>
                </a:extLst>
              </p:cNvPr>
              <p:cNvCxnSpPr/>
              <p:nvPr/>
            </p:nvCxnSpPr>
            <p:spPr>
              <a:xfrm flipH="1">
                <a:off x="876299" y="1074718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2F8A5EE0-8307-493A-957B-CB808B4775F0}"/>
                </a:ext>
              </a:extLst>
            </p:cNvPr>
            <p:cNvSpPr/>
            <p:nvPr/>
          </p:nvSpPr>
          <p:spPr>
            <a:xfrm>
              <a:off x="1240628" y="3548616"/>
              <a:ext cx="1063939" cy="317500"/>
            </a:xfrm>
            <a:prstGeom prst="chevron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CustomShape 9">
              <a:extLst>
                <a:ext uri="{FF2B5EF4-FFF2-40B4-BE49-F238E27FC236}">
                  <a16:creationId xmlns:a16="http://schemas.microsoft.com/office/drawing/2014/main" id="{CA631F5D-4C5A-4D86-A73E-8D48E6023C85}"/>
                </a:ext>
              </a:extLst>
            </p:cNvPr>
            <p:cNvSpPr/>
            <p:nvPr/>
          </p:nvSpPr>
          <p:spPr>
            <a:xfrm>
              <a:off x="1577180" y="3472956"/>
              <a:ext cx="390834" cy="457200"/>
            </a:xfrm>
            <a:prstGeom prst="donut">
              <a:avLst>
                <a:gd name="adj" fmla="val 16203"/>
              </a:avLst>
            </a:prstGeom>
            <a:solidFill>
              <a:srgbClr val="FFFFFF"/>
            </a:solidFill>
            <a:ln w="38160">
              <a:solidFill>
                <a:srgbClr val="000000">
                  <a:alpha val="4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TextShape 4">
              <a:extLst>
                <a:ext uri="{FF2B5EF4-FFF2-40B4-BE49-F238E27FC236}">
                  <a16:creationId xmlns:a16="http://schemas.microsoft.com/office/drawing/2014/main" id="{FAFB6F30-AA8C-4B70-AD7D-DA157255B094}"/>
                </a:ext>
              </a:extLst>
            </p:cNvPr>
            <p:cNvSpPr txBox="1"/>
            <p:nvPr/>
          </p:nvSpPr>
          <p:spPr>
            <a:xfrm>
              <a:off x="1305094" y="4431781"/>
              <a:ext cx="1053081" cy="156528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Project Type # EDW / Data Mart.</a:t>
              </a:r>
              <a:endParaRPr lang="en-US" sz="95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Project Name # 401K Plan Reporting . </a:t>
              </a:r>
              <a:endParaRPr lang="en-US" sz="95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Role # Data Analyst / Senior ETL Developer.</a:t>
              </a:r>
              <a:endParaRPr lang="en-US" sz="95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endParaRPr lang="en-US" sz="95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TextShape 3">
              <a:extLst>
                <a:ext uri="{FF2B5EF4-FFF2-40B4-BE49-F238E27FC236}">
                  <a16:creationId xmlns:a16="http://schemas.microsoft.com/office/drawing/2014/main" id="{8F4032C6-7B07-4136-9A39-C51E26AA98B5}"/>
                </a:ext>
              </a:extLst>
            </p:cNvPr>
            <p:cNvSpPr txBox="1"/>
            <p:nvPr/>
          </p:nvSpPr>
          <p:spPr>
            <a:xfrm>
              <a:off x="1126832" y="6337476"/>
              <a:ext cx="1317451" cy="47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58B6C0"/>
                  </a:solidFill>
                  <a:latin typeface="Arial"/>
                </a:rPr>
                <a:t>01/2010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CBD5285-EA7A-4174-8CA3-29D0B2346EE7}"/>
                </a:ext>
              </a:extLst>
            </p:cNvPr>
            <p:cNvGrpSpPr/>
            <p:nvPr/>
          </p:nvGrpSpPr>
          <p:grpSpPr>
            <a:xfrm>
              <a:off x="1206577" y="1237216"/>
              <a:ext cx="1097990" cy="1371600"/>
              <a:chOff x="1611166" y="1308100"/>
              <a:chExt cx="1284434" cy="1371600"/>
            </a:xfrm>
          </p:grpSpPr>
          <p:sp>
            <p:nvSpPr>
              <p:cNvPr id="35" name="Arrow: Pentagon 5">
                <a:extLst>
                  <a:ext uri="{FF2B5EF4-FFF2-40B4-BE49-F238E27FC236}">
                    <a16:creationId xmlns:a16="http://schemas.microsoft.com/office/drawing/2014/main" id="{C27A1360-1896-4DD9-8DA8-8322463418FD}"/>
                  </a:ext>
                </a:extLst>
              </p:cNvPr>
              <p:cNvSpPr/>
              <p:nvPr/>
            </p:nvSpPr>
            <p:spPr>
              <a:xfrm rot="5400000">
                <a:off x="1593850" y="1377950"/>
                <a:ext cx="1371600" cy="1231900"/>
              </a:xfrm>
              <a:custGeom>
                <a:avLst/>
                <a:gdLst>
                  <a:gd name="connsiteX0" fmla="*/ 0 w 1384300"/>
                  <a:gd name="connsiteY0" fmla="*/ 0 h 1257300"/>
                  <a:gd name="connsiteX1" fmla="*/ 755650 w 1384300"/>
                  <a:gd name="connsiteY1" fmla="*/ 0 h 1257300"/>
                  <a:gd name="connsiteX2" fmla="*/ 1384300 w 1384300"/>
                  <a:gd name="connsiteY2" fmla="*/ 628650 h 1257300"/>
                  <a:gd name="connsiteX3" fmla="*/ 755650 w 1384300"/>
                  <a:gd name="connsiteY3" fmla="*/ 1257300 h 1257300"/>
                  <a:gd name="connsiteX4" fmla="*/ 0 w 1384300"/>
                  <a:gd name="connsiteY4" fmla="*/ 1257300 h 1257300"/>
                  <a:gd name="connsiteX5" fmla="*/ 0 w 1384300"/>
                  <a:gd name="connsiteY5" fmla="*/ 0 h 1257300"/>
                  <a:gd name="connsiteX0" fmla="*/ 0 w 1384300"/>
                  <a:gd name="connsiteY0" fmla="*/ 0 h 1257300"/>
                  <a:gd name="connsiteX1" fmla="*/ 755650 w 1384300"/>
                  <a:gd name="connsiteY1" fmla="*/ 0 h 1257300"/>
                  <a:gd name="connsiteX2" fmla="*/ 1384300 w 1384300"/>
                  <a:gd name="connsiteY2" fmla="*/ 628650 h 1257300"/>
                  <a:gd name="connsiteX3" fmla="*/ 1035050 w 1384300"/>
                  <a:gd name="connsiteY3" fmla="*/ 1257300 h 1257300"/>
                  <a:gd name="connsiteX4" fmla="*/ 0 w 1384300"/>
                  <a:gd name="connsiteY4" fmla="*/ 1257300 h 1257300"/>
                  <a:gd name="connsiteX5" fmla="*/ 0 w 1384300"/>
                  <a:gd name="connsiteY5" fmla="*/ 0 h 1257300"/>
                  <a:gd name="connsiteX0" fmla="*/ 0 w 1384300"/>
                  <a:gd name="connsiteY0" fmla="*/ 12700 h 1270000"/>
                  <a:gd name="connsiteX1" fmla="*/ 1047750 w 1384300"/>
                  <a:gd name="connsiteY1" fmla="*/ 0 h 1270000"/>
                  <a:gd name="connsiteX2" fmla="*/ 1384300 w 1384300"/>
                  <a:gd name="connsiteY2" fmla="*/ 641350 h 1270000"/>
                  <a:gd name="connsiteX3" fmla="*/ 1035050 w 1384300"/>
                  <a:gd name="connsiteY3" fmla="*/ 1270000 h 1270000"/>
                  <a:gd name="connsiteX4" fmla="*/ 0 w 1384300"/>
                  <a:gd name="connsiteY4" fmla="*/ 1270000 h 1270000"/>
                  <a:gd name="connsiteX5" fmla="*/ 0 w 1384300"/>
                  <a:gd name="connsiteY5" fmla="*/ 12700 h 1270000"/>
                  <a:gd name="connsiteX0" fmla="*/ 0 w 1384300"/>
                  <a:gd name="connsiteY0" fmla="*/ 12700 h 1270000"/>
                  <a:gd name="connsiteX1" fmla="*/ 1009650 w 1384300"/>
                  <a:gd name="connsiteY1" fmla="*/ 0 h 1270000"/>
                  <a:gd name="connsiteX2" fmla="*/ 1384300 w 1384300"/>
                  <a:gd name="connsiteY2" fmla="*/ 641350 h 1270000"/>
                  <a:gd name="connsiteX3" fmla="*/ 1035050 w 1384300"/>
                  <a:gd name="connsiteY3" fmla="*/ 1270000 h 1270000"/>
                  <a:gd name="connsiteX4" fmla="*/ 0 w 1384300"/>
                  <a:gd name="connsiteY4" fmla="*/ 1270000 h 1270000"/>
                  <a:gd name="connsiteX5" fmla="*/ 0 w 1384300"/>
                  <a:gd name="connsiteY5" fmla="*/ 12700 h 1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4300" h="1270000">
                    <a:moveTo>
                      <a:pt x="0" y="12700"/>
                    </a:moveTo>
                    <a:lnTo>
                      <a:pt x="1009650" y="0"/>
                    </a:lnTo>
                    <a:lnTo>
                      <a:pt x="1384300" y="641350"/>
                    </a:lnTo>
                    <a:lnTo>
                      <a:pt x="1035050" y="1270000"/>
                    </a:lnTo>
                    <a:lnTo>
                      <a:pt x="0" y="1270000"/>
                    </a:lnTo>
                    <a:lnTo>
                      <a:pt x="0" y="127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50" name="Picture 7" descr="A picture containing text, clipart&#10;&#10;Description automatically generated">
                <a:extLst>
                  <a:ext uri="{FF2B5EF4-FFF2-40B4-BE49-F238E27FC236}">
                    <a16:creationId xmlns:a16="http://schemas.microsoft.com/office/drawing/2014/main" id="{6E83E00F-820A-42DE-BE17-0877D9B8E537}"/>
                  </a:ext>
                </a:extLst>
              </p:cNvPr>
              <p:cNvPicPr/>
              <p:nvPr/>
            </p:nvPicPr>
            <p:blipFill>
              <a:blip r:embed="rId4"/>
              <a:stretch/>
            </p:blipFill>
            <p:spPr>
              <a:xfrm>
                <a:off x="1688860" y="1403140"/>
                <a:ext cx="1172160" cy="585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1" name="CustomShape 16">
                <a:extLst>
                  <a:ext uri="{FF2B5EF4-FFF2-40B4-BE49-F238E27FC236}">
                    <a16:creationId xmlns:a16="http://schemas.microsoft.com/office/drawing/2014/main" id="{F370598D-2116-4B54-A793-6AC4862004D3}"/>
                  </a:ext>
                </a:extLst>
              </p:cNvPr>
              <p:cNvSpPr/>
              <p:nvPr/>
            </p:nvSpPr>
            <p:spPr>
              <a:xfrm>
                <a:off x="1611166" y="2003260"/>
                <a:ext cx="1172814" cy="244767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0" strike="noStrike" spc="-1" dirty="0">
                    <a:solidFill>
                      <a:srgbClr val="000000"/>
                    </a:solidFill>
                    <a:latin typeface="Arial"/>
                  </a:rPr>
                  <a:t>Charlotte, NC</a:t>
                </a:r>
                <a:endParaRPr lang="en-US" sz="1000" b="0" strike="noStrike" spc="-1" dirty="0">
                  <a:latin typeface="Arial"/>
                </a:endParaRPr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B3FCBEF-1A1D-4B46-B362-066D4BF41364}"/>
                </a:ext>
              </a:extLst>
            </p:cNvPr>
            <p:cNvCxnSpPr>
              <a:stCxn id="33" idx="0"/>
              <a:endCxn id="35" idx="2"/>
            </p:cNvCxnSpPr>
            <p:nvPr/>
          </p:nvCxnSpPr>
          <p:spPr>
            <a:xfrm flipV="1">
              <a:off x="1772597" y="2608816"/>
              <a:ext cx="163" cy="8641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C7FF86C-2C1F-4BA8-8839-54EF0E46909C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3059958" y="3249704"/>
            <a:ext cx="5752" cy="2418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B997B8D-9A38-49FC-BB84-9CB3B2286F8F}"/>
              </a:ext>
            </a:extLst>
          </p:cNvPr>
          <p:cNvGrpSpPr/>
          <p:nvPr/>
        </p:nvGrpSpPr>
        <p:grpSpPr>
          <a:xfrm>
            <a:off x="4747685" y="886098"/>
            <a:ext cx="2717169" cy="5949600"/>
            <a:chOff x="-47740" y="426680"/>
            <a:chExt cx="3094663" cy="594960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609F06E-CE1B-4338-BCCB-86A4B044B04C}"/>
                </a:ext>
              </a:extLst>
            </p:cNvPr>
            <p:cNvGrpSpPr/>
            <p:nvPr/>
          </p:nvGrpSpPr>
          <p:grpSpPr>
            <a:xfrm>
              <a:off x="266699" y="3035840"/>
              <a:ext cx="1244601" cy="457200"/>
              <a:chOff x="266699" y="3035840"/>
              <a:chExt cx="1244601" cy="457200"/>
            </a:xfrm>
          </p:grpSpPr>
          <p:sp>
            <p:nvSpPr>
              <p:cNvPr id="116" name="Arrow: Chevron 115">
                <a:extLst>
                  <a:ext uri="{FF2B5EF4-FFF2-40B4-BE49-F238E27FC236}">
                    <a16:creationId xmlns:a16="http://schemas.microsoft.com/office/drawing/2014/main" id="{3391C97A-8E4D-49C2-AF02-181E92D081F7}"/>
                  </a:ext>
                </a:extLst>
              </p:cNvPr>
              <p:cNvSpPr/>
              <p:nvPr/>
            </p:nvSpPr>
            <p:spPr>
              <a:xfrm>
                <a:off x="266699" y="3111500"/>
                <a:ext cx="1244601" cy="317500"/>
              </a:xfrm>
              <a:prstGeom prst="chevron">
                <a:avLst/>
              </a:prstGeom>
              <a:gradFill>
                <a:gsLst>
                  <a:gs pos="26000">
                    <a:schemeClr val="accent6">
                      <a:lumMod val="75000"/>
                    </a:schemeClr>
                  </a:gs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rgbClr val="F2F2F2"/>
                  </a:gs>
                </a:gsLst>
                <a:path path="shape">
                  <a:fillToRect l="50000" t="50000" r="50000" b="5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CustomShape 9">
                <a:extLst>
                  <a:ext uri="{FF2B5EF4-FFF2-40B4-BE49-F238E27FC236}">
                    <a16:creationId xmlns:a16="http://schemas.microsoft.com/office/drawing/2014/main" id="{6001120A-731B-4881-A523-FE1AEE00839C}"/>
                  </a:ext>
                </a:extLst>
              </p:cNvPr>
              <p:cNvSpPr/>
              <p:nvPr/>
            </p:nvSpPr>
            <p:spPr>
              <a:xfrm>
                <a:off x="660399" y="3035840"/>
                <a:ext cx="457200" cy="457200"/>
              </a:xfrm>
              <a:prstGeom prst="donut">
                <a:avLst>
                  <a:gd name="adj" fmla="val 16203"/>
                </a:avLst>
              </a:prstGeom>
              <a:solidFill>
                <a:srgbClr val="FFFFFF"/>
              </a:solidFill>
              <a:ln w="38160">
                <a:solidFill>
                  <a:srgbClr val="000000">
                    <a:alpha val="40000"/>
                  </a:srgb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91" name="Arrow: Pentagon 5">
              <a:extLst>
                <a:ext uri="{FF2B5EF4-FFF2-40B4-BE49-F238E27FC236}">
                  <a16:creationId xmlns:a16="http://schemas.microsoft.com/office/drawing/2014/main" id="{91F403ED-92E1-4D2B-9C10-64FCF8737EFE}"/>
                </a:ext>
              </a:extLst>
            </p:cNvPr>
            <p:cNvSpPr/>
            <p:nvPr/>
          </p:nvSpPr>
          <p:spPr>
            <a:xfrm rot="16200000">
              <a:off x="196850" y="4413250"/>
              <a:ext cx="1371600" cy="1231900"/>
            </a:xfrm>
            <a:custGeom>
              <a:avLst/>
              <a:gdLst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7556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10350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12700 h 1270000"/>
                <a:gd name="connsiteX1" fmla="*/ 10477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  <a:gd name="connsiteX0" fmla="*/ 0 w 1384300"/>
                <a:gd name="connsiteY0" fmla="*/ 12700 h 1270000"/>
                <a:gd name="connsiteX1" fmla="*/ 10096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300" h="1270000">
                  <a:moveTo>
                    <a:pt x="0" y="12700"/>
                  </a:moveTo>
                  <a:lnTo>
                    <a:pt x="1009650" y="0"/>
                  </a:lnTo>
                  <a:lnTo>
                    <a:pt x="1384300" y="641350"/>
                  </a:lnTo>
                  <a:lnTo>
                    <a:pt x="1035050" y="1270000"/>
                  </a:lnTo>
                  <a:lnTo>
                    <a:pt x="0" y="12700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  <a:ln w="31750" cap="rnd" cmpd="sng">
              <a:solidFill>
                <a:schemeClr val="accent1">
                  <a:shade val="50000"/>
                  <a:alpha val="75000"/>
                </a:schemeClr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371600"/>
                        <a:gd name="connsiteY0" fmla="*/ 12319 h 1231900"/>
                        <a:gd name="connsiteX1" fmla="*/ 1000387 w 1371600"/>
                        <a:gd name="connsiteY1" fmla="*/ 0 h 1231900"/>
                        <a:gd name="connsiteX2" fmla="*/ 1371600 w 1371600"/>
                        <a:gd name="connsiteY2" fmla="*/ 622109 h 1231900"/>
                        <a:gd name="connsiteX3" fmla="*/ 1025554 w 1371600"/>
                        <a:gd name="connsiteY3" fmla="*/ 1231900 h 1231900"/>
                        <a:gd name="connsiteX4" fmla="*/ 0 w 1371600"/>
                        <a:gd name="connsiteY4" fmla="*/ 1231900 h 1231900"/>
                        <a:gd name="connsiteX5" fmla="*/ 0 w 1371600"/>
                        <a:gd name="connsiteY5" fmla="*/ 12319 h 1231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71600" h="1231900" extrusionOk="0">
                          <a:moveTo>
                            <a:pt x="0" y="12319"/>
                          </a:moveTo>
                          <a:cubicBezTo>
                            <a:pt x="321967" y="49772"/>
                            <a:pt x="681921" y="31249"/>
                            <a:pt x="1000387" y="0"/>
                          </a:cubicBezTo>
                          <a:cubicBezTo>
                            <a:pt x="1042353" y="108336"/>
                            <a:pt x="1286010" y="554325"/>
                            <a:pt x="1371600" y="622109"/>
                          </a:cubicBezTo>
                          <a:cubicBezTo>
                            <a:pt x="1283637" y="691035"/>
                            <a:pt x="1230011" y="995014"/>
                            <a:pt x="1025554" y="1231900"/>
                          </a:cubicBezTo>
                          <a:cubicBezTo>
                            <a:pt x="608875" y="1156571"/>
                            <a:pt x="245282" y="1152331"/>
                            <a:pt x="0" y="1231900"/>
                          </a:cubicBezTo>
                          <a:cubicBezTo>
                            <a:pt x="-14572" y="803978"/>
                            <a:pt x="85154" y="219474"/>
                            <a:pt x="0" y="1231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F7E9136-8565-4C44-BFE0-E1AD0798D10E}"/>
                </a:ext>
              </a:extLst>
            </p:cNvPr>
            <p:cNvCxnSpPr>
              <a:cxnSpLocks/>
              <a:stCxn id="117" idx="4"/>
              <a:endCxn id="91" idx="2"/>
            </p:cNvCxnSpPr>
            <p:nvPr/>
          </p:nvCxnSpPr>
          <p:spPr>
            <a:xfrm flipH="1">
              <a:off x="888810" y="3493040"/>
              <a:ext cx="189" cy="850360"/>
            </a:xfrm>
            <a:prstGeom prst="line">
              <a:avLst/>
            </a:prstGeom>
            <a:ln w="19050">
              <a:solidFill>
                <a:srgbClr val="236B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Shape 2">
              <a:extLst>
                <a:ext uri="{FF2B5EF4-FFF2-40B4-BE49-F238E27FC236}">
                  <a16:creationId xmlns:a16="http://schemas.microsoft.com/office/drawing/2014/main" id="{F5C4BDEB-810B-4755-BE1D-60822B5963A1}"/>
                </a:ext>
              </a:extLst>
            </p:cNvPr>
            <p:cNvSpPr txBox="1"/>
            <p:nvPr/>
          </p:nvSpPr>
          <p:spPr>
            <a:xfrm>
              <a:off x="-47740" y="884260"/>
              <a:ext cx="1619380" cy="13509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spc="-1" dirty="0">
                  <a:solidFill>
                    <a:srgbClr val="000000"/>
                  </a:solidFill>
                  <a:ea typeface="Times New Roman"/>
                </a:rPr>
                <a:t>Project Type # Built Data Mart using Dimension Modeling.</a:t>
              </a: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spc="-1" dirty="0">
                  <a:solidFill>
                    <a:srgbClr val="000000"/>
                  </a:solidFill>
                  <a:ea typeface="Times New Roman"/>
                </a:rPr>
                <a:t>Project Name # Enterprise Reporting and Application Platform (ERAP)</a:t>
              </a: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950" spc="-1" dirty="0">
                  <a:solidFill>
                    <a:srgbClr val="000000"/>
                  </a:solidFill>
                  <a:ea typeface="Times New Roman"/>
                </a:rPr>
                <a:t>Role # Data Integration Architect / ETL Tech lead and Data Modeler.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58890E2-2518-4DEC-876E-A7455B9D3164}"/>
                </a:ext>
              </a:extLst>
            </p:cNvPr>
            <p:cNvCxnSpPr>
              <a:cxnSpLocks/>
              <a:stCxn id="117" idx="0"/>
            </p:cNvCxnSpPr>
            <p:nvPr/>
          </p:nvCxnSpPr>
          <p:spPr>
            <a:xfrm flipH="1" flipV="1">
              <a:off x="882649" y="2794000"/>
              <a:ext cx="6350" cy="2418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3B0F43D-7719-41D0-A797-8EE0F8EE9A10}"/>
                </a:ext>
              </a:extLst>
            </p:cNvPr>
            <p:cNvCxnSpPr/>
            <p:nvPr/>
          </p:nvCxnSpPr>
          <p:spPr>
            <a:xfrm>
              <a:off x="876299" y="2811722"/>
              <a:ext cx="6223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01CBA34-6EC6-494A-ABA2-B70A81AAE66A}"/>
                </a:ext>
              </a:extLst>
            </p:cNvPr>
            <p:cNvGrpSpPr/>
            <p:nvPr/>
          </p:nvGrpSpPr>
          <p:grpSpPr>
            <a:xfrm>
              <a:off x="876299" y="801540"/>
              <a:ext cx="622301" cy="2010182"/>
              <a:chOff x="876299" y="1074718"/>
              <a:chExt cx="622301" cy="1737004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D62C278-DF7F-4FDB-809E-2FB5F5323BD1}"/>
                  </a:ext>
                </a:extLst>
              </p:cNvPr>
              <p:cNvCxnSpPr/>
              <p:nvPr/>
            </p:nvCxnSpPr>
            <p:spPr>
              <a:xfrm flipV="1">
                <a:off x="1498600" y="1074718"/>
                <a:ext cx="0" cy="17370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BBBBA85-347E-4DB6-B7A2-2556A471B77A}"/>
                  </a:ext>
                </a:extLst>
              </p:cNvPr>
              <p:cNvCxnSpPr/>
              <p:nvPr/>
            </p:nvCxnSpPr>
            <p:spPr>
              <a:xfrm flipH="1">
                <a:off x="876299" y="1074718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Shape 1">
              <a:extLst>
                <a:ext uri="{FF2B5EF4-FFF2-40B4-BE49-F238E27FC236}">
                  <a16:creationId xmlns:a16="http://schemas.microsoft.com/office/drawing/2014/main" id="{D9E16B8D-A120-41DA-8C7E-237063AE9CE0}"/>
                </a:ext>
              </a:extLst>
            </p:cNvPr>
            <p:cNvSpPr txBox="1"/>
            <p:nvPr/>
          </p:nvSpPr>
          <p:spPr>
            <a:xfrm>
              <a:off x="120680" y="426680"/>
              <a:ext cx="1541160" cy="47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3494BA"/>
                  </a:solidFill>
                  <a:latin typeface="Arial"/>
                </a:rPr>
                <a:t>07/2015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Arrow: Chevron 99">
              <a:extLst>
                <a:ext uri="{FF2B5EF4-FFF2-40B4-BE49-F238E27FC236}">
                  <a16:creationId xmlns:a16="http://schemas.microsoft.com/office/drawing/2014/main" id="{92702604-2EEC-41FA-8561-A7C11A282DD5}"/>
                </a:ext>
              </a:extLst>
            </p:cNvPr>
            <p:cNvSpPr/>
            <p:nvPr/>
          </p:nvSpPr>
          <p:spPr>
            <a:xfrm>
              <a:off x="1574799" y="3111500"/>
              <a:ext cx="1244601" cy="317500"/>
            </a:xfrm>
            <a:prstGeom prst="chevron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rgbClr val="F2F2F2"/>
                </a:gs>
              </a:gsLst>
              <a:path path="shap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01" name="CustomShape 9">
              <a:extLst>
                <a:ext uri="{FF2B5EF4-FFF2-40B4-BE49-F238E27FC236}">
                  <a16:creationId xmlns:a16="http://schemas.microsoft.com/office/drawing/2014/main" id="{C49E8604-19D2-4583-895A-5773028DBAFF}"/>
                </a:ext>
              </a:extLst>
            </p:cNvPr>
            <p:cNvSpPr/>
            <p:nvPr/>
          </p:nvSpPr>
          <p:spPr>
            <a:xfrm>
              <a:off x="1968499" y="3035840"/>
              <a:ext cx="457200" cy="457200"/>
            </a:xfrm>
            <a:prstGeom prst="donut">
              <a:avLst>
                <a:gd name="adj" fmla="val 16203"/>
              </a:avLst>
            </a:prstGeom>
            <a:solidFill>
              <a:srgbClr val="FFFFFF"/>
            </a:solidFill>
            <a:ln w="38160">
              <a:solidFill>
                <a:srgbClr val="000000">
                  <a:alpha val="4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7DFF11B-A977-4DAE-8E6D-548CE9CA3BF3}"/>
                </a:ext>
              </a:extLst>
            </p:cNvPr>
            <p:cNvGrpSpPr/>
            <p:nvPr/>
          </p:nvGrpSpPr>
          <p:grpSpPr>
            <a:xfrm rot="10800000">
              <a:off x="1600199" y="3505200"/>
              <a:ext cx="622301" cy="2223040"/>
              <a:chOff x="888999" y="812800"/>
              <a:chExt cx="622301" cy="2223040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EDC17DE0-CA7A-410E-A47F-8AF6FB1217E3}"/>
                  </a:ext>
                </a:extLst>
              </p:cNvPr>
              <p:cNvCxnSpPr/>
              <p:nvPr/>
            </p:nvCxnSpPr>
            <p:spPr>
              <a:xfrm flipV="1">
                <a:off x="888999" y="2628900"/>
                <a:ext cx="0" cy="406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D84FD157-E9C9-4B9C-9DB5-1673F74A61F4}"/>
                  </a:ext>
                </a:extLst>
              </p:cNvPr>
              <p:cNvCxnSpPr/>
              <p:nvPr/>
            </p:nvCxnSpPr>
            <p:spPr>
              <a:xfrm>
                <a:off x="888999" y="2628900"/>
                <a:ext cx="62230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A81F1F8-447B-46D8-98DE-3C0F6E9BC3D8}"/>
                  </a:ext>
                </a:extLst>
              </p:cNvPr>
              <p:cNvCxnSpPr/>
              <p:nvPr/>
            </p:nvCxnSpPr>
            <p:spPr>
              <a:xfrm flipV="1">
                <a:off x="1511300" y="812800"/>
                <a:ext cx="0" cy="18161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883F82F-30AA-42CF-968C-BEACB82CAB8B}"/>
                  </a:ext>
                </a:extLst>
              </p:cNvPr>
              <p:cNvCxnSpPr/>
              <p:nvPr/>
            </p:nvCxnSpPr>
            <p:spPr>
              <a:xfrm flipH="1">
                <a:off x="888999" y="812800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Shape 4">
              <a:extLst>
                <a:ext uri="{FF2B5EF4-FFF2-40B4-BE49-F238E27FC236}">
                  <a16:creationId xmlns:a16="http://schemas.microsoft.com/office/drawing/2014/main" id="{ED496BF5-CA87-4955-AB30-C235ECAFC5E3}"/>
                </a:ext>
              </a:extLst>
            </p:cNvPr>
            <p:cNvSpPr txBox="1"/>
            <p:nvPr/>
          </p:nvSpPr>
          <p:spPr>
            <a:xfrm>
              <a:off x="1586711" y="3894306"/>
              <a:ext cx="1460212" cy="156528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00" spc="-1" dirty="0">
                  <a:solidFill>
                    <a:srgbClr val="000000"/>
                  </a:solidFill>
                  <a:ea typeface="Times New Roman"/>
                </a:rPr>
                <a:t>Project Type # ODS Class II (Operational Data Store).</a:t>
              </a: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00" spc="-1" dirty="0">
                  <a:solidFill>
                    <a:srgbClr val="000000"/>
                  </a:solidFill>
                  <a:ea typeface="Times New Roman"/>
                </a:rPr>
                <a:t>Project Name # Agency Incentive Management (AIM)</a:t>
              </a: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00" spc="-1" dirty="0">
                  <a:solidFill>
                    <a:srgbClr val="000000"/>
                  </a:solidFill>
                  <a:ea typeface="Times New Roman"/>
                </a:rPr>
                <a:t>Role # Data Integration Architect / ETL Tech lead and Data Modeler.</a:t>
              </a:r>
            </a:p>
          </p:txBody>
        </p:sp>
        <p:sp>
          <p:nvSpPr>
            <p:cNvPr id="104" name="TextShape 3">
              <a:extLst>
                <a:ext uri="{FF2B5EF4-FFF2-40B4-BE49-F238E27FC236}">
                  <a16:creationId xmlns:a16="http://schemas.microsoft.com/office/drawing/2014/main" id="{E8C702C0-84C9-44B9-8A1D-A2A9D39B3CC0}"/>
                </a:ext>
              </a:extLst>
            </p:cNvPr>
            <p:cNvSpPr txBox="1"/>
            <p:nvPr/>
          </p:nvSpPr>
          <p:spPr>
            <a:xfrm>
              <a:off x="1441680" y="5900360"/>
              <a:ext cx="1541160" cy="47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spc="-1" dirty="0">
                  <a:solidFill>
                    <a:srgbClr val="58B6C0"/>
                  </a:solidFill>
                  <a:latin typeface="Arial"/>
                </a:rPr>
                <a:t>12</a:t>
              </a:r>
              <a:r>
                <a:rPr lang="en-US" sz="1600" b="0" strike="noStrike" spc="-1" dirty="0">
                  <a:solidFill>
                    <a:srgbClr val="58B6C0"/>
                  </a:solidFill>
                  <a:latin typeface="Arial"/>
                </a:rPr>
                <a:t>/2016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Arrow: Pentagon 5">
              <a:extLst>
                <a:ext uri="{FF2B5EF4-FFF2-40B4-BE49-F238E27FC236}">
                  <a16:creationId xmlns:a16="http://schemas.microsoft.com/office/drawing/2014/main" id="{19A8F4D1-0439-48E4-A23F-71D02D0BDF60}"/>
                </a:ext>
              </a:extLst>
            </p:cNvPr>
            <p:cNvSpPr/>
            <p:nvPr/>
          </p:nvSpPr>
          <p:spPr>
            <a:xfrm rot="5400000">
              <a:off x="1517650" y="869950"/>
              <a:ext cx="1371600" cy="1231900"/>
            </a:xfrm>
            <a:custGeom>
              <a:avLst/>
              <a:gdLst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7556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10350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12700 h 1270000"/>
                <a:gd name="connsiteX1" fmla="*/ 10477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  <a:gd name="connsiteX0" fmla="*/ 0 w 1384300"/>
                <a:gd name="connsiteY0" fmla="*/ 12700 h 1270000"/>
                <a:gd name="connsiteX1" fmla="*/ 10096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300" h="1270000">
                  <a:moveTo>
                    <a:pt x="0" y="12700"/>
                  </a:moveTo>
                  <a:lnTo>
                    <a:pt x="1009650" y="0"/>
                  </a:lnTo>
                  <a:lnTo>
                    <a:pt x="1384300" y="641350"/>
                  </a:lnTo>
                  <a:lnTo>
                    <a:pt x="1035050" y="1270000"/>
                  </a:lnTo>
                  <a:lnTo>
                    <a:pt x="0" y="1270000"/>
                  </a:lnTo>
                  <a:lnTo>
                    <a:pt x="0" y="1270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3C9D23E-C460-456F-B195-40F386B3E924}"/>
                </a:ext>
              </a:extLst>
            </p:cNvPr>
            <p:cNvCxnSpPr>
              <a:stCxn id="101" idx="0"/>
              <a:endCxn id="107" idx="2"/>
            </p:cNvCxnSpPr>
            <p:nvPr/>
          </p:nvCxnSpPr>
          <p:spPr>
            <a:xfrm flipV="1">
              <a:off x="2197099" y="2171700"/>
              <a:ext cx="191" cy="8641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D63AF9D-353E-4BF5-9F71-7DA60B1DF8EB}"/>
              </a:ext>
            </a:extLst>
          </p:cNvPr>
          <p:cNvGrpSpPr/>
          <p:nvPr/>
        </p:nvGrpSpPr>
        <p:grpSpPr>
          <a:xfrm>
            <a:off x="7200087" y="874948"/>
            <a:ext cx="2660903" cy="5949600"/>
            <a:chOff x="-47740" y="426680"/>
            <a:chExt cx="3030580" cy="59496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228F87C-088B-435E-912F-410130679ADB}"/>
                </a:ext>
              </a:extLst>
            </p:cNvPr>
            <p:cNvGrpSpPr/>
            <p:nvPr/>
          </p:nvGrpSpPr>
          <p:grpSpPr>
            <a:xfrm>
              <a:off x="266699" y="3035840"/>
              <a:ext cx="1244601" cy="457200"/>
              <a:chOff x="266699" y="3035840"/>
              <a:chExt cx="1244601" cy="457200"/>
            </a:xfrm>
          </p:grpSpPr>
          <p:sp>
            <p:nvSpPr>
              <p:cNvPr id="145" name="Arrow: Chevron 144">
                <a:extLst>
                  <a:ext uri="{FF2B5EF4-FFF2-40B4-BE49-F238E27FC236}">
                    <a16:creationId xmlns:a16="http://schemas.microsoft.com/office/drawing/2014/main" id="{32B0EDAE-787B-4FE5-AD0F-6B9097A24390}"/>
                  </a:ext>
                </a:extLst>
              </p:cNvPr>
              <p:cNvSpPr/>
              <p:nvPr/>
            </p:nvSpPr>
            <p:spPr>
              <a:xfrm>
                <a:off x="266699" y="3111500"/>
                <a:ext cx="1244601" cy="317500"/>
              </a:xfrm>
              <a:prstGeom prst="chevron">
                <a:avLst/>
              </a:prstGeom>
              <a:gradFill>
                <a:gsLst>
                  <a:gs pos="29000">
                    <a:srgbClr val="C00000"/>
                  </a:gs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rgbClr val="F2F2F2"/>
                  </a:gs>
                </a:gsLst>
                <a:path path="shape">
                  <a:fillToRect l="50000" t="50000" r="50000" b="5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CustomShape 9">
                <a:extLst>
                  <a:ext uri="{FF2B5EF4-FFF2-40B4-BE49-F238E27FC236}">
                    <a16:creationId xmlns:a16="http://schemas.microsoft.com/office/drawing/2014/main" id="{6D8C3E62-11D8-4EA7-A24B-D746DC9D3962}"/>
                  </a:ext>
                </a:extLst>
              </p:cNvPr>
              <p:cNvSpPr/>
              <p:nvPr/>
            </p:nvSpPr>
            <p:spPr>
              <a:xfrm>
                <a:off x="660399" y="3035840"/>
                <a:ext cx="457200" cy="457200"/>
              </a:xfrm>
              <a:prstGeom prst="donut">
                <a:avLst>
                  <a:gd name="adj" fmla="val 16203"/>
                </a:avLst>
              </a:prstGeom>
              <a:solidFill>
                <a:srgbClr val="FFFFFF"/>
              </a:solidFill>
              <a:ln w="38160">
                <a:solidFill>
                  <a:srgbClr val="000000">
                    <a:alpha val="40000"/>
                  </a:srgb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20" name="Arrow: Pentagon 5">
              <a:extLst>
                <a:ext uri="{FF2B5EF4-FFF2-40B4-BE49-F238E27FC236}">
                  <a16:creationId xmlns:a16="http://schemas.microsoft.com/office/drawing/2014/main" id="{35FCF2A2-8801-472D-BBE4-FCA2D735DE86}"/>
                </a:ext>
              </a:extLst>
            </p:cNvPr>
            <p:cNvSpPr/>
            <p:nvPr/>
          </p:nvSpPr>
          <p:spPr>
            <a:xfrm rot="16200000">
              <a:off x="196850" y="4413250"/>
              <a:ext cx="1371600" cy="1231900"/>
            </a:xfrm>
            <a:custGeom>
              <a:avLst/>
              <a:gdLst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7556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10350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12700 h 1270000"/>
                <a:gd name="connsiteX1" fmla="*/ 10477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  <a:gd name="connsiteX0" fmla="*/ 0 w 1384300"/>
                <a:gd name="connsiteY0" fmla="*/ 12700 h 1270000"/>
                <a:gd name="connsiteX1" fmla="*/ 10096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300" h="1270000">
                  <a:moveTo>
                    <a:pt x="0" y="12700"/>
                  </a:moveTo>
                  <a:lnTo>
                    <a:pt x="1009650" y="0"/>
                  </a:lnTo>
                  <a:lnTo>
                    <a:pt x="1384300" y="641350"/>
                  </a:lnTo>
                  <a:lnTo>
                    <a:pt x="1035050" y="1270000"/>
                  </a:lnTo>
                  <a:lnTo>
                    <a:pt x="0" y="12700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bg1"/>
            </a:solidFill>
            <a:ln w="31750" cap="rnd" cmpd="sng">
              <a:solidFill>
                <a:schemeClr val="accent1">
                  <a:shade val="50000"/>
                  <a:alpha val="75000"/>
                </a:schemeClr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371600"/>
                        <a:gd name="connsiteY0" fmla="*/ 12319 h 1231900"/>
                        <a:gd name="connsiteX1" fmla="*/ 1000387 w 1371600"/>
                        <a:gd name="connsiteY1" fmla="*/ 0 h 1231900"/>
                        <a:gd name="connsiteX2" fmla="*/ 1371600 w 1371600"/>
                        <a:gd name="connsiteY2" fmla="*/ 622109 h 1231900"/>
                        <a:gd name="connsiteX3" fmla="*/ 1025554 w 1371600"/>
                        <a:gd name="connsiteY3" fmla="*/ 1231900 h 1231900"/>
                        <a:gd name="connsiteX4" fmla="*/ 0 w 1371600"/>
                        <a:gd name="connsiteY4" fmla="*/ 1231900 h 1231900"/>
                        <a:gd name="connsiteX5" fmla="*/ 0 w 1371600"/>
                        <a:gd name="connsiteY5" fmla="*/ 12319 h 1231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71600" h="1231900" extrusionOk="0">
                          <a:moveTo>
                            <a:pt x="0" y="12319"/>
                          </a:moveTo>
                          <a:cubicBezTo>
                            <a:pt x="321967" y="49772"/>
                            <a:pt x="681921" y="31249"/>
                            <a:pt x="1000387" y="0"/>
                          </a:cubicBezTo>
                          <a:cubicBezTo>
                            <a:pt x="1042353" y="108336"/>
                            <a:pt x="1286010" y="554325"/>
                            <a:pt x="1371600" y="622109"/>
                          </a:cubicBezTo>
                          <a:cubicBezTo>
                            <a:pt x="1283637" y="691035"/>
                            <a:pt x="1230011" y="995014"/>
                            <a:pt x="1025554" y="1231900"/>
                          </a:cubicBezTo>
                          <a:cubicBezTo>
                            <a:pt x="608875" y="1156571"/>
                            <a:pt x="245282" y="1152331"/>
                            <a:pt x="0" y="1231900"/>
                          </a:cubicBezTo>
                          <a:cubicBezTo>
                            <a:pt x="-14572" y="803978"/>
                            <a:pt x="85154" y="219474"/>
                            <a:pt x="0" y="1231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F6B8BA2-855F-435C-B088-090D15BFF752}"/>
                </a:ext>
              </a:extLst>
            </p:cNvPr>
            <p:cNvCxnSpPr>
              <a:cxnSpLocks/>
              <a:stCxn id="146" idx="4"/>
              <a:endCxn id="120" idx="2"/>
            </p:cNvCxnSpPr>
            <p:nvPr/>
          </p:nvCxnSpPr>
          <p:spPr>
            <a:xfrm flipH="1">
              <a:off x="888810" y="3493040"/>
              <a:ext cx="189" cy="850360"/>
            </a:xfrm>
            <a:prstGeom prst="line">
              <a:avLst/>
            </a:prstGeom>
            <a:ln w="19050">
              <a:solidFill>
                <a:srgbClr val="236B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Shape 2">
              <a:extLst>
                <a:ext uri="{FF2B5EF4-FFF2-40B4-BE49-F238E27FC236}">
                  <a16:creationId xmlns:a16="http://schemas.microsoft.com/office/drawing/2014/main" id="{3549DFFC-671C-4A25-B4CB-DA5B9D4CE191}"/>
                </a:ext>
              </a:extLst>
            </p:cNvPr>
            <p:cNvSpPr txBox="1"/>
            <p:nvPr/>
          </p:nvSpPr>
          <p:spPr>
            <a:xfrm>
              <a:off x="-47740" y="884260"/>
              <a:ext cx="1619380" cy="13509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Project Type # New product Data Integration in ODS / Data Warehouse.</a:t>
              </a: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Project Name # Fixed Index Annuities (FIA)</a:t>
              </a: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Role # Data Integration Manager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20B2299-9510-472D-BFF6-6505C9DF99F1}"/>
                </a:ext>
              </a:extLst>
            </p:cNvPr>
            <p:cNvCxnSpPr>
              <a:cxnSpLocks/>
              <a:stCxn id="146" idx="0"/>
            </p:cNvCxnSpPr>
            <p:nvPr/>
          </p:nvCxnSpPr>
          <p:spPr>
            <a:xfrm flipH="1" flipV="1">
              <a:off x="882649" y="2794000"/>
              <a:ext cx="6350" cy="2418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BDFAFB0-DCF5-4874-A638-A2E81D0B38C3}"/>
                </a:ext>
              </a:extLst>
            </p:cNvPr>
            <p:cNvCxnSpPr/>
            <p:nvPr/>
          </p:nvCxnSpPr>
          <p:spPr>
            <a:xfrm>
              <a:off x="876299" y="2811722"/>
              <a:ext cx="6223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B80C8088-C8C7-4E08-AF08-AA500D04FC72}"/>
                </a:ext>
              </a:extLst>
            </p:cNvPr>
            <p:cNvGrpSpPr/>
            <p:nvPr/>
          </p:nvGrpSpPr>
          <p:grpSpPr>
            <a:xfrm>
              <a:off x="876299" y="801540"/>
              <a:ext cx="622301" cy="2010182"/>
              <a:chOff x="876299" y="1074718"/>
              <a:chExt cx="622301" cy="1737004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543C0D13-8DC4-4630-BB02-1FD3975B715B}"/>
                  </a:ext>
                </a:extLst>
              </p:cNvPr>
              <p:cNvCxnSpPr/>
              <p:nvPr/>
            </p:nvCxnSpPr>
            <p:spPr>
              <a:xfrm flipV="1">
                <a:off x="1498600" y="1074718"/>
                <a:ext cx="0" cy="17370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0DD81C52-2A70-4D57-8606-02E38D636ECF}"/>
                  </a:ext>
                </a:extLst>
              </p:cNvPr>
              <p:cNvCxnSpPr/>
              <p:nvPr/>
            </p:nvCxnSpPr>
            <p:spPr>
              <a:xfrm flipH="1">
                <a:off x="876299" y="1074718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TextShape 1">
              <a:extLst>
                <a:ext uri="{FF2B5EF4-FFF2-40B4-BE49-F238E27FC236}">
                  <a16:creationId xmlns:a16="http://schemas.microsoft.com/office/drawing/2014/main" id="{1CAAC193-F624-4402-84EB-F421C290F03D}"/>
                </a:ext>
              </a:extLst>
            </p:cNvPr>
            <p:cNvSpPr txBox="1"/>
            <p:nvPr/>
          </p:nvSpPr>
          <p:spPr>
            <a:xfrm>
              <a:off x="120680" y="426680"/>
              <a:ext cx="1541160" cy="47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3494BA"/>
                  </a:solidFill>
                  <a:latin typeface="Arial"/>
                </a:rPr>
                <a:t>03/2018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Arrow: Chevron 128">
              <a:extLst>
                <a:ext uri="{FF2B5EF4-FFF2-40B4-BE49-F238E27FC236}">
                  <a16:creationId xmlns:a16="http://schemas.microsoft.com/office/drawing/2014/main" id="{C2094E44-5F38-4F97-A38C-E3C746DF6E7D}"/>
                </a:ext>
              </a:extLst>
            </p:cNvPr>
            <p:cNvSpPr/>
            <p:nvPr/>
          </p:nvSpPr>
          <p:spPr>
            <a:xfrm>
              <a:off x="1574799" y="3111500"/>
              <a:ext cx="1244601" cy="317500"/>
            </a:xfrm>
            <a:prstGeom prst="chevron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63000">
                  <a:schemeClr val="accent1">
                    <a:lumMod val="45000"/>
                    <a:lumOff val="55000"/>
                  </a:schemeClr>
                </a:gs>
                <a:gs pos="8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30" name="CustomShape 9">
              <a:extLst>
                <a:ext uri="{FF2B5EF4-FFF2-40B4-BE49-F238E27FC236}">
                  <a16:creationId xmlns:a16="http://schemas.microsoft.com/office/drawing/2014/main" id="{76B2E276-3E8E-47CB-AFA7-123755AC1886}"/>
                </a:ext>
              </a:extLst>
            </p:cNvPr>
            <p:cNvSpPr/>
            <p:nvPr/>
          </p:nvSpPr>
          <p:spPr>
            <a:xfrm>
              <a:off x="1968499" y="3035840"/>
              <a:ext cx="457200" cy="457200"/>
            </a:xfrm>
            <a:prstGeom prst="donut">
              <a:avLst>
                <a:gd name="adj" fmla="val 16203"/>
              </a:avLst>
            </a:prstGeom>
            <a:solidFill>
              <a:srgbClr val="FFFFFF"/>
            </a:solidFill>
            <a:ln w="38160">
              <a:solidFill>
                <a:srgbClr val="000000">
                  <a:alpha val="4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9E13228-01AE-4424-A5D1-198FCE7023C1}"/>
                </a:ext>
              </a:extLst>
            </p:cNvPr>
            <p:cNvGrpSpPr/>
            <p:nvPr/>
          </p:nvGrpSpPr>
          <p:grpSpPr>
            <a:xfrm rot="10800000">
              <a:off x="1600199" y="3505200"/>
              <a:ext cx="622301" cy="2223040"/>
              <a:chOff x="888999" y="812800"/>
              <a:chExt cx="622301" cy="2223040"/>
            </a:xfrm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DAC22D7-0198-436D-A153-2911EFC3F37A}"/>
                  </a:ext>
                </a:extLst>
              </p:cNvPr>
              <p:cNvCxnSpPr/>
              <p:nvPr/>
            </p:nvCxnSpPr>
            <p:spPr>
              <a:xfrm flipV="1">
                <a:off x="888999" y="2628900"/>
                <a:ext cx="0" cy="406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889B31E-48F4-48A5-95FA-E83A20AF858E}"/>
                  </a:ext>
                </a:extLst>
              </p:cNvPr>
              <p:cNvCxnSpPr/>
              <p:nvPr/>
            </p:nvCxnSpPr>
            <p:spPr>
              <a:xfrm>
                <a:off x="888999" y="2628900"/>
                <a:ext cx="62230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758B2ED-25A1-4B67-A275-0C1CA13D134E}"/>
                  </a:ext>
                </a:extLst>
              </p:cNvPr>
              <p:cNvCxnSpPr/>
              <p:nvPr/>
            </p:nvCxnSpPr>
            <p:spPr>
              <a:xfrm flipV="1">
                <a:off x="1511300" y="812800"/>
                <a:ext cx="0" cy="18161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3204E511-9FF7-4411-9A9F-36B1A4DC49B3}"/>
                  </a:ext>
                </a:extLst>
              </p:cNvPr>
              <p:cNvCxnSpPr/>
              <p:nvPr/>
            </p:nvCxnSpPr>
            <p:spPr>
              <a:xfrm flipH="1">
                <a:off x="888999" y="812800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Shape 4">
              <a:extLst>
                <a:ext uri="{FF2B5EF4-FFF2-40B4-BE49-F238E27FC236}">
                  <a16:creationId xmlns:a16="http://schemas.microsoft.com/office/drawing/2014/main" id="{1939DE78-7B66-4972-98F3-41DE6DE4E934}"/>
                </a:ext>
              </a:extLst>
            </p:cNvPr>
            <p:cNvSpPr txBox="1"/>
            <p:nvPr/>
          </p:nvSpPr>
          <p:spPr>
            <a:xfrm>
              <a:off x="1510510" y="3883155"/>
              <a:ext cx="1417791" cy="156528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800" spc="-1" dirty="0">
                  <a:solidFill>
                    <a:srgbClr val="000000"/>
                  </a:solidFill>
                  <a:ea typeface="Times New Roman"/>
                </a:rPr>
                <a:t>Project Type # Data Migration / Data Warehouse on AWS.</a:t>
              </a: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800" spc="-1" dirty="0">
                  <a:solidFill>
                    <a:srgbClr val="000000"/>
                  </a:solidFill>
                  <a:ea typeface="Times New Roman"/>
                </a:rPr>
                <a:t>Project Name # Orion Data Migration / Enterprise Solution Data Warehouse (ESDW)</a:t>
              </a: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800" spc="-1" dirty="0">
                  <a:solidFill>
                    <a:srgbClr val="000000"/>
                  </a:solidFill>
                  <a:ea typeface="Times New Roman"/>
                </a:rPr>
                <a:t>Role # Solution Architect / Data Integration Architect / ETL Tech lead and Data Modeler.</a:t>
              </a:r>
            </a:p>
          </p:txBody>
        </p:sp>
        <p:sp>
          <p:nvSpPr>
            <p:cNvPr id="133" name="TextShape 3">
              <a:extLst>
                <a:ext uri="{FF2B5EF4-FFF2-40B4-BE49-F238E27FC236}">
                  <a16:creationId xmlns:a16="http://schemas.microsoft.com/office/drawing/2014/main" id="{98B3340B-0CD9-486A-9BA7-D0789C3C3EEA}"/>
                </a:ext>
              </a:extLst>
            </p:cNvPr>
            <p:cNvSpPr txBox="1"/>
            <p:nvPr/>
          </p:nvSpPr>
          <p:spPr>
            <a:xfrm>
              <a:off x="1441680" y="5900360"/>
              <a:ext cx="1541160" cy="47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spc="-1" dirty="0">
                  <a:solidFill>
                    <a:srgbClr val="58B6C0"/>
                  </a:solidFill>
                  <a:latin typeface="Arial"/>
                </a:rPr>
                <a:t>11</a:t>
              </a:r>
              <a:r>
                <a:rPr lang="en-US" sz="1600" b="0" strike="noStrike" spc="-1" dirty="0">
                  <a:solidFill>
                    <a:srgbClr val="58B6C0"/>
                  </a:solidFill>
                  <a:latin typeface="Arial"/>
                </a:rPr>
                <a:t>/2018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Arrow: Pentagon 5">
              <a:extLst>
                <a:ext uri="{FF2B5EF4-FFF2-40B4-BE49-F238E27FC236}">
                  <a16:creationId xmlns:a16="http://schemas.microsoft.com/office/drawing/2014/main" id="{4CDFECDD-6BEF-433E-B6A7-2738B7338402}"/>
                </a:ext>
              </a:extLst>
            </p:cNvPr>
            <p:cNvSpPr/>
            <p:nvPr/>
          </p:nvSpPr>
          <p:spPr>
            <a:xfrm rot="5400000">
              <a:off x="1517650" y="869950"/>
              <a:ext cx="1371600" cy="1231900"/>
            </a:xfrm>
            <a:custGeom>
              <a:avLst/>
              <a:gdLst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7556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10350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12700 h 1270000"/>
                <a:gd name="connsiteX1" fmla="*/ 10477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  <a:gd name="connsiteX0" fmla="*/ 0 w 1384300"/>
                <a:gd name="connsiteY0" fmla="*/ 12700 h 1270000"/>
                <a:gd name="connsiteX1" fmla="*/ 10096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300" h="1270000">
                  <a:moveTo>
                    <a:pt x="0" y="12700"/>
                  </a:moveTo>
                  <a:lnTo>
                    <a:pt x="1009650" y="0"/>
                  </a:lnTo>
                  <a:lnTo>
                    <a:pt x="1384300" y="641350"/>
                  </a:lnTo>
                  <a:lnTo>
                    <a:pt x="1035050" y="1270000"/>
                  </a:lnTo>
                  <a:lnTo>
                    <a:pt x="0" y="1270000"/>
                  </a:lnTo>
                  <a:lnTo>
                    <a:pt x="0" y="1270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A6D8001-4851-49FB-B806-D572D6FD5807}"/>
                </a:ext>
              </a:extLst>
            </p:cNvPr>
            <p:cNvCxnSpPr>
              <a:stCxn id="130" idx="0"/>
              <a:endCxn id="136" idx="2"/>
            </p:cNvCxnSpPr>
            <p:nvPr/>
          </p:nvCxnSpPr>
          <p:spPr>
            <a:xfrm flipV="1">
              <a:off x="2197099" y="2171700"/>
              <a:ext cx="191" cy="8641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2287577-BDF2-4AE1-9012-0DDDC78A3718}"/>
              </a:ext>
            </a:extLst>
          </p:cNvPr>
          <p:cNvGrpSpPr/>
          <p:nvPr/>
        </p:nvGrpSpPr>
        <p:grpSpPr>
          <a:xfrm>
            <a:off x="5107378" y="5182673"/>
            <a:ext cx="971618" cy="861096"/>
            <a:chOff x="4549479" y="5071671"/>
            <a:chExt cx="1233002" cy="829873"/>
          </a:xfrm>
        </p:grpSpPr>
        <p:pic>
          <p:nvPicPr>
            <p:cNvPr id="148" name="Picture 9" descr="Logo, company name&#10;&#10;Description automatically generated">
              <a:extLst>
                <a:ext uri="{FF2B5EF4-FFF2-40B4-BE49-F238E27FC236}">
                  <a16:creationId xmlns:a16="http://schemas.microsoft.com/office/drawing/2014/main" id="{6525DFCE-60B8-46DF-BBCE-EC4CE0C7F76A}"/>
                </a:ext>
              </a:extLst>
            </p:cNvPr>
            <p:cNvPicPr/>
            <p:nvPr/>
          </p:nvPicPr>
          <p:blipFill>
            <a:blip r:embed="rId5"/>
            <a:stretch/>
          </p:blipFill>
          <p:spPr>
            <a:xfrm>
              <a:off x="4564080" y="5071671"/>
              <a:ext cx="1191960" cy="652688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9" name="CustomShape 11">
              <a:extLst>
                <a:ext uri="{FF2B5EF4-FFF2-40B4-BE49-F238E27FC236}">
                  <a16:creationId xmlns:a16="http://schemas.microsoft.com/office/drawing/2014/main" id="{C65DD9A8-BACA-461C-9310-396034D220A9}"/>
                </a:ext>
              </a:extLst>
            </p:cNvPr>
            <p:cNvSpPr/>
            <p:nvPr/>
          </p:nvSpPr>
          <p:spPr>
            <a:xfrm>
              <a:off x="4549479" y="5665652"/>
              <a:ext cx="1233002" cy="23589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Glendale, AZ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1061A20-71A0-47FE-BDAF-9040E43770CF}"/>
              </a:ext>
            </a:extLst>
          </p:cNvPr>
          <p:cNvGrpSpPr/>
          <p:nvPr/>
        </p:nvGrpSpPr>
        <p:grpSpPr>
          <a:xfrm>
            <a:off x="6304454" y="1344064"/>
            <a:ext cx="877824" cy="889560"/>
            <a:chOff x="6400800" y="1877040"/>
            <a:chExt cx="1184400" cy="889560"/>
          </a:xfrm>
        </p:grpSpPr>
        <p:pic>
          <p:nvPicPr>
            <p:cNvPr id="154" name="Picture 11" descr="Logo, company name&#10;&#10;Description automatically generated">
              <a:extLst>
                <a:ext uri="{FF2B5EF4-FFF2-40B4-BE49-F238E27FC236}">
                  <a16:creationId xmlns:a16="http://schemas.microsoft.com/office/drawing/2014/main" id="{70865EB1-A1F4-462B-A1DB-B4226A48EC7B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6400800" y="1877040"/>
              <a:ext cx="1184400" cy="805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5" name="CustomShape 13">
              <a:extLst>
                <a:ext uri="{FF2B5EF4-FFF2-40B4-BE49-F238E27FC236}">
                  <a16:creationId xmlns:a16="http://schemas.microsoft.com/office/drawing/2014/main" id="{69AFD9D3-62CE-4289-BE1B-D0F479BD6824}"/>
                </a:ext>
              </a:extLst>
            </p:cNvPr>
            <p:cNvSpPr/>
            <p:nvPr/>
          </p:nvSpPr>
          <p:spPr>
            <a:xfrm>
              <a:off x="6553440" y="2523960"/>
              <a:ext cx="94212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Brea, CA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0AA2BF0-A758-4363-AEE2-51F7031DFB31}"/>
              </a:ext>
            </a:extLst>
          </p:cNvPr>
          <p:cNvGrpSpPr/>
          <p:nvPr/>
        </p:nvGrpSpPr>
        <p:grpSpPr>
          <a:xfrm>
            <a:off x="2272975" y="882384"/>
            <a:ext cx="2689321" cy="5949600"/>
            <a:chOff x="2272975" y="1016196"/>
            <a:chExt cx="2689321" cy="594960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155D18E-C30C-4198-8ADB-682D58F04DBD}"/>
                </a:ext>
              </a:extLst>
            </p:cNvPr>
            <p:cNvGrpSpPr/>
            <p:nvPr/>
          </p:nvGrpSpPr>
          <p:grpSpPr>
            <a:xfrm>
              <a:off x="2502035" y="3625356"/>
              <a:ext cx="1127350" cy="457200"/>
              <a:chOff x="266699" y="3035840"/>
              <a:chExt cx="1244602" cy="457200"/>
            </a:xfrm>
            <a:gradFill flip="none" rotWithShape="1">
              <a:gsLst>
                <a:gs pos="38000">
                  <a:srgbClr val="8C8C8C"/>
                </a:gs>
                <a:gs pos="0">
                  <a:schemeClr val="tx1">
                    <a:lumMod val="85000"/>
                    <a:lumOff val="15000"/>
                  </a:schemeClr>
                </a:gs>
                <a:gs pos="100000">
                  <a:srgbClr val="F2F2F2"/>
                </a:gs>
              </a:gsLst>
              <a:path path="shape">
                <a:fillToRect l="50000" t="50000" r="50000" b="50000"/>
              </a:path>
              <a:tileRect/>
            </a:gradFill>
          </p:grpSpPr>
          <p:sp>
            <p:nvSpPr>
              <p:cNvPr id="87" name="Arrow: Chevron 86">
                <a:extLst>
                  <a:ext uri="{FF2B5EF4-FFF2-40B4-BE49-F238E27FC236}">
                    <a16:creationId xmlns:a16="http://schemas.microsoft.com/office/drawing/2014/main" id="{FBD9FE0B-9DE6-47F0-B10B-A0DD5A838172}"/>
                  </a:ext>
                </a:extLst>
              </p:cNvPr>
              <p:cNvSpPr/>
              <p:nvPr/>
            </p:nvSpPr>
            <p:spPr>
              <a:xfrm>
                <a:off x="266699" y="3111500"/>
                <a:ext cx="1244602" cy="317500"/>
              </a:xfrm>
              <a:prstGeom prst="chevr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CustomShape 9">
                <a:extLst>
                  <a:ext uri="{FF2B5EF4-FFF2-40B4-BE49-F238E27FC236}">
                    <a16:creationId xmlns:a16="http://schemas.microsoft.com/office/drawing/2014/main" id="{85C21D49-09EE-4F1B-AA77-6B8DDF0DF021}"/>
                  </a:ext>
                </a:extLst>
              </p:cNvPr>
              <p:cNvSpPr/>
              <p:nvPr/>
            </p:nvSpPr>
            <p:spPr>
              <a:xfrm>
                <a:off x="660399" y="3035840"/>
                <a:ext cx="457200" cy="457200"/>
              </a:xfrm>
              <a:prstGeom prst="donut">
                <a:avLst>
                  <a:gd name="adj" fmla="val 16203"/>
                </a:avLst>
              </a:prstGeom>
              <a:grpFill/>
              <a:ln w="38160">
                <a:solidFill>
                  <a:srgbClr val="000000">
                    <a:alpha val="40000"/>
                  </a:srgb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2" name="Arrow: Pentagon 5">
              <a:extLst>
                <a:ext uri="{FF2B5EF4-FFF2-40B4-BE49-F238E27FC236}">
                  <a16:creationId xmlns:a16="http://schemas.microsoft.com/office/drawing/2014/main" id="{2D1936D1-2C35-41FD-9E53-F251D61E7C80}"/>
                </a:ext>
              </a:extLst>
            </p:cNvPr>
            <p:cNvSpPr/>
            <p:nvPr/>
          </p:nvSpPr>
          <p:spPr>
            <a:xfrm rot="16200000">
              <a:off x="2374159" y="5060793"/>
              <a:ext cx="1371600" cy="1115846"/>
            </a:xfrm>
            <a:custGeom>
              <a:avLst/>
              <a:gdLst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7556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10350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12700 h 1270000"/>
                <a:gd name="connsiteX1" fmla="*/ 10477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  <a:gd name="connsiteX0" fmla="*/ 0 w 1384300"/>
                <a:gd name="connsiteY0" fmla="*/ 12700 h 1270000"/>
                <a:gd name="connsiteX1" fmla="*/ 10096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300" h="1270000">
                  <a:moveTo>
                    <a:pt x="0" y="12700"/>
                  </a:moveTo>
                  <a:lnTo>
                    <a:pt x="1009650" y="0"/>
                  </a:lnTo>
                  <a:lnTo>
                    <a:pt x="1384300" y="641350"/>
                  </a:lnTo>
                  <a:lnTo>
                    <a:pt x="1035050" y="1270000"/>
                  </a:lnTo>
                  <a:lnTo>
                    <a:pt x="0" y="12700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bg1"/>
            </a:solidFill>
            <a:ln w="31750" cap="rnd" cmpd="sng">
              <a:solidFill>
                <a:schemeClr val="accent1">
                  <a:shade val="50000"/>
                  <a:alpha val="75000"/>
                </a:schemeClr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371600"/>
                        <a:gd name="connsiteY0" fmla="*/ 12319 h 1231900"/>
                        <a:gd name="connsiteX1" fmla="*/ 1000387 w 1371600"/>
                        <a:gd name="connsiteY1" fmla="*/ 0 h 1231900"/>
                        <a:gd name="connsiteX2" fmla="*/ 1371600 w 1371600"/>
                        <a:gd name="connsiteY2" fmla="*/ 622109 h 1231900"/>
                        <a:gd name="connsiteX3" fmla="*/ 1025554 w 1371600"/>
                        <a:gd name="connsiteY3" fmla="*/ 1231900 h 1231900"/>
                        <a:gd name="connsiteX4" fmla="*/ 0 w 1371600"/>
                        <a:gd name="connsiteY4" fmla="*/ 1231900 h 1231900"/>
                        <a:gd name="connsiteX5" fmla="*/ 0 w 1371600"/>
                        <a:gd name="connsiteY5" fmla="*/ 12319 h 1231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71600" h="1231900" extrusionOk="0">
                          <a:moveTo>
                            <a:pt x="0" y="12319"/>
                          </a:moveTo>
                          <a:cubicBezTo>
                            <a:pt x="321967" y="49772"/>
                            <a:pt x="681921" y="31249"/>
                            <a:pt x="1000387" y="0"/>
                          </a:cubicBezTo>
                          <a:cubicBezTo>
                            <a:pt x="1042353" y="108336"/>
                            <a:pt x="1286010" y="554325"/>
                            <a:pt x="1371600" y="622109"/>
                          </a:cubicBezTo>
                          <a:cubicBezTo>
                            <a:pt x="1283637" y="691035"/>
                            <a:pt x="1230011" y="995014"/>
                            <a:pt x="1025554" y="1231900"/>
                          </a:cubicBezTo>
                          <a:cubicBezTo>
                            <a:pt x="608875" y="1156571"/>
                            <a:pt x="245282" y="1152331"/>
                            <a:pt x="0" y="1231900"/>
                          </a:cubicBezTo>
                          <a:cubicBezTo>
                            <a:pt x="-14572" y="803978"/>
                            <a:pt x="85154" y="219474"/>
                            <a:pt x="0" y="1231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A72262C-741B-4F6B-8F31-A30CE0345F30}"/>
                </a:ext>
              </a:extLst>
            </p:cNvPr>
            <p:cNvCxnSpPr>
              <a:cxnSpLocks/>
              <a:stCxn id="88" idx="4"/>
              <a:endCxn id="62" idx="2"/>
            </p:cNvCxnSpPr>
            <p:nvPr/>
          </p:nvCxnSpPr>
          <p:spPr>
            <a:xfrm flipH="1">
              <a:off x="3065539" y="4082556"/>
              <a:ext cx="171" cy="850360"/>
            </a:xfrm>
            <a:prstGeom prst="line">
              <a:avLst/>
            </a:prstGeom>
            <a:ln w="19050">
              <a:solidFill>
                <a:srgbClr val="236B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Shape 2">
              <a:extLst>
                <a:ext uri="{FF2B5EF4-FFF2-40B4-BE49-F238E27FC236}">
                  <a16:creationId xmlns:a16="http://schemas.microsoft.com/office/drawing/2014/main" id="{E64B1E51-01FF-4D77-A345-2B84C23A6F18}"/>
                </a:ext>
              </a:extLst>
            </p:cNvPr>
            <p:cNvSpPr txBox="1"/>
            <p:nvPr/>
          </p:nvSpPr>
          <p:spPr>
            <a:xfrm>
              <a:off x="2272975" y="1473776"/>
              <a:ext cx="1466822" cy="13509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Project Type # Monolithic Architecture to Service Oriented Architecture.</a:t>
              </a: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Project Name # Reverse Engineering DB logic &amp; upload it to SOA. </a:t>
              </a: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Role # Data Modeler and Senior Database Developer.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D2AEF4-3379-4A28-8EE0-BC0D15832283}"/>
                </a:ext>
              </a:extLst>
            </p:cNvPr>
            <p:cNvCxnSpPr/>
            <p:nvPr/>
          </p:nvCxnSpPr>
          <p:spPr>
            <a:xfrm>
              <a:off x="3054207" y="3401238"/>
              <a:ext cx="5636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6F80963-FE3D-4422-A47C-2CBB1BFA75DC}"/>
                </a:ext>
              </a:extLst>
            </p:cNvPr>
            <p:cNvGrpSpPr/>
            <p:nvPr/>
          </p:nvGrpSpPr>
          <p:grpSpPr>
            <a:xfrm>
              <a:off x="3054207" y="1391056"/>
              <a:ext cx="563676" cy="2010182"/>
              <a:chOff x="876299" y="1074718"/>
              <a:chExt cx="622301" cy="1737004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F97CA09-5D39-45AD-96CB-B38FD3E027C7}"/>
                  </a:ext>
                </a:extLst>
              </p:cNvPr>
              <p:cNvCxnSpPr/>
              <p:nvPr/>
            </p:nvCxnSpPr>
            <p:spPr>
              <a:xfrm flipV="1">
                <a:off x="1498600" y="1074718"/>
                <a:ext cx="0" cy="17370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29DE607-3611-4BE2-A3F6-51F3045E394F}"/>
                  </a:ext>
                </a:extLst>
              </p:cNvPr>
              <p:cNvCxnSpPr/>
              <p:nvPr/>
            </p:nvCxnSpPr>
            <p:spPr>
              <a:xfrm flipH="1">
                <a:off x="876299" y="1074718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Shape 1">
              <a:extLst>
                <a:ext uri="{FF2B5EF4-FFF2-40B4-BE49-F238E27FC236}">
                  <a16:creationId xmlns:a16="http://schemas.microsoft.com/office/drawing/2014/main" id="{039F0FC1-5699-4DE7-825A-46408EFD8484}"/>
                </a:ext>
              </a:extLst>
            </p:cNvPr>
            <p:cNvSpPr txBox="1"/>
            <p:nvPr/>
          </p:nvSpPr>
          <p:spPr>
            <a:xfrm>
              <a:off x="2369773" y="1016196"/>
              <a:ext cx="1395971" cy="47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3494BA"/>
                  </a:solidFill>
                  <a:latin typeface="Arial"/>
                </a:rPr>
                <a:t>01/2013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Arrow: Chevron 70">
              <a:extLst>
                <a:ext uri="{FF2B5EF4-FFF2-40B4-BE49-F238E27FC236}">
                  <a16:creationId xmlns:a16="http://schemas.microsoft.com/office/drawing/2014/main" id="{81B26DEF-37E8-4977-985B-CFCB3B530479}"/>
                </a:ext>
              </a:extLst>
            </p:cNvPr>
            <p:cNvSpPr/>
            <p:nvPr/>
          </p:nvSpPr>
          <p:spPr>
            <a:xfrm>
              <a:off x="3686903" y="3701016"/>
              <a:ext cx="1127350" cy="317500"/>
            </a:xfrm>
            <a:prstGeom prst="chevron">
              <a:avLst/>
            </a:prstGeom>
            <a:gradFill>
              <a:gsLst>
                <a:gs pos="32000">
                  <a:schemeClr val="accent5">
                    <a:lumMod val="75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  <a:gs pos="100000">
                  <a:srgbClr val="F2F2F2"/>
                </a:gs>
              </a:gsLst>
              <a:path path="shap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2" name="CustomShape 9">
              <a:extLst>
                <a:ext uri="{FF2B5EF4-FFF2-40B4-BE49-F238E27FC236}">
                  <a16:creationId xmlns:a16="http://schemas.microsoft.com/office/drawing/2014/main" id="{8D781A8B-BB11-4AF4-9324-6BF58360F50F}"/>
                </a:ext>
              </a:extLst>
            </p:cNvPr>
            <p:cNvSpPr/>
            <p:nvPr/>
          </p:nvSpPr>
          <p:spPr>
            <a:xfrm>
              <a:off x="4043513" y="3625356"/>
              <a:ext cx="414128" cy="457200"/>
            </a:xfrm>
            <a:prstGeom prst="donut">
              <a:avLst>
                <a:gd name="adj" fmla="val 16203"/>
              </a:avLst>
            </a:prstGeom>
            <a:solidFill>
              <a:srgbClr val="FFFFFF"/>
            </a:solidFill>
            <a:ln w="38160">
              <a:solidFill>
                <a:srgbClr val="000000">
                  <a:alpha val="4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E8C81D3-DD6B-4B69-BDCB-D85A39BEB203}"/>
                </a:ext>
              </a:extLst>
            </p:cNvPr>
            <p:cNvGrpSpPr/>
            <p:nvPr/>
          </p:nvGrpSpPr>
          <p:grpSpPr>
            <a:xfrm rot="10800000">
              <a:off x="3709910" y="4094716"/>
              <a:ext cx="563676" cy="2223040"/>
              <a:chOff x="888999" y="812800"/>
              <a:chExt cx="622301" cy="2223040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60C2049-5AC5-4FD7-B093-12E315666F31}"/>
                  </a:ext>
                </a:extLst>
              </p:cNvPr>
              <p:cNvCxnSpPr/>
              <p:nvPr/>
            </p:nvCxnSpPr>
            <p:spPr>
              <a:xfrm flipV="1">
                <a:off x="888999" y="2628900"/>
                <a:ext cx="0" cy="406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305F388-B7D9-46DC-9DC1-79FC2FDB0C84}"/>
                  </a:ext>
                </a:extLst>
              </p:cNvPr>
              <p:cNvCxnSpPr/>
              <p:nvPr/>
            </p:nvCxnSpPr>
            <p:spPr>
              <a:xfrm>
                <a:off x="888999" y="2628900"/>
                <a:ext cx="62230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117D958-807E-43B8-8F9B-17F596B047FD}"/>
                  </a:ext>
                </a:extLst>
              </p:cNvPr>
              <p:cNvCxnSpPr/>
              <p:nvPr/>
            </p:nvCxnSpPr>
            <p:spPr>
              <a:xfrm flipV="1">
                <a:off x="1511300" y="812800"/>
                <a:ext cx="0" cy="18161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150F891-AF53-4345-BBFC-FDA4BD0DD5F1}"/>
                  </a:ext>
                </a:extLst>
              </p:cNvPr>
              <p:cNvCxnSpPr/>
              <p:nvPr/>
            </p:nvCxnSpPr>
            <p:spPr>
              <a:xfrm flipH="1">
                <a:off x="888999" y="812800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Shape 4">
              <a:extLst>
                <a:ext uri="{FF2B5EF4-FFF2-40B4-BE49-F238E27FC236}">
                  <a16:creationId xmlns:a16="http://schemas.microsoft.com/office/drawing/2014/main" id="{2CE382BB-51AD-4795-A71E-D894A5BEA5BE}"/>
                </a:ext>
              </a:extLst>
            </p:cNvPr>
            <p:cNvSpPr txBox="1"/>
            <p:nvPr/>
          </p:nvSpPr>
          <p:spPr>
            <a:xfrm>
              <a:off x="3674685" y="4573030"/>
              <a:ext cx="1167376" cy="156528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Project Type # Data Migration </a:t>
              </a: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Project Name # Data Migration from BQT to SSP platform.</a:t>
              </a: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IN" sz="950" spc="-1" dirty="0">
                  <a:solidFill>
                    <a:srgbClr val="000000"/>
                  </a:solidFill>
                  <a:ea typeface="Times New Roman"/>
                </a:rPr>
                <a:t>Role # Solution Architect, ETL Tech lead and Data Modeler</a:t>
              </a:r>
              <a:endParaRPr lang="en-US" sz="95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TextShape 3">
              <a:extLst>
                <a:ext uri="{FF2B5EF4-FFF2-40B4-BE49-F238E27FC236}">
                  <a16:creationId xmlns:a16="http://schemas.microsoft.com/office/drawing/2014/main" id="{91EE1005-CAEE-44BD-BA7E-5E0D92551A81}"/>
                </a:ext>
              </a:extLst>
            </p:cNvPr>
            <p:cNvSpPr txBox="1"/>
            <p:nvPr/>
          </p:nvSpPr>
          <p:spPr>
            <a:xfrm>
              <a:off x="3566325" y="6489876"/>
              <a:ext cx="1395971" cy="47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58B6C0"/>
                  </a:solidFill>
                  <a:latin typeface="Arial"/>
                </a:rPr>
                <a:t>04/2014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Arrow: Pentagon 5">
              <a:extLst>
                <a:ext uri="{FF2B5EF4-FFF2-40B4-BE49-F238E27FC236}">
                  <a16:creationId xmlns:a16="http://schemas.microsoft.com/office/drawing/2014/main" id="{6A3B079D-101C-482C-AA16-1AC71D584942}"/>
                </a:ext>
              </a:extLst>
            </p:cNvPr>
            <p:cNvSpPr/>
            <p:nvPr/>
          </p:nvSpPr>
          <p:spPr>
            <a:xfrm rot="5400000">
              <a:off x="3570530" y="1517493"/>
              <a:ext cx="1371600" cy="1115846"/>
            </a:xfrm>
            <a:custGeom>
              <a:avLst/>
              <a:gdLst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7556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10350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12700 h 1270000"/>
                <a:gd name="connsiteX1" fmla="*/ 10477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  <a:gd name="connsiteX0" fmla="*/ 0 w 1384300"/>
                <a:gd name="connsiteY0" fmla="*/ 12700 h 1270000"/>
                <a:gd name="connsiteX1" fmla="*/ 10096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300" h="1270000">
                  <a:moveTo>
                    <a:pt x="0" y="12700"/>
                  </a:moveTo>
                  <a:lnTo>
                    <a:pt x="1009650" y="0"/>
                  </a:lnTo>
                  <a:lnTo>
                    <a:pt x="1384300" y="641350"/>
                  </a:lnTo>
                  <a:lnTo>
                    <a:pt x="1035050" y="1270000"/>
                  </a:lnTo>
                  <a:lnTo>
                    <a:pt x="0" y="1270000"/>
                  </a:lnTo>
                  <a:lnTo>
                    <a:pt x="0" y="1270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B2F80B-01EF-457B-923E-A80D57DB57F4}"/>
                </a:ext>
              </a:extLst>
            </p:cNvPr>
            <p:cNvCxnSpPr>
              <a:cxnSpLocks/>
              <a:stCxn id="72" idx="0"/>
              <a:endCxn id="78" idx="2"/>
            </p:cNvCxnSpPr>
            <p:nvPr/>
          </p:nvCxnSpPr>
          <p:spPr>
            <a:xfrm flipV="1">
              <a:off x="4250578" y="2761216"/>
              <a:ext cx="173" cy="8641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E60F203-C447-4834-B7CC-FBA422A26A9D}"/>
                </a:ext>
              </a:extLst>
            </p:cNvPr>
            <p:cNvGrpSpPr/>
            <p:nvPr/>
          </p:nvGrpSpPr>
          <p:grpSpPr>
            <a:xfrm>
              <a:off x="2527970" y="5308403"/>
              <a:ext cx="1141054" cy="871506"/>
              <a:chOff x="935197" y="4939555"/>
              <a:chExt cx="1382498" cy="945629"/>
            </a:xfrm>
          </p:grpSpPr>
          <p:pic>
            <p:nvPicPr>
              <p:cNvPr id="151" name="Picture 5" descr="Logo&#10;&#10;Description automatically generated">
                <a:extLst>
                  <a:ext uri="{FF2B5EF4-FFF2-40B4-BE49-F238E27FC236}">
                    <a16:creationId xmlns:a16="http://schemas.microsoft.com/office/drawing/2014/main" id="{264BDF07-4CC3-4940-851D-66AA7A634596}"/>
                  </a:ext>
                </a:extLst>
              </p:cNvPr>
              <p:cNvPicPr/>
              <p:nvPr/>
            </p:nvPicPr>
            <p:blipFill>
              <a:blip r:embed="rId7"/>
              <a:stretch/>
            </p:blipFill>
            <p:spPr>
              <a:xfrm>
                <a:off x="978480" y="4939555"/>
                <a:ext cx="1203120" cy="6775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52" name="CustomShape 12">
                <a:extLst>
                  <a:ext uri="{FF2B5EF4-FFF2-40B4-BE49-F238E27FC236}">
                    <a16:creationId xmlns:a16="http://schemas.microsoft.com/office/drawing/2014/main" id="{F779E6A5-A14D-46CB-B77F-29D085A991BF}"/>
                  </a:ext>
                </a:extLst>
              </p:cNvPr>
              <p:cNvSpPr/>
              <p:nvPr/>
            </p:nvSpPr>
            <p:spPr>
              <a:xfrm>
                <a:off x="935197" y="5619599"/>
                <a:ext cx="1382498" cy="26558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0" strike="noStrike" spc="-1" dirty="0">
                    <a:solidFill>
                      <a:srgbClr val="000000"/>
                    </a:solidFill>
                    <a:latin typeface="Arial"/>
                  </a:rPr>
                  <a:t>Parsippany, NJ</a:t>
                </a:r>
                <a:endParaRPr lang="en-US" sz="1000" b="0" strike="noStrike" spc="-1" dirty="0">
                  <a:latin typeface="Arial"/>
                </a:endParaRP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7488314-854E-446E-90CC-0B788B535685}"/>
                </a:ext>
              </a:extLst>
            </p:cNvPr>
            <p:cNvGrpSpPr/>
            <p:nvPr/>
          </p:nvGrpSpPr>
          <p:grpSpPr>
            <a:xfrm>
              <a:off x="3813902" y="1473777"/>
              <a:ext cx="880974" cy="859967"/>
              <a:chOff x="2828520" y="1963083"/>
              <a:chExt cx="1151280" cy="824291"/>
            </a:xfrm>
          </p:grpSpPr>
          <p:pic>
            <p:nvPicPr>
              <p:cNvPr id="157" name="Picture 7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20DA075B-6769-40C3-96F3-F203992FE3FD}"/>
                  </a:ext>
                </a:extLst>
              </p:cNvPr>
              <p:cNvPicPr/>
              <p:nvPr/>
            </p:nvPicPr>
            <p:blipFill>
              <a:blip r:embed="rId8"/>
              <a:stretch/>
            </p:blipFill>
            <p:spPr>
              <a:xfrm>
                <a:off x="2828520" y="1963083"/>
                <a:ext cx="1151280" cy="719641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58" name="CustomShape 15">
                <a:extLst>
                  <a:ext uri="{FF2B5EF4-FFF2-40B4-BE49-F238E27FC236}">
                    <a16:creationId xmlns:a16="http://schemas.microsoft.com/office/drawing/2014/main" id="{FBD65A1E-6415-47DB-A8F3-64D61149A2C6}"/>
                  </a:ext>
                </a:extLst>
              </p:cNvPr>
              <p:cNvSpPr/>
              <p:nvPr/>
            </p:nvSpPr>
            <p:spPr>
              <a:xfrm>
                <a:off x="2889802" y="2552760"/>
                <a:ext cx="1024477" cy="234614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0" strike="noStrike" spc="-1" dirty="0">
                    <a:solidFill>
                      <a:srgbClr val="000000"/>
                    </a:solidFill>
                    <a:latin typeface="Arial"/>
                  </a:rPr>
                  <a:t>Irving, TX</a:t>
                </a:r>
                <a:endParaRPr lang="en-US" sz="1000" b="0" strike="noStrike" spc="-1" dirty="0">
                  <a:latin typeface="Arial"/>
                </a:endParaRPr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5F1A903-E144-4B09-A208-6DDEE864E771}"/>
              </a:ext>
            </a:extLst>
          </p:cNvPr>
          <p:cNvGrpSpPr/>
          <p:nvPr/>
        </p:nvGrpSpPr>
        <p:grpSpPr>
          <a:xfrm>
            <a:off x="8729965" y="1283960"/>
            <a:ext cx="908544" cy="1075788"/>
            <a:chOff x="9817526" y="1813680"/>
            <a:chExt cx="1533990" cy="1075788"/>
          </a:xfrm>
        </p:grpSpPr>
        <p:pic>
          <p:nvPicPr>
            <p:cNvPr id="160" name="Picture 38" descr="Logo, company name&#10;&#10;Description automatically generated">
              <a:extLst>
                <a:ext uri="{FF2B5EF4-FFF2-40B4-BE49-F238E27FC236}">
                  <a16:creationId xmlns:a16="http://schemas.microsoft.com/office/drawing/2014/main" id="{34ADA885-405F-4A2B-AD58-A3B708E2C3EA}"/>
                </a:ext>
              </a:extLst>
            </p:cNvPr>
            <p:cNvPicPr/>
            <p:nvPr/>
          </p:nvPicPr>
          <p:blipFill>
            <a:blip r:embed="rId9"/>
            <a:stretch/>
          </p:blipFill>
          <p:spPr>
            <a:xfrm>
              <a:off x="9831960" y="1813680"/>
              <a:ext cx="1482120" cy="833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1" name="CustomShape 17">
              <a:extLst>
                <a:ext uri="{FF2B5EF4-FFF2-40B4-BE49-F238E27FC236}">
                  <a16:creationId xmlns:a16="http://schemas.microsoft.com/office/drawing/2014/main" id="{C1A8CA99-118A-479A-BEBA-D6E15E8E03EB}"/>
                </a:ext>
              </a:extLst>
            </p:cNvPr>
            <p:cNvSpPr/>
            <p:nvPr/>
          </p:nvSpPr>
          <p:spPr>
            <a:xfrm>
              <a:off x="9817526" y="2490813"/>
              <a:ext cx="1533990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Philadelphia, PA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7CE17D2-E61C-43CE-ADC7-A902D278B1E0}"/>
              </a:ext>
            </a:extLst>
          </p:cNvPr>
          <p:cNvGrpSpPr/>
          <p:nvPr/>
        </p:nvGrpSpPr>
        <p:grpSpPr>
          <a:xfrm>
            <a:off x="7601455" y="5216079"/>
            <a:ext cx="877824" cy="974160"/>
            <a:chOff x="8201160" y="4916880"/>
            <a:chExt cx="1133280" cy="974160"/>
          </a:xfrm>
        </p:grpSpPr>
        <p:sp>
          <p:nvSpPr>
            <p:cNvPr id="163" name="CustomShape 14">
              <a:extLst>
                <a:ext uri="{FF2B5EF4-FFF2-40B4-BE49-F238E27FC236}">
                  <a16:creationId xmlns:a16="http://schemas.microsoft.com/office/drawing/2014/main" id="{8F83C22C-86D3-4AC3-9C12-9369E1E402C6}"/>
                </a:ext>
              </a:extLst>
            </p:cNvPr>
            <p:cNvSpPr/>
            <p:nvPr/>
          </p:nvSpPr>
          <p:spPr>
            <a:xfrm>
              <a:off x="8201160" y="5648400"/>
              <a:ext cx="113328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Shelton, CT</a:t>
              </a:r>
              <a:endParaRPr lang="en-US" sz="1000" b="0" strike="noStrike" spc="-1" dirty="0">
                <a:latin typeface="Arial"/>
              </a:endParaRPr>
            </a:p>
          </p:txBody>
        </p:sp>
        <p:pic>
          <p:nvPicPr>
            <p:cNvPr id="164" name="Picture 8" descr="Logo, company name&#10;&#10;Description automatically generated">
              <a:extLst>
                <a:ext uri="{FF2B5EF4-FFF2-40B4-BE49-F238E27FC236}">
                  <a16:creationId xmlns:a16="http://schemas.microsoft.com/office/drawing/2014/main" id="{B2857ADC-42A6-48A3-B8B5-E34F4B075307}"/>
                </a:ext>
              </a:extLst>
            </p:cNvPr>
            <p:cNvPicPr/>
            <p:nvPr/>
          </p:nvPicPr>
          <p:blipFill>
            <a:blip r:embed="rId10"/>
            <a:stretch/>
          </p:blipFill>
          <p:spPr>
            <a:xfrm>
              <a:off x="8229600" y="4916880"/>
              <a:ext cx="1056960" cy="799920"/>
            </a:xfrm>
            <a:prstGeom prst="rect">
              <a:avLst/>
            </a:prstGeom>
            <a:ln w="0">
              <a:noFill/>
            </a:ln>
          </p:spPr>
        </p:pic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8F7BCB0-F44E-4C31-BDEC-43F49B343A9A}"/>
              </a:ext>
            </a:extLst>
          </p:cNvPr>
          <p:cNvCxnSpPr>
            <a:cxnSpLocks/>
            <a:stCxn id="193" idx="0"/>
          </p:cNvCxnSpPr>
          <p:nvPr/>
        </p:nvCxnSpPr>
        <p:spPr>
          <a:xfrm flipH="1" flipV="1">
            <a:off x="10415816" y="3231116"/>
            <a:ext cx="4773" cy="2418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D962C0A-81F8-46DA-857F-4E26BC4E81BF}"/>
              </a:ext>
            </a:extLst>
          </p:cNvPr>
          <p:cNvCxnSpPr/>
          <p:nvPr/>
        </p:nvCxnSpPr>
        <p:spPr>
          <a:xfrm>
            <a:off x="10411043" y="3248838"/>
            <a:ext cx="4677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Shape 3">
            <a:extLst>
              <a:ext uri="{FF2B5EF4-FFF2-40B4-BE49-F238E27FC236}">
                <a16:creationId xmlns:a16="http://schemas.microsoft.com/office/drawing/2014/main" id="{28413634-568E-42B0-B6CC-22C426710193}"/>
              </a:ext>
            </a:extLst>
          </p:cNvPr>
          <p:cNvSpPr txBox="1"/>
          <p:nvPr/>
        </p:nvSpPr>
        <p:spPr>
          <a:xfrm>
            <a:off x="10884566" y="6281721"/>
            <a:ext cx="1549048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58B6C0"/>
                </a:solidFill>
                <a:latin typeface="Arial"/>
              </a:rPr>
              <a:t>04/2021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2963E3-8518-460B-8B8B-32FC53F90B17}"/>
              </a:ext>
            </a:extLst>
          </p:cNvPr>
          <p:cNvGrpSpPr/>
          <p:nvPr/>
        </p:nvGrpSpPr>
        <p:grpSpPr>
          <a:xfrm>
            <a:off x="11033661" y="1237216"/>
            <a:ext cx="1211553" cy="4928140"/>
            <a:chOff x="11271687" y="1237216"/>
            <a:chExt cx="1489546" cy="4928140"/>
          </a:xfrm>
        </p:grpSpPr>
        <p:sp>
          <p:nvSpPr>
            <p:cNvPr id="176" name="Arrow: Chevron 175">
              <a:extLst>
                <a:ext uri="{FF2B5EF4-FFF2-40B4-BE49-F238E27FC236}">
                  <a16:creationId xmlns:a16="http://schemas.microsoft.com/office/drawing/2014/main" id="{329E3A06-D0E3-4AA0-BDD7-67058942CE8B}"/>
                </a:ext>
              </a:extLst>
            </p:cNvPr>
            <p:cNvSpPr/>
            <p:nvPr/>
          </p:nvSpPr>
          <p:spPr>
            <a:xfrm>
              <a:off x="11297141" y="3548616"/>
              <a:ext cx="1250971" cy="317500"/>
            </a:xfrm>
            <a:prstGeom prst="chevron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0000">
                  <a:srgbClr val="FEB449"/>
                </a:gs>
                <a:gs pos="83000">
                  <a:srgbClr val="C000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77" name="CustomShape 9">
              <a:extLst>
                <a:ext uri="{FF2B5EF4-FFF2-40B4-BE49-F238E27FC236}">
                  <a16:creationId xmlns:a16="http://schemas.microsoft.com/office/drawing/2014/main" id="{79C0A1EE-76D0-44E0-A830-122A1347E348}"/>
                </a:ext>
              </a:extLst>
            </p:cNvPr>
            <p:cNvSpPr/>
            <p:nvPr/>
          </p:nvSpPr>
          <p:spPr>
            <a:xfrm>
              <a:off x="11692856" y="3472956"/>
              <a:ext cx="459540" cy="457200"/>
            </a:xfrm>
            <a:prstGeom prst="donut">
              <a:avLst>
                <a:gd name="adj" fmla="val 16203"/>
              </a:avLst>
            </a:prstGeom>
            <a:solidFill>
              <a:srgbClr val="FFFFFF"/>
            </a:solidFill>
            <a:ln w="38160">
              <a:solidFill>
                <a:srgbClr val="000000">
                  <a:alpha val="4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4309BED-E5C7-4D33-828B-F5477C7AA861}"/>
                </a:ext>
              </a:extLst>
            </p:cNvPr>
            <p:cNvGrpSpPr/>
            <p:nvPr/>
          </p:nvGrpSpPr>
          <p:grpSpPr>
            <a:xfrm rot="10800000">
              <a:off x="11322671" y="3942316"/>
              <a:ext cx="625486" cy="2223040"/>
              <a:chOff x="888999" y="812800"/>
              <a:chExt cx="622301" cy="2223040"/>
            </a:xfrm>
          </p:grpSpPr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2856EB1-1B2D-4A8E-995D-381921FAD4DF}"/>
                  </a:ext>
                </a:extLst>
              </p:cNvPr>
              <p:cNvCxnSpPr/>
              <p:nvPr/>
            </p:nvCxnSpPr>
            <p:spPr>
              <a:xfrm flipV="1">
                <a:off x="888999" y="2628900"/>
                <a:ext cx="0" cy="406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162C18B9-7379-4412-9F69-E7CB7C7BA4B5}"/>
                  </a:ext>
                </a:extLst>
              </p:cNvPr>
              <p:cNvCxnSpPr/>
              <p:nvPr/>
            </p:nvCxnSpPr>
            <p:spPr>
              <a:xfrm>
                <a:off x="888999" y="2628900"/>
                <a:ext cx="62230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51F08330-07F0-4260-8E72-E51B67D9FB63}"/>
                  </a:ext>
                </a:extLst>
              </p:cNvPr>
              <p:cNvCxnSpPr/>
              <p:nvPr/>
            </p:nvCxnSpPr>
            <p:spPr>
              <a:xfrm flipV="1">
                <a:off x="1511300" y="812800"/>
                <a:ext cx="0" cy="18161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101C0A2B-064D-4AB1-8322-7DB5E99EB251}"/>
                  </a:ext>
                </a:extLst>
              </p:cNvPr>
              <p:cNvCxnSpPr/>
              <p:nvPr/>
            </p:nvCxnSpPr>
            <p:spPr>
              <a:xfrm flipH="1">
                <a:off x="888999" y="812800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Shape 4">
              <a:extLst>
                <a:ext uri="{FF2B5EF4-FFF2-40B4-BE49-F238E27FC236}">
                  <a16:creationId xmlns:a16="http://schemas.microsoft.com/office/drawing/2014/main" id="{FBD91E18-BB55-4384-986B-7A2628B02E35}"/>
                </a:ext>
              </a:extLst>
            </p:cNvPr>
            <p:cNvSpPr txBox="1"/>
            <p:nvPr/>
          </p:nvSpPr>
          <p:spPr>
            <a:xfrm>
              <a:off x="11372939" y="4431781"/>
              <a:ext cx="1388294" cy="156528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rm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Project Type # Business Knowledge Graph.</a:t>
              </a:r>
              <a:endParaRPr lang="en-US" sz="10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Project Name # </a:t>
              </a:r>
              <a:r>
                <a:rPr lang="en-US" sz="1000" spc="-1" dirty="0">
                  <a:solidFill>
                    <a:srgbClr val="000000"/>
                  </a:solidFill>
                  <a:latin typeface="Arial"/>
                  <a:ea typeface="Times New Roman"/>
                </a:rPr>
                <a:t>Data Fabric</a:t>
              </a: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 </a:t>
              </a:r>
              <a:endParaRPr lang="en-US" sz="10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Role # </a:t>
              </a:r>
              <a:r>
                <a:rPr lang="en-US" sz="1000" spc="-1" dirty="0">
                  <a:solidFill>
                    <a:srgbClr val="000000"/>
                  </a:solidFill>
                  <a:latin typeface="Arial"/>
                  <a:ea typeface="Times New Roman"/>
                </a:rPr>
                <a:t>Lead Sr. Architect</a:t>
              </a:r>
              <a:endParaRPr lang="en-US" sz="10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114300" indent="-114300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endParaRPr lang="en-US" sz="1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ADFDC2B4-776F-4620-AE2A-1302A0DB4331}"/>
                </a:ext>
              </a:extLst>
            </p:cNvPr>
            <p:cNvGrpSpPr/>
            <p:nvPr/>
          </p:nvGrpSpPr>
          <p:grpSpPr>
            <a:xfrm>
              <a:off x="11271687" y="1237216"/>
              <a:ext cx="1276425" cy="1371600"/>
              <a:chOff x="1625674" y="1308100"/>
              <a:chExt cx="1269926" cy="1371600"/>
            </a:xfrm>
          </p:grpSpPr>
          <p:sp>
            <p:nvSpPr>
              <p:cNvPr id="183" name="Arrow: Pentagon 5">
                <a:extLst>
                  <a:ext uri="{FF2B5EF4-FFF2-40B4-BE49-F238E27FC236}">
                    <a16:creationId xmlns:a16="http://schemas.microsoft.com/office/drawing/2014/main" id="{96E90D6E-595E-4DA7-B16F-AAAF6F968D64}"/>
                  </a:ext>
                </a:extLst>
              </p:cNvPr>
              <p:cNvSpPr/>
              <p:nvPr/>
            </p:nvSpPr>
            <p:spPr>
              <a:xfrm rot="5400000">
                <a:off x="1593850" y="1377950"/>
                <a:ext cx="1371600" cy="1231900"/>
              </a:xfrm>
              <a:custGeom>
                <a:avLst/>
                <a:gdLst>
                  <a:gd name="connsiteX0" fmla="*/ 0 w 1384300"/>
                  <a:gd name="connsiteY0" fmla="*/ 0 h 1257300"/>
                  <a:gd name="connsiteX1" fmla="*/ 755650 w 1384300"/>
                  <a:gd name="connsiteY1" fmla="*/ 0 h 1257300"/>
                  <a:gd name="connsiteX2" fmla="*/ 1384300 w 1384300"/>
                  <a:gd name="connsiteY2" fmla="*/ 628650 h 1257300"/>
                  <a:gd name="connsiteX3" fmla="*/ 755650 w 1384300"/>
                  <a:gd name="connsiteY3" fmla="*/ 1257300 h 1257300"/>
                  <a:gd name="connsiteX4" fmla="*/ 0 w 1384300"/>
                  <a:gd name="connsiteY4" fmla="*/ 1257300 h 1257300"/>
                  <a:gd name="connsiteX5" fmla="*/ 0 w 1384300"/>
                  <a:gd name="connsiteY5" fmla="*/ 0 h 1257300"/>
                  <a:gd name="connsiteX0" fmla="*/ 0 w 1384300"/>
                  <a:gd name="connsiteY0" fmla="*/ 0 h 1257300"/>
                  <a:gd name="connsiteX1" fmla="*/ 755650 w 1384300"/>
                  <a:gd name="connsiteY1" fmla="*/ 0 h 1257300"/>
                  <a:gd name="connsiteX2" fmla="*/ 1384300 w 1384300"/>
                  <a:gd name="connsiteY2" fmla="*/ 628650 h 1257300"/>
                  <a:gd name="connsiteX3" fmla="*/ 1035050 w 1384300"/>
                  <a:gd name="connsiteY3" fmla="*/ 1257300 h 1257300"/>
                  <a:gd name="connsiteX4" fmla="*/ 0 w 1384300"/>
                  <a:gd name="connsiteY4" fmla="*/ 1257300 h 1257300"/>
                  <a:gd name="connsiteX5" fmla="*/ 0 w 1384300"/>
                  <a:gd name="connsiteY5" fmla="*/ 0 h 1257300"/>
                  <a:gd name="connsiteX0" fmla="*/ 0 w 1384300"/>
                  <a:gd name="connsiteY0" fmla="*/ 12700 h 1270000"/>
                  <a:gd name="connsiteX1" fmla="*/ 1047750 w 1384300"/>
                  <a:gd name="connsiteY1" fmla="*/ 0 h 1270000"/>
                  <a:gd name="connsiteX2" fmla="*/ 1384300 w 1384300"/>
                  <a:gd name="connsiteY2" fmla="*/ 641350 h 1270000"/>
                  <a:gd name="connsiteX3" fmla="*/ 1035050 w 1384300"/>
                  <a:gd name="connsiteY3" fmla="*/ 1270000 h 1270000"/>
                  <a:gd name="connsiteX4" fmla="*/ 0 w 1384300"/>
                  <a:gd name="connsiteY4" fmla="*/ 1270000 h 1270000"/>
                  <a:gd name="connsiteX5" fmla="*/ 0 w 1384300"/>
                  <a:gd name="connsiteY5" fmla="*/ 12700 h 1270000"/>
                  <a:gd name="connsiteX0" fmla="*/ 0 w 1384300"/>
                  <a:gd name="connsiteY0" fmla="*/ 12700 h 1270000"/>
                  <a:gd name="connsiteX1" fmla="*/ 1009650 w 1384300"/>
                  <a:gd name="connsiteY1" fmla="*/ 0 h 1270000"/>
                  <a:gd name="connsiteX2" fmla="*/ 1384300 w 1384300"/>
                  <a:gd name="connsiteY2" fmla="*/ 641350 h 1270000"/>
                  <a:gd name="connsiteX3" fmla="*/ 1035050 w 1384300"/>
                  <a:gd name="connsiteY3" fmla="*/ 1270000 h 1270000"/>
                  <a:gd name="connsiteX4" fmla="*/ 0 w 1384300"/>
                  <a:gd name="connsiteY4" fmla="*/ 1270000 h 1270000"/>
                  <a:gd name="connsiteX5" fmla="*/ 0 w 1384300"/>
                  <a:gd name="connsiteY5" fmla="*/ 12700 h 1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4300" h="1270000">
                    <a:moveTo>
                      <a:pt x="0" y="12700"/>
                    </a:moveTo>
                    <a:lnTo>
                      <a:pt x="1009650" y="0"/>
                    </a:lnTo>
                    <a:lnTo>
                      <a:pt x="1384300" y="641350"/>
                    </a:lnTo>
                    <a:lnTo>
                      <a:pt x="1035050" y="1270000"/>
                    </a:lnTo>
                    <a:lnTo>
                      <a:pt x="0" y="1270000"/>
                    </a:lnTo>
                    <a:lnTo>
                      <a:pt x="0" y="127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5" name="CustomShape 16">
                <a:extLst>
                  <a:ext uri="{FF2B5EF4-FFF2-40B4-BE49-F238E27FC236}">
                    <a16:creationId xmlns:a16="http://schemas.microsoft.com/office/drawing/2014/main" id="{0DB61F0F-F419-46D0-B23E-580AA75F568C}"/>
                  </a:ext>
                </a:extLst>
              </p:cNvPr>
              <p:cNvSpPr/>
              <p:nvPr/>
            </p:nvSpPr>
            <p:spPr>
              <a:xfrm>
                <a:off x="1625674" y="2036714"/>
                <a:ext cx="1212865" cy="244767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spc="-1" dirty="0">
                    <a:solidFill>
                      <a:srgbClr val="000000"/>
                    </a:solidFill>
                    <a:latin typeface="Arial"/>
                  </a:rPr>
                  <a:t>Bangalore</a:t>
                </a:r>
                <a:r>
                  <a:rPr lang="en-US" sz="1000" b="0" strike="noStrike" spc="-1" dirty="0">
                    <a:solidFill>
                      <a:srgbClr val="000000"/>
                    </a:solidFill>
                    <a:latin typeface="Arial"/>
                  </a:rPr>
                  <a:t>, KA</a:t>
                </a:r>
                <a:endParaRPr lang="en-US" sz="1000" b="0" strike="noStrike" spc="-1" dirty="0">
                  <a:latin typeface="Arial"/>
                </a:endParaRPr>
              </a:p>
            </p:txBody>
          </p:sp>
        </p:grp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3B3101E-8AD0-46EB-86CF-92D03EEAB8F4}"/>
                </a:ext>
              </a:extLst>
            </p:cNvPr>
            <p:cNvCxnSpPr>
              <a:stCxn id="177" idx="0"/>
              <a:endCxn id="183" idx="2"/>
            </p:cNvCxnSpPr>
            <p:nvPr/>
          </p:nvCxnSpPr>
          <p:spPr>
            <a:xfrm flipV="1">
              <a:off x="11922626" y="2608816"/>
              <a:ext cx="192" cy="8641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D9F7210-E36D-4C5C-B3CD-9DC99525B681}"/>
              </a:ext>
            </a:extLst>
          </p:cNvPr>
          <p:cNvGrpSpPr/>
          <p:nvPr/>
        </p:nvGrpSpPr>
        <p:grpSpPr>
          <a:xfrm>
            <a:off x="9612560" y="863796"/>
            <a:ext cx="1549048" cy="5288320"/>
            <a:chOff x="9612560" y="863796"/>
            <a:chExt cx="1549048" cy="5288320"/>
          </a:xfrm>
        </p:grpSpPr>
        <p:sp>
          <p:nvSpPr>
            <p:cNvPr id="173" name="TextShape 1">
              <a:extLst>
                <a:ext uri="{FF2B5EF4-FFF2-40B4-BE49-F238E27FC236}">
                  <a16:creationId xmlns:a16="http://schemas.microsoft.com/office/drawing/2014/main" id="{1241DD46-5EB5-4C80-A942-6FD220F1C7CE}"/>
                </a:ext>
              </a:extLst>
            </p:cNvPr>
            <p:cNvSpPr txBox="1"/>
            <p:nvPr/>
          </p:nvSpPr>
          <p:spPr>
            <a:xfrm>
              <a:off x="9612560" y="863796"/>
              <a:ext cx="1549048" cy="47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spc="-1" dirty="0">
                  <a:solidFill>
                    <a:srgbClr val="3494BA"/>
                  </a:solidFill>
                  <a:latin typeface="Arial"/>
                </a:rPr>
                <a:t>10</a:t>
              </a:r>
              <a:r>
                <a:rPr lang="en-US" sz="1600" b="0" strike="noStrike" spc="-1" dirty="0">
                  <a:solidFill>
                    <a:srgbClr val="3494BA"/>
                  </a:solidFill>
                  <a:latin typeface="Arial"/>
                </a:rPr>
                <a:t>/2020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9" name="TextShape 2">
              <a:extLst>
                <a:ext uri="{FF2B5EF4-FFF2-40B4-BE49-F238E27FC236}">
                  <a16:creationId xmlns:a16="http://schemas.microsoft.com/office/drawing/2014/main" id="{3D3CB205-6D7A-4FB6-B41A-2177FE3F714D}"/>
                </a:ext>
              </a:extLst>
            </p:cNvPr>
            <p:cNvSpPr txBox="1"/>
            <p:nvPr/>
          </p:nvSpPr>
          <p:spPr>
            <a:xfrm>
              <a:off x="9703373" y="1266496"/>
              <a:ext cx="1184952" cy="13509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1100" spc="-1" dirty="0">
                  <a:solidFill>
                    <a:srgbClr val="000000"/>
                  </a:solidFill>
                  <a:ea typeface="Times New Roman"/>
                </a:rPr>
                <a:t>Project Type # Monolithic to Microservice Architecture.</a:t>
              </a:r>
              <a:endParaRPr lang="en-US" sz="1100" spc="-1" dirty="0">
                <a:solidFill>
                  <a:srgbClr val="000000"/>
                </a:solidFill>
              </a:endParaRP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1100" spc="-1" dirty="0">
                  <a:solidFill>
                    <a:srgbClr val="000000"/>
                  </a:solidFill>
                  <a:ea typeface="Times New Roman"/>
                </a:rPr>
                <a:t>Project Name #Insurance Capital Model. </a:t>
              </a:r>
              <a:endParaRPr lang="en-US" sz="1100" spc="-1" dirty="0">
                <a:solidFill>
                  <a:srgbClr val="000000"/>
                </a:solidFill>
              </a:endParaRPr>
            </a:p>
            <a:p>
              <a:pPr marL="114300" indent="-114300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1100" spc="-1" dirty="0">
                  <a:solidFill>
                    <a:srgbClr val="000000"/>
                  </a:solidFill>
                  <a:ea typeface="Times New Roman"/>
                </a:rPr>
                <a:t>Role # Senior Information Architect.</a:t>
              </a:r>
              <a:endParaRPr lang="en-US" sz="1100" spc="-1" dirty="0">
                <a:solidFill>
                  <a:srgbClr val="000000"/>
                </a:solidFill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6C8FC3C-6449-4A06-8993-A95BBD96F275}"/>
                </a:ext>
              </a:extLst>
            </p:cNvPr>
            <p:cNvGrpSpPr/>
            <p:nvPr/>
          </p:nvGrpSpPr>
          <p:grpSpPr>
            <a:xfrm>
              <a:off x="9952853" y="3472956"/>
              <a:ext cx="935472" cy="457200"/>
              <a:chOff x="266699" y="3035840"/>
              <a:chExt cx="1244601" cy="457200"/>
            </a:xfrm>
            <a:gradFill>
              <a:gsLst>
                <a:gs pos="0">
                  <a:schemeClr val="bg1"/>
                </a:gs>
                <a:gs pos="50000">
                  <a:srgbClr val="C00000"/>
                </a:gs>
                <a:gs pos="83000">
                  <a:srgbClr val="C000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</a:gradFill>
          </p:grpSpPr>
          <p:sp>
            <p:nvSpPr>
              <p:cNvPr id="192" name="Arrow: Chevron 191">
                <a:extLst>
                  <a:ext uri="{FF2B5EF4-FFF2-40B4-BE49-F238E27FC236}">
                    <a16:creationId xmlns:a16="http://schemas.microsoft.com/office/drawing/2014/main" id="{9C12A417-6368-44DB-8136-30481738F0FF}"/>
                  </a:ext>
                </a:extLst>
              </p:cNvPr>
              <p:cNvSpPr/>
              <p:nvPr/>
            </p:nvSpPr>
            <p:spPr>
              <a:xfrm>
                <a:off x="266699" y="3111500"/>
                <a:ext cx="1244601" cy="317500"/>
              </a:xfrm>
              <a:prstGeom prst="chevr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CustomShape 9">
                <a:extLst>
                  <a:ext uri="{FF2B5EF4-FFF2-40B4-BE49-F238E27FC236}">
                    <a16:creationId xmlns:a16="http://schemas.microsoft.com/office/drawing/2014/main" id="{5ACB6CDE-F284-40B1-836A-B023C1480D72}"/>
                  </a:ext>
                </a:extLst>
              </p:cNvPr>
              <p:cNvSpPr/>
              <p:nvPr/>
            </p:nvSpPr>
            <p:spPr>
              <a:xfrm>
                <a:off x="660399" y="3035840"/>
                <a:ext cx="457200" cy="457200"/>
              </a:xfrm>
              <a:prstGeom prst="donut">
                <a:avLst>
                  <a:gd name="adj" fmla="val 16203"/>
                </a:avLst>
              </a:prstGeom>
              <a:grpFill/>
              <a:ln w="38160">
                <a:solidFill>
                  <a:srgbClr val="000000">
                    <a:alpha val="40000"/>
                  </a:srgb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67" name="Arrow: Pentagon 5">
              <a:extLst>
                <a:ext uri="{FF2B5EF4-FFF2-40B4-BE49-F238E27FC236}">
                  <a16:creationId xmlns:a16="http://schemas.microsoft.com/office/drawing/2014/main" id="{64B9366E-7564-4AE6-84C2-D468C7F88F77}"/>
                </a:ext>
              </a:extLst>
            </p:cNvPr>
            <p:cNvSpPr/>
            <p:nvPr/>
          </p:nvSpPr>
          <p:spPr>
            <a:xfrm rot="16200000">
              <a:off x="9730017" y="5003353"/>
              <a:ext cx="1371600" cy="925926"/>
            </a:xfrm>
            <a:custGeom>
              <a:avLst/>
              <a:gdLst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7556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0 h 1257300"/>
                <a:gd name="connsiteX1" fmla="*/ 755650 w 1384300"/>
                <a:gd name="connsiteY1" fmla="*/ 0 h 1257300"/>
                <a:gd name="connsiteX2" fmla="*/ 1384300 w 1384300"/>
                <a:gd name="connsiteY2" fmla="*/ 628650 h 1257300"/>
                <a:gd name="connsiteX3" fmla="*/ 1035050 w 1384300"/>
                <a:gd name="connsiteY3" fmla="*/ 1257300 h 1257300"/>
                <a:gd name="connsiteX4" fmla="*/ 0 w 1384300"/>
                <a:gd name="connsiteY4" fmla="*/ 1257300 h 1257300"/>
                <a:gd name="connsiteX5" fmla="*/ 0 w 1384300"/>
                <a:gd name="connsiteY5" fmla="*/ 0 h 1257300"/>
                <a:gd name="connsiteX0" fmla="*/ 0 w 1384300"/>
                <a:gd name="connsiteY0" fmla="*/ 12700 h 1270000"/>
                <a:gd name="connsiteX1" fmla="*/ 10477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  <a:gd name="connsiteX0" fmla="*/ 0 w 1384300"/>
                <a:gd name="connsiteY0" fmla="*/ 12700 h 1270000"/>
                <a:gd name="connsiteX1" fmla="*/ 1009650 w 1384300"/>
                <a:gd name="connsiteY1" fmla="*/ 0 h 1270000"/>
                <a:gd name="connsiteX2" fmla="*/ 1384300 w 1384300"/>
                <a:gd name="connsiteY2" fmla="*/ 641350 h 1270000"/>
                <a:gd name="connsiteX3" fmla="*/ 1035050 w 1384300"/>
                <a:gd name="connsiteY3" fmla="*/ 1270000 h 1270000"/>
                <a:gd name="connsiteX4" fmla="*/ 0 w 1384300"/>
                <a:gd name="connsiteY4" fmla="*/ 1270000 h 1270000"/>
                <a:gd name="connsiteX5" fmla="*/ 0 w 1384300"/>
                <a:gd name="connsiteY5" fmla="*/ 127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300" h="1270000">
                  <a:moveTo>
                    <a:pt x="0" y="12700"/>
                  </a:moveTo>
                  <a:lnTo>
                    <a:pt x="1009650" y="0"/>
                  </a:lnTo>
                  <a:lnTo>
                    <a:pt x="1384300" y="641350"/>
                  </a:lnTo>
                  <a:lnTo>
                    <a:pt x="1035050" y="1270000"/>
                  </a:lnTo>
                  <a:lnTo>
                    <a:pt x="0" y="12700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bg1"/>
            </a:solidFill>
            <a:ln w="31750" cap="rnd" cmpd="sng">
              <a:solidFill>
                <a:schemeClr val="accent1">
                  <a:shade val="50000"/>
                  <a:alpha val="75000"/>
                </a:schemeClr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371600"/>
                        <a:gd name="connsiteY0" fmla="*/ 12319 h 1231900"/>
                        <a:gd name="connsiteX1" fmla="*/ 1000387 w 1371600"/>
                        <a:gd name="connsiteY1" fmla="*/ 0 h 1231900"/>
                        <a:gd name="connsiteX2" fmla="*/ 1371600 w 1371600"/>
                        <a:gd name="connsiteY2" fmla="*/ 622109 h 1231900"/>
                        <a:gd name="connsiteX3" fmla="*/ 1025554 w 1371600"/>
                        <a:gd name="connsiteY3" fmla="*/ 1231900 h 1231900"/>
                        <a:gd name="connsiteX4" fmla="*/ 0 w 1371600"/>
                        <a:gd name="connsiteY4" fmla="*/ 1231900 h 1231900"/>
                        <a:gd name="connsiteX5" fmla="*/ 0 w 1371600"/>
                        <a:gd name="connsiteY5" fmla="*/ 12319 h 1231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71600" h="1231900" extrusionOk="0">
                          <a:moveTo>
                            <a:pt x="0" y="12319"/>
                          </a:moveTo>
                          <a:cubicBezTo>
                            <a:pt x="321967" y="49772"/>
                            <a:pt x="681921" y="31249"/>
                            <a:pt x="1000387" y="0"/>
                          </a:cubicBezTo>
                          <a:cubicBezTo>
                            <a:pt x="1042353" y="108336"/>
                            <a:pt x="1286010" y="554325"/>
                            <a:pt x="1371600" y="622109"/>
                          </a:cubicBezTo>
                          <a:cubicBezTo>
                            <a:pt x="1283637" y="691035"/>
                            <a:pt x="1230011" y="995014"/>
                            <a:pt x="1025554" y="1231900"/>
                          </a:cubicBezTo>
                          <a:cubicBezTo>
                            <a:pt x="608875" y="1156571"/>
                            <a:pt x="245282" y="1152331"/>
                            <a:pt x="0" y="1231900"/>
                          </a:cubicBezTo>
                          <a:cubicBezTo>
                            <a:pt x="-14572" y="803978"/>
                            <a:pt x="85154" y="219474"/>
                            <a:pt x="0" y="1231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AA10975-255C-4A7A-8750-2884A9DCD252}"/>
                </a:ext>
              </a:extLst>
            </p:cNvPr>
            <p:cNvCxnSpPr>
              <a:cxnSpLocks/>
              <a:stCxn id="193" idx="4"/>
              <a:endCxn id="167" idx="2"/>
            </p:cNvCxnSpPr>
            <p:nvPr/>
          </p:nvCxnSpPr>
          <p:spPr>
            <a:xfrm flipH="1">
              <a:off x="10420447" y="3930156"/>
              <a:ext cx="142" cy="850360"/>
            </a:xfrm>
            <a:prstGeom prst="line">
              <a:avLst/>
            </a:prstGeom>
            <a:ln w="19050">
              <a:solidFill>
                <a:srgbClr val="236B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C39851A9-1884-417D-84B3-CC6B52A802B5}"/>
                </a:ext>
              </a:extLst>
            </p:cNvPr>
            <p:cNvGrpSpPr/>
            <p:nvPr/>
          </p:nvGrpSpPr>
          <p:grpSpPr>
            <a:xfrm>
              <a:off x="10411043" y="1238656"/>
              <a:ext cx="467736" cy="2010182"/>
              <a:chOff x="876299" y="1074718"/>
              <a:chExt cx="622301" cy="1737004"/>
            </a:xfrm>
          </p:grpSpPr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DC9EDFC-30E8-465D-81E6-EBC9F14AF663}"/>
                  </a:ext>
                </a:extLst>
              </p:cNvPr>
              <p:cNvCxnSpPr/>
              <p:nvPr/>
            </p:nvCxnSpPr>
            <p:spPr>
              <a:xfrm flipV="1">
                <a:off x="1498600" y="1074718"/>
                <a:ext cx="0" cy="17370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8EA90F7-C888-423D-84B5-0F45E71A1A0E}"/>
                  </a:ext>
                </a:extLst>
              </p:cNvPr>
              <p:cNvCxnSpPr/>
              <p:nvPr/>
            </p:nvCxnSpPr>
            <p:spPr>
              <a:xfrm flipH="1">
                <a:off x="876299" y="1074718"/>
                <a:ext cx="622301" cy="0"/>
              </a:xfrm>
              <a:prstGeom prst="line">
                <a:avLst/>
              </a:prstGeom>
              <a:ln w="19050"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CustomShape 15">
              <a:extLst>
                <a:ext uri="{FF2B5EF4-FFF2-40B4-BE49-F238E27FC236}">
                  <a16:creationId xmlns:a16="http://schemas.microsoft.com/office/drawing/2014/main" id="{0790ADB9-65B2-42E6-8A40-CD6BD5EB69A6}"/>
                </a:ext>
              </a:extLst>
            </p:cNvPr>
            <p:cNvSpPr/>
            <p:nvPr/>
          </p:nvSpPr>
          <p:spPr>
            <a:xfrm>
              <a:off x="9902888" y="5902215"/>
              <a:ext cx="1044252" cy="24928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00" spc="-1" dirty="0">
                  <a:solidFill>
                    <a:srgbClr val="000000"/>
                  </a:solidFill>
                  <a:latin typeface="Arial"/>
                </a:rPr>
                <a:t>Hyderabad</a:t>
              </a: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, TG</a:t>
              </a:r>
              <a:endParaRPr lang="en-US" sz="1000" b="0" strike="noStrike" spc="-1" dirty="0">
                <a:latin typeface="Arial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4E01A5-F953-4B10-89E8-018BDD075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989976" y="5125282"/>
              <a:ext cx="876267" cy="78182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5966D1-D1D3-46CA-8414-365DC3D774DD}"/>
              </a:ext>
            </a:extLst>
          </p:cNvPr>
          <p:cNvGrpSpPr/>
          <p:nvPr/>
        </p:nvGrpSpPr>
        <p:grpSpPr>
          <a:xfrm>
            <a:off x="5140" y="139980"/>
            <a:ext cx="12181720" cy="914528"/>
            <a:chOff x="5140" y="20234"/>
            <a:chExt cx="12181720" cy="914528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CCB69655-4EE5-40F3-A60F-35B0E72EC929}"/>
                </a:ext>
              </a:extLst>
            </p:cNvPr>
            <p:cNvSpPr/>
            <p:nvPr/>
          </p:nvSpPr>
          <p:spPr>
            <a:xfrm>
              <a:off x="5140" y="20234"/>
              <a:ext cx="12181720" cy="914528"/>
            </a:xfrm>
            <a:prstGeom prst="rightArrow">
              <a:avLst>
                <a:gd name="adj1" fmla="val 50000"/>
                <a:gd name="adj2" fmla="val 33336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8753C2-4B69-4B38-AA74-1348CA170B34}"/>
                </a:ext>
              </a:extLst>
            </p:cNvPr>
            <p:cNvSpPr txBox="1"/>
            <p:nvPr/>
          </p:nvSpPr>
          <p:spPr>
            <a:xfrm>
              <a:off x="2320103" y="292832"/>
              <a:ext cx="7493001" cy="369332"/>
            </a:xfrm>
            <a:prstGeom prst="rect">
              <a:avLst/>
            </a:prstGeom>
            <a:solidFill>
              <a:srgbClr val="0033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Cognizant</a:t>
              </a:r>
              <a:endParaRPr lang="en-I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9CA348-9CD9-4247-8921-640B32A9E0EB}"/>
                </a:ext>
              </a:extLst>
            </p:cNvPr>
            <p:cNvSpPr txBox="1"/>
            <p:nvPr/>
          </p:nvSpPr>
          <p:spPr>
            <a:xfrm>
              <a:off x="9813104" y="292831"/>
              <a:ext cx="1053138" cy="374161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Ness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DFD3D6-8937-4D47-861F-9A9ABED4BF80}"/>
                </a:ext>
              </a:extLst>
            </p:cNvPr>
            <p:cNvSpPr txBox="1"/>
            <p:nvPr/>
          </p:nvSpPr>
          <p:spPr>
            <a:xfrm>
              <a:off x="10866243" y="292832"/>
              <a:ext cx="1020957" cy="36576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FFC000"/>
                  </a:solidFill>
                </a:rPr>
                <a:t>EY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DEA7CBF-104D-4765-B538-2E95FE96507F}"/>
                </a:ext>
              </a:extLst>
            </p:cNvPr>
            <p:cNvSpPr txBox="1"/>
            <p:nvPr/>
          </p:nvSpPr>
          <p:spPr>
            <a:xfrm>
              <a:off x="16026" y="294618"/>
              <a:ext cx="2299427" cy="365760"/>
            </a:xfrm>
            <a:prstGeom prst="rect">
              <a:avLst/>
            </a:prstGeom>
            <a:solidFill>
              <a:srgbClr val="FEB44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C00000"/>
                  </a:solidFill>
                </a:rPr>
                <a:t>iGATE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219A32-6358-4148-BE96-1D0CB47E5F48}"/>
              </a:ext>
            </a:extLst>
          </p:cNvPr>
          <p:cNvGrpSpPr/>
          <p:nvPr/>
        </p:nvGrpSpPr>
        <p:grpSpPr>
          <a:xfrm>
            <a:off x="161720" y="5258098"/>
            <a:ext cx="1047240" cy="734400"/>
            <a:chOff x="161720" y="5258098"/>
            <a:chExt cx="1047240" cy="734400"/>
          </a:xfrm>
        </p:grpSpPr>
        <p:pic>
          <p:nvPicPr>
            <p:cNvPr id="213" name="Picture 5_0" descr="Logo&#10;&#10;Description automatically generated">
              <a:extLst>
                <a:ext uri="{FF2B5EF4-FFF2-40B4-BE49-F238E27FC236}">
                  <a16:creationId xmlns:a16="http://schemas.microsoft.com/office/drawing/2014/main" id="{938683A6-64B7-4080-83D5-F66D499C72C1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06720" y="5258098"/>
              <a:ext cx="914400" cy="569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4" name="CustomShape 7">
              <a:extLst>
                <a:ext uri="{FF2B5EF4-FFF2-40B4-BE49-F238E27FC236}">
                  <a16:creationId xmlns:a16="http://schemas.microsoft.com/office/drawing/2014/main" id="{6AF16697-9367-4C95-A5C0-C218C17DE246}"/>
                </a:ext>
              </a:extLst>
            </p:cNvPr>
            <p:cNvSpPr/>
            <p:nvPr/>
          </p:nvSpPr>
          <p:spPr>
            <a:xfrm>
              <a:off x="161720" y="5749858"/>
              <a:ext cx="104724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 err="1">
                  <a:solidFill>
                    <a:srgbClr val="000000"/>
                  </a:solidFill>
                  <a:latin typeface="Arial"/>
                </a:rPr>
                <a:t>Bethlam</a:t>
              </a: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, PA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650EFFA2-D0AE-4C9B-A34C-7665010C21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321" y="1279967"/>
            <a:ext cx="892872" cy="71687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F5F622F-034D-430F-A097-648761E30022}"/>
              </a:ext>
            </a:extLst>
          </p:cNvPr>
          <p:cNvGrpSpPr/>
          <p:nvPr/>
        </p:nvGrpSpPr>
        <p:grpSpPr>
          <a:xfrm>
            <a:off x="-274297" y="87089"/>
            <a:ext cx="12117150" cy="545053"/>
            <a:chOff x="-240844" y="87089"/>
            <a:chExt cx="12117150" cy="545053"/>
          </a:xfrm>
        </p:grpSpPr>
        <p:sp>
          <p:nvSpPr>
            <p:cNvPr id="165" name="TextShape 1">
              <a:extLst>
                <a:ext uri="{FF2B5EF4-FFF2-40B4-BE49-F238E27FC236}">
                  <a16:creationId xmlns:a16="http://schemas.microsoft.com/office/drawing/2014/main" id="{1ED3CC7D-BC48-4D4D-B24C-4F35D8DC5C1C}"/>
                </a:ext>
              </a:extLst>
            </p:cNvPr>
            <p:cNvSpPr txBox="1"/>
            <p:nvPr/>
          </p:nvSpPr>
          <p:spPr>
            <a:xfrm>
              <a:off x="-240844" y="119740"/>
              <a:ext cx="1330473" cy="512402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3494BA"/>
                  </a:solidFill>
                  <a:latin typeface="Arial"/>
                </a:rPr>
                <a:t>06/2006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4" name="TextShape 1">
              <a:extLst>
                <a:ext uri="{FF2B5EF4-FFF2-40B4-BE49-F238E27FC236}">
                  <a16:creationId xmlns:a16="http://schemas.microsoft.com/office/drawing/2014/main" id="{C026FE76-0243-43D4-9FBF-AD85C8B6D93C}"/>
                </a:ext>
              </a:extLst>
            </p:cNvPr>
            <p:cNvSpPr txBox="1"/>
            <p:nvPr/>
          </p:nvSpPr>
          <p:spPr>
            <a:xfrm>
              <a:off x="2033213" y="87089"/>
              <a:ext cx="1319587" cy="545053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3494BA"/>
                  </a:solidFill>
                  <a:latin typeface="Arial"/>
                </a:rPr>
                <a:t>01/2013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4" name="TextShape 1">
              <a:extLst>
                <a:ext uri="{FF2B5EF4-FFF2-40B4-BE49-F238E27FC236}">
                  <a16:creationId xmlns:a16="http://schemas.microsoft.com/office/drawing/2014/main" id="{B4EE8F79-DFCD-4EED-91FB-11D6F87BEF99}"/>
                </a:ext>
              </a:extLst>
            </p:cNvPr>
            <p:cNvSpPr txBox="1"/>
            <p:nvPr/>
          </p:nvSpPr>
          <p:spPr>
            <a:xfrm>
              <a:off x="9471068" y="87089"/>
              <a:ext cx="1319587" cy="545053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3494BA"/>
                  </a:solidFill>
                  <a:latin typeface="Arial"/>
                </a:rPr>
                <a:t>10/2020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5" name="TextShape 1">
              <a:extLst>
                <a:ext uri="{FF2B5EF4-FFF2-40B4-BE49-F238E27FC236}">
                  <a16:creationId xmlns:a16="http://schemas.microsoft.com/office/drawing/2014/main" id="{1CADA8E3-CF38-4771-9CF0-8B81EC106F32}"/>
                </a:ext>
              </a:extLst>
            </p:cNvPr>
            <p:cNvSpPr txBox="1"/>
            <p:nvPr/>
          </p:nvSpPr>
          <p:spPr>
            <a:xfrm>
              <a:off x="10556719" y="87089"/>
              <a:ext cx="1319587" cy="545053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3494BA"/>
                  </a:solidFill>
                  <a:latin typeface="Arial"/>
                </a:rPr>
                <a:t>04/2021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91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tf78594139_win32</Template>
  <TotalTime>1712</TotalTime>
  <Words>1805</Words>
  <Application>Microsoft Office PowerPoint</Application>
  <PresentationFormat>Widescreen</PresentationFormat>
  <Paragraphs>296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Slide Title</dc:title>
  <dc:subject/>
  <dc:creator>zahir</dc:creator>
  <dc:description/>
  <cp:lastModifiedBy>Zahir Iqubal</cp:lastModifiedBy>
  <cp:revision>48</cp:revision>
  <dcterms:created xsi:type="dcterms:W3CDTF">2021-01-16T04:42:53Z</dcterms:created>
  <dcterms:modified xsi:type="dcterms:W3CDTF">2021-07-26T08:12:25Z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5</vt:i4>
  </property>
</Properties>
</file>