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82" r:id="rId4"/>
    <p:sldId id="285" r:id="rId5"/>
    <p:sldId id="283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g8JHfzJsijXATRdC0oEv80WlMGx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kub Pradeniak" initials="JP" lastIdx="1" clrIdx="0">
    <p:extLst>
      <p:ext uri="{19B8F6BF-5375-455C-9EA6-DF929625EA0E}">
        <p15:presenceInfo xmlns:p15="http://schemas.microsoft.com/office/powerpoint/2012/main" userId="8dc850b20c3a4e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Světlý styl 1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customschemas.google.com/relationships/presentationmetadata" Target="meta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6FAD27EF-8EDB-9003-03E8-A2CB2BC69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AB0C00D4-9C33-7667-095E-D804F9CE94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FF0A10EB-502A-FD8D-B116-84BD938839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60058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4D5ADAE3-0E13-4AA0-8D12-4CFA73C13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5FC3CB08-7427-7F34-3B56-FA1CAD5167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9156AE72-432E-DFA0-329B-1AB9AC219E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31839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EAD7792F-9974-AFDF-EA02-1105D4C1F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7F34772A-CF55-F78F-5D70-F09DA8EFDA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CD786C90-EC07-F5FE-47C4-C8F1A369AC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2015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A718F0E2-0C97-31E2-1152-043E330E8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7208C8FE-0DA9-BE4C-99B9-65D5F28104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51C42F87-7728-34B5-00DC-02D0F6D3C7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79184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8BA99B5B-038A-DAD1-A543-8F85D71EC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960B8482-681C-9219-DDBE-82A649301D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437DA4CB-714E-0EE6-BCBA-3FB5B7B9E0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1627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9E358284-05A2-4C36-C54B-BC1C4302B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3A8C3577-BC4E-9A14-7181-154A634C16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47FC3AD1-D217-2B77-45FC-F80B18B5A3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345226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98034CD5-40EF-FD1D-B8E6-68F872CB3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5D78AF49-85DD-CA2B-240B-0C74831257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1C4C630F-DEEC-716B-5772-AB9FBF715E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472615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97489059-C9DF-4188-C455-76B51BEAD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938ED754-6E18-D67A-5DFE-5A8E04C741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31AAC152-EF91-3539-1EA0-D1B5B86E94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80382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ABBD9A2F-44AA-70E6-2D29-6E84C495B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37F5E546-8921-0BF1-76B7-594501DCFB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CAE75B79-2DBA-F206-8712-D775314D2B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633197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013D1745-95A4-F6DA-72B8-49F96D6F7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F40C8D32-B65B-1180-60F5-2A36AB2741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2C3982BC-9637-EFC2-0094-3CBA3A0102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84748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515681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1711B8E8-254B-688A-CB07-C466D3300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93FD9A03-6D32-86F5-4061-A410CC62BA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E63D1276-36F0-0CBB-1D31-277F9108E0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879402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3223908D-7F8D-F95B-C936-E09BA5BF8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9593F6FE-060A-9CC0-39A1-9A1EF244DD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BDB0AD05-3B2F-126F-0D92-955C3C2BDB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423630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C340F206-1EA2-C70A-A5E9-A043123B2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7C1CBD04-0E58-CA59-86CE-0AA208E0C2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623312AF-2536-E36F-1506-68204AA132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555088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A48CA7C2-FF8D-C559-F379-DA3FDB304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3CDA2A86-9F38-2DBF-E034-6C2F5B514A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48E55FF0-E50C-A1D7-BA87-ED807557D4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987748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D6E66FE7-D97F-8459-7B0B-C6F0BA414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8B2160E5-1101-8377-9A52-F079E08E64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4E84F5D5-E45C-6EBB-22F9-1F1D70E835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80709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76362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77296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12427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75673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03851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D56E9D7A-455E-5636-90E6-EDC5F49F2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DC55D3EF-EF45-83A9-F780-82E0E82370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7E05AF41-75B5-28B9-78AD-76C9B0DB34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3948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418A9785-C5EA-B4F4-4396-049E70EAC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C5FE9289-AB34-A108-0995-5A25AE2940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F8FD9FEB-16D3-264B-E3B5-C50EBF1F79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92242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CSS/CSS_layout/Grid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grid_layout/Box_alignment_in_grid_layou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pen?template=NWOoRVJ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CSS/CSS_layout/Flexbo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-2" y="0"/>
            <a:ext cx="1219200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94901"/>
                </a:srgbClr>
              </a:gs>
              <a:gs pos="34000">
                <a:srgbClr val="000000">
                  <a:alpha val="94901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0">
                <a:srgbClr val="2F5496">
                  <a:alpha val="58039"/>
                </a:srgbClr>
              </a:gs>
              <a:gs pos="28000">
                <a:srgbClr val="2F5496">
                  <a:alpha val="58039"/>
                </a:srgbClr>
              </a:gs>
              <a:gs pos="100000">
                <a:srgbClr val="000000">
                  <a:alpha val="69019"/>
                </a:srgbClr>
              </a:gs>
            </a:gsLst>
            <a:lin ang="11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0980"/>
                </a:srgbClr>
              </a:gs>
              <a:gs pos="100000">
                <a:srgbClr val="4472C4">
                  <a:alpha val="0"/>
                </a:srgbClr>
              </a:gs>
            </a:gsLst>
            <a:lin ang="15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699714" y="5490971"/>
            <a:ext cx="6962072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Frontend</a:t>
            </a:r>
            <a:r>
              <a:rPr lang="cs-CZ" sz="4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– HTML + CSS – layouty (</a:t>
            </a:r>
            <a:r>
              <a:rPr lang="cs-CZ" sz="4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flex</a:t>
            </a:r>
            <a:r>
              <a:rPr lang="cs-CZ" sz="4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cs-CZ" sz="4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grid</a:t>
            </a:r>
            <a:r>
              <a:rPr lang="cs-CZ" sz="4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40900" y="935399"/>
            <a:ext cx="12192001" cy="3044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E8F755A3-73DF-31C0-B791-F25DED67A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FC8CE2C8-E39F-1B4E-074C-9818C0CFAA00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19703CEE-2687-F5FE-6045-CDC4BA8FFF31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1AD376C8-5D93-1635-1F5A-BF67DBEEABC0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7F4D2EF1-399A-708D-B6EE-84907140D554}"/>
              </a:ext>
            </a:extLst>
          </p:cNvPr>
          <p:cNvSpPr/>
          <p:nvPr/>
        </p:nvSpPr>
        <p:spPr>
          <a:xfrm>
            <a:off x="459354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3A68C05E-14D7-5479-6064-9A45AEE9AE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CSS </a:t>
            </a:r>
            <a:r>
              <a:rPr lang="cs-CZ" sz="4000" dirty="0" err="1">
                <a:solidFill>
                  <a:srgbClr val="FFFFFF"/>
                </a:solidFill>
              </a:rPr>
              <a:t>Flex</a:t>
            </a:r>
            <a:r>
              <a:rPr lang="cs-CZ" sz="4000" dirty="0">
                <a:solidFill>
                  <a:srgbClr val="FFFFFF"/>
                </a:solidFill>
              </a:rPr>
              <a:t> (příklady)</a:t>
            </a:r>
            <a:endParaRPr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EA90B54B-9C68-4A16-8F2D-3CF117A09A90}"/>
              </a:ext>
            </a:extLst>
          </p:cNvPr>
          <p:cNvSpPr txBox="1"/>
          <p:nvPr/>
        </p:nvSpPr>
        <p:spPr>
          <a:xfrm>
            <a:off x="1085349" y="2161110"/>
            <a:ext cx="10021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/>
              <a:t>Nastavení </a:t>
            </a:r>
            <a:r>
              <a:rPr lang="cs-CZ" sz="2000" dirty="0" err="1"/>
              <a:t>flexboxu</a:t>
            </a:r>
            <a:endParaRPr lang="cs-CZ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BDEE67-3C68-FAD9-CF76-87060DAFF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3721" y="2837642"/>
            <a:ext cx="1404552" cy="83099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main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display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flex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43E3FA3D-EDAB-6F69-537D-D55C86F4A03F}"/>
              </a:ext>
            </a:extLst>
          </p:cNvPr>
          <p:cNvSpPr txBox="1"/>
          <p:nvPr/>
        </p:nvSpPr>
        <p:spPr>
          <a:xfrm>
            <a:off x="2624534" y="5889523"/>
            <a:ext cx="6942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Všimněte si, že se všechny elementy vykreslily do řádku – výchozí chování </a:t>
            </a:r>
            <a:r>
              <a:rPr lang="cs-CZ" dirty="0" err="1"/>
              <a:t>flexboxu</a:t>
            </a:r>
            <a:r>
              <a:rPr lang="cs-CZ" dirty="0"/>
              <a:t>. </a:t>
            </a: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21ADE99D-5378-08F5-6ADE-4346E496F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097" y="4016054"/>
            <a:ext cx="7525800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13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800FAAE2-B665-91EB-EBE6-EC08DCB45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B70A92DE-2498-2D19-C536-36307643AB94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3E9BC67A-B140-05CC-833B-1CAF32924E94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07A9D0B6-9E26-1A1D-0FEB-A030AEE268AF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92313A8C-F5A2-C2BE-0A03-615D407B6133}"/>
              </a:ext>
            </a:extLst>
          </p:cNvPr>
          <p:cNvSpPr/>
          <p:nvPr/>
        </p:nvSpPr>
        <p:spPr>
          <a:xfrm>
            <a:off x="459354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2123B90C-C56C-D0D1-9D6A-C0C4FCD775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CSS </a:t>
            </a:r>
            <a:r>
              <a:rPr lang="cs-CZ" sz="4000" dirty="0" err="1">
                <a:solidFill>
                  <a:srgbClr val="FFFFFF"/>
                </a:solidFill>
              </a:rPr>
              <a:t>Flex</a:t>
            </a:r>
            <a:r>
              <a:rPr lang="cs-CZ" sz="4000" dirty="0">
                <a:solidFill>
                  <a:srgbClr val="FFFFFF"/>
                </a:solidFill>
              </a:rPr>
              <a:t> (příklady)</a:t>
            </a:r>
            <a:endParaRPr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4A5BAA23-948B-3D77-2301-3EF359525D26}"/>
              </a:ext>
            </a:extLst>
          </p:cNvPr>
          <p:cNvSpPr txBox="1"/>
          <p:nvPr/>
        </p:nvSpPr>
        <p:spPr>
          <a:xfrm>
            <a:off x="1085346" y="1797316"/>
            <a:ext cx="10021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/>
              <a:t>Nastavení řádkového/sloupcového toku elementů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1AE036BC-8E95-EC32-8122-566566E4D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07" y="5685397"/>
            <a:ext cx="4037260" cy="890727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817706E4-B74A-53A9-2702-4A490E26C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243" y="4540103"/>
            <a:ext cx="2651688" cy="107721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main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display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flex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flex-direction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row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-reverse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344EEBB-6583-FA96-EE4D-ED1F2F88C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9188" y="2393021"/>
            <a:ext cx="2255746" cy="107721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main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display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flex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flex-direction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column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Obrázek 14">
            <a:extLst>
              <a:ext uri="{FF2B5EF4-FFF2-40B4-BE49-F238E27FC236}">
                <a16:creationId xmlns:a16="http://schemas.microsoft.com/office/drawing/2014/main" id="{1B2A6AE6-EBE4-1003-7DA7-95B91349D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7" y="2426512"/>
            <a:ext cx="966603" cy="4304753"/>
          </a:xfrm>
          <a:prstGeom prst="rect">
            <a:avLst/>
          </a:prstGeom>
        </p:spPr>
      </p:pic>
      <p:sp>
        <p:nvSpPr>
          <p:cNvPr id="16" name="Rectangle 4">
            <a:extLst>
              <a:ext uri="{FF2B5EF4-FFF2-40B4-BE49-F238E27FC236}">
                <a16:creationId xmlns:a16="http://schemas.microsoft.com/office/drawing/2014/main" id="{02CE9F67-7A6A-C0E2-4464-1D5B98F67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264" y="2426512"/>
            <a:ext cx="2943434" cy="107721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main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display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flex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flex-direction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column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-reverse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A8EC85EC-DC8C-9F4A-6C68-F1AAADA14F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9698" y="2426512"/>
            <a:ext cx="958503" cy="430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75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A24FEAD9-3A17-843A-7E71-E5CADF720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CC9AE6A8-6E1F-1864-66FB-A6625605AA49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65E078BC-C306-F86E-A30C-ACD9C42294C9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C7BB62E0-6908-5D25-2BB6-1465187B7DC6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35389602-8848-F15B-EB00-9E6AA8E1E891}"/>
              </a:ext>
            </a:extLst>
          </p:cNvPr>
          <p:cNvSpPr/>
          <p:nvPr/>
        </p:nvSpPr>
        <p:spPr>
          <a:xfrm>
            <a:off x="459354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C6E771FE-0F97-24A6-9EA9-9E20B4B76F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CSS </a:t>
            </a:r>
            <a:r>
              <a:rPr lang="cs-CZ" sz="4000" dirty="0" err="1">
                <a:solidFill>
                  <a:srgbClr val="FFFFFF"/>
                </a:solidFill>
              </a:rPr>
              <a:t>Flex</a:t>
            </a:r>
            <a:r>
              <a:rPr lang="cs-CZ" sz="4000" dirty="0">
                <a:solidFill>
                  <a:srgbClr val="FFFFFF"/>
                </a:solidFill>
              </a:rPr>
              <a:t> (příklady)</a:t>
            </a:r>
            <a:endParaRPr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A5B20583-5544-69FC-4255-67CF44475432}"/>
              </a:ext>
            </a:extLst>
          </p:cNvPr>
          <p:cNvSpPr txBox="1"/>
          <p:nvPr/>
        </p:nvSpPr>
        <p:spPr>
          <a:xfrm>
            <a:off x="1085349" y="2161110"/>
            <a:ext cx="10021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/>
              <a:t>Nastavení mezery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710176B-5372-A396-78C4-26FD253FD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3722" y="2586289"/>
            <a:ext cx="1404552" cy="107721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main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display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flex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gap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rem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4B2BC9C9-D83C-32CE-E75A-AE98AC3C2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329" y="3961894"/>
            <a:ext cx="8030696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99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BB401D4E-84B8-9374-890B-1103CADF7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7832E881-95DE-95C9-9226-73B41314ACB3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96FCDC79-2ED8-B3E7-83F9-992544DCF7AF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5E212F2A-03FC-30EE-B7AA-86B4A7E40A4D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B997EB9D-E0A7-8EA3-2757-DAB8488D0E16}"/>
              </a:ext>
            </a:extLst>
          </p:cNvPr>
          <p:cNvSpPr/>
          <p:nvPr/>
        </p:nvSpPr>
        <p:spPr>
          <a:xfrm>
            <a:off x="459354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5E139C73-15ED-5765-9DB1-9252F9CA58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CSS </a:t>
            </a:r>
            <a:r>
              <a:rPr lang="cs-CZ" sz="4000" dirty="0" err="1">
                <a:solidFill>
                  <a:srgbClr val="FFFFFF"/>
                </a:solidFill>
              </a:rPr>
              <a:t>Flex</a:t>
            </a:r>
            <a:r>
              <a:rPr lang="cs-CZ" sz="4000" dirty="0">
                <a:solidFill>
                  <a:srgbClr val="FFFFFF"/>
                </a:solidFill>
              </a:rPr>
              <a:t> (příklady)</a:t>
            </a:r>
            <a:endParaRPr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AEC4EB69-A644-B20C-CE73-8EBB77EAB97D}"/>
              </a:ext>
            </a:extLst>
          </p:cNvPr>
          <p:cNvSpPr txBox="1"/>
          <p:nvPr/>
        </p:nvSpPr>
        <p:spPr>
          <a:xfrm>
            <a:off x="1085349" y="2161110"/>
            <a:ext cx="10021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/>
              <a:t>Nastavení vertikálního zarovnání (horizontální zarovnání si ukážeme, až budeme mít více řádků)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B3AD4E-6AD3-1FF2-69A1-4DC855FBB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3848" y="2845936"/>
            <a:ext cx="2124299" cy="132343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main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display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flex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gap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rem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align-items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flex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-end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8EF8F17F-D79A-9633-DCD4-F9141905E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013" y="4296779"/>
            <a:ext cx="8259328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00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F1CDDF2D-6694-5939-8363-3C25E072D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A6117C8E-5666-8260-8A6E-48ADAEDA6525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7B46385A-5514-21DD-6AF6-E34315DCEEA1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328567DB-FDFA-49F7-F69A-46DB40488570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52CBB576-3263-FFD7-E587-4CA9D132CCA9}"/>
              </a:ext>
            </a:extLst>
          </p:cNvPr>
          <p:cNvSpPr/>
          <p:nvPr/>
        </p:nvSpPr>
        <p:spPr>
          <a:xfrm>
            <a:off x="459354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35AF7BB9-6F6A-6C69-F92C-93653094CE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CSS </a:t>
            </a:r>
            <a:r>
              <a:rPr lang="cs-CZ" sz="4000" dirty="0" err="1">
                <a:solidFill>
                  <a:srgbClr val="FFFFFF"/>
                </a:solidFill>
              </a:rPr>
              <a:t>Flex</a:t>
            </a:r>
            <a:r>
              <a:rPr lang="cs-CZ" sz="4000" dirty="0">
                <a:solidFill>
                  <a:srgbClr val="FFFFFF"/>
                </a:solidFill>
              </a:rPr>
              <a:t> (příklady)</a:t>
            </a:r>
            <a:endParaRPr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7933C885-D15E-7C51-BB0E-A5E9EEE757F1}"/>
              </a:ext>
            </a:extLst>
          </p:cNvPr>
          <p:cNvSpPr txBox="1"/>
          <p:nvPr/>
        </p:nvSpPr>
        <p:spPr>
          <a:xfrm>
            <a:off x="1085349" y="2161110"/>
            <a:ext cx="10021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/>
              <a:t>Zalamování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2144A04-7E13-8F84-E66F-1FA3D6AC2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349" y="2767280"/>
            <a:ext cx="1737976" cy="132343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main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display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flex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gap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rem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flex-wrap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wrap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9179E3E9-50A3-2FDE-CD7B-430DAF74E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794" y="2606666"/>
            <a:ext cx="8523338" cy="338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927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CFAAEDC9-BC50-884D-995B-C090F8FD4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D7E01D05-24A7-A3EE-ACF8-E61621946F7B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87B768D3-471B-416C-9AC7-326B4C0E96FA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15563325-01BD-880D-7877-581D9FCA0467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9934F2E0-4E86-69B6-7B0B-3AA4D9BEA5C0}"/>
              </a:ext>
            </a:extLst>
          </p:cNvPr>
          <p:cNvSpPr/>
          <p:nvPr/>
        </p:nvSpPr>
        <p:spPr>
          <a:xfrm>
            <a:off x="459354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1863EB61-9046-A0D9-4942-0F67946891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CSS </a:t>
            </a:r>
            <a:r>
              <a:rPr lang="cs-CZ" sz="4000" dirty="0" err="1">
                <a:solidFill>
                  <a:srgbClr val="FFFFFF"/>
                </a:solidFill>
              </a:rPr>
              <a:t>Flex</a:t>
            </a:r>
            <a:r>
              <a:rPr lang="cs-CZ" sz="4000" dirty="0">
                <a:solidFill>
                  <a:srgbClr val="FFFFFF"/>
                </a:solidFill>
              </a:rPr>
              <a:t> (příklady)</a:t>
            </a:r>
            <a:endParaRPr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354B6B79-AC4D-F6D7-2F47-AA6E08B921D6}"/>
              </a:ext>
            </a:extLst>
          </p:cNvPr>
          <p:cNvSpPr txBox="1"/>
          <p:nvPr/>
        </p:nvSpPr>
        <p:spPr>
          <a:xfrm>
            <a:off x="1085349" y="2161110"/>
            <a:ext cx="10021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/>
              <a:t>Zalamování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A005E8-4A6C-E103-083C-06EC70BE4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349" y="2767280"/>
            <a:ext cx="2425664" cy="132343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main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display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flex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gap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rem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flex-wrap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wrap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-reverse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3EFD15F4-CAE8-D406-FA6F-6965FACA3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012" y="2632866"/>
            <a:ext cx="8367113" cy="332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85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9C48AD0E-54A0-C199-F305-76C09B9D2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723F0CFF-52E6-A0A3-52FE-46BDD094ADC8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21ADC4A1-7A57-1637-9A04-53C3C6A81095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4CEC5CA7-7F63-13E2-3C11-49D047C3205B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DCAD6DCB-4446-C71C-D217-6DA9F939A1A6}"/>
              </a:ext>
            </a:extLst>
          </p:cNvPr>
          <p:cNvSpPr/>
          <p:nvPr/>
        </p:nvSpPr>
        <p:spPr>
          <a:xfrm>
            <a:off x="459354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377FF491-5C81-4CDE-2DCD-BF1875D7BE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CSS </a:t>
            </a:r>
            <a:r>
              <a:rPr lang="cs-CZ" sz="4000" dirty="0" err="1">
                <a:solidFill>
                  <a:srgbClr val="FFFFFF"/>
                </a:solidFill>
              </a:rPr>
              <a:t>Flex</a:t>
            </a:r>
            <a:r>
              <a:rPr lang="cs-CZ" sz="4000" dirty="0">
                <a:solidFill>
                  <a:srgbClr val="FFFFFF"/>
                </a:solidFill>
              </a:rPr>
              <a:t> (příklady)</a:t>
            </a:r>
            <a:endParaRPr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E6D09BA2-CC89-4D97-1418-F6F93DE1FDB3}"/>
              </a:ext>
            </a:extLst>
          </p:cNvPr>
          <p:cNvSpPr txBox="1"/>
          <p:nvPr/>
        </p:nvSpPr>
        <p:spPr>
          <a:xfrm>
            <a:off x="1085349" y="2161110"/>
            <a:ext cx="10021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/>
              <a:t>Nastavení horizontálního zarovnání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422FAF6-D103-E82F-0740-CAE1AF0D7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349" y="2727121"/>
            <a:ext cx="2427268" cy="156966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main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display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flex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gap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rem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flex-wrap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wrap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justify-content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flex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-end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798E01BA-9DAB-D75E-F6A6-0571E78EF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282" y="2777331"/>
            <a:ext cx="4401164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65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C7F40A8B-403A-E319-7363-D953B22D8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BB868F15-4489-F4BF-B874-3F71834A94ED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0B0E89B8-132C-C49D-3ECF-B201544D9F1B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90A29A35-95DA-9525-FC08-4FB6ECC7459A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9D10A8FD-F89E-36AA-0987-6C79D0954F2C}"/>
              </a:ext>
            </a:extLst>
          </p:cNvPr>
          <p:cNvSpPr/>
          <p:nvPr/>
        </p:nvSpPr>
        <p:spPr>
          <a:xfrm>
            <a:off x="459354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AE3FC504-A7A1-8987-46B3-A2936B818B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CSS </a:t>
            </a:r>
            <a:r>
              <a:rPr lang="cs-CZ" sz="4000" dirty="0" err="1">
                <a:solidFill>
                  <a:srgbClr val="FFFFFF"/>
                </a:solidFill>
              </a:rPr>
              <a:t>Flex</a:t>
            </a:r>
            <a:r>
              <a:rPr lang="cs-CZ" sz="4000" dirty="0">
                <a:solidFill>
                  <a:srgbClr val="FFFFFF"/>
                </a:solidFill>
              </a:rPr>
              <a:t> (příklady)</a:t>
            </a:r>
            <a:endParaRPr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E38BD312-1F1B-34D4-E321-800CCC08E22C}"/>
              </a:ext>
            </a:extLst>
          </p:cNvPr>
          <p:cNvSpPr txBox="1"/>
          <p:nvPr/>
        </p:nvSpPr>
        <p:spPr>
          <a:xfrm>
            <a:off x="1085349" y="2161110"/>
            <a:ext cx="10021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/>
              <a:t>Kombinace zarovnání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A47873-7EB0-7188-E15E-CADB9230D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349" y="2777331"/>
            <a:ext cx="2287806" cy="181588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main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display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flex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gap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rem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flex-wrap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wrap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justify-content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center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align-items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center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7DA8500E-9B7F-EB04-64FC-EC722608E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624" y="2561220"/>
            <a:ext cx="4305901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37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BAA84139-4A2C-0F53-C577-537579579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12B11CB2-0F94-5895-A1FC-FE9304F2E97D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115B3C76-EC4A-1A3D-BD97-740FCCD87882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F54DA92D-BE4B-3025-503C-61D5BB0861A8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46B2C97A-94DD-DD4A-F85A-616FBACA1F86}"/>
              </a:ext>
            </a:extLst>
          </p:cNvPr>
          <p:cNvSpPr/>
          <p:nvPr/>
        </p:nvSpPr>
        <p:spPr>
          <a:xfrm>
            <a:off x="459354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C4C3E27E-1E90-7D76-24A9-F46F808554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CSS </a:t>
            </a:r>
            <a:r>
              <a:rPr lang="cs-CZ" sz="4000" dirty="0" err="1">
                <a:solidFill>
                  <a:srgbClr val="FFFFFF"/>
                </a:solidFill>
              </a:rPr>
              <a:t>Flex</a:t>
            </a:r>
            <a:r>
              <a:rPr lang="cs-CZ" sz="4000" dirty="0">
                <a:solidFill>
                  <a:srgbClr val="FFFFFF"/>
                </a:solidFill>
              </a:rPr>
              <a:t> (příklady)</a:t>
            </a:r>
            <a:endParaRPr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86C7C8C-9100-ED33-12FD-1A5B29C47180}"/>
              </a:ext>
            </a:extLst>
          </p:cNvPr>
          <p:cNvSpPr txBox="1"/>
          <p:nvPr/>
        </p:nvSpPr>
        <p:spPr>
          <a:xfrm>
            <a:off x="1085349" y="2161110"/>
            <a:ext cx="10021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/>
              <a:t>Zarovnání konkrétního elementu (k boxu dvě přidáme třídu)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DCDB05B-66D2-6F2F-1A74-5987A419A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150" y="2767280"/>
            <a:ext cx="1737976" cy="132343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main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display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flex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gap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rem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flex-wrap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wrap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AE2E9B0-6E65-F9CB-5F6C-9142A6096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349" y="4699735"/>
            <a:ext cx="1814920" cy="83099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align-2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align-self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center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CFC09C4C-1166-5224-F9D5-96A9EBC11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047" y="2848779"/>
            <a:ext cx="4182059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96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127361B1-069F-63FA-4CCB-B01D16317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8173DD0D-3389-4C96-3F56-ED9AA5F6B393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BB2F77F0-6ABD-1098-1536-7FEE9D9626EA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264C5436-EA95-E73E-1E95-83348E7D05B4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14CA4812-2434-CC14-531C-2F738683DFDE}"/>
              </a:ext>
            </a:extLst>
          </p:cNvPr>
          <p:cNvSpPr/>
          <p:nvPr/>
        </p:nvSpPr>
        <p:spPr>
          <a:xfrm>
            <a:off x="459354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3B6286B5-5577-1420-A765-E03497328B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CSS </a:t>
            </a:r>
            <a:r>
              <a:rPr lang="cs-CZ" sz="4000" dirty="0" err="1">
                <a:solidFill>
                  <a:srgbClr val="FFFFFF"/>
                </a:solidFill>
              </a:rPr>
              <a:t>Flex</a:t>
            </a:r>
            <a:r>
              <a:rPr lang="cs-CZ" sz="4000" dirty="0">
                <a:solidFill>
                  <a:srgbClr val="FFFFFF"/>
                </a:solidFill>
              </a:rPr>
              <a:t> (příklady)</a:t>
            </a:r>
            <a:endParaRPr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D35C0461-B912-3455-E1A8-8205FE5AC8B6}"/>
              </a:ext>
            </a:extLst>
          </p:cNvPr>
          <p:cNvSpPr txBox="1"/>
          <p:nvPr/>
        </p:nvSpPr>
        <p:spPr>
          <a:xfrm>
            <a:off x="1085349" y="2161110"/>
            <a:ext cx="10021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/>
              <a:t>Nastavení vlastnosti </a:t>
            </a:r>
            <a:r>
              <a:rPr lang="cs-CZ" sz="2000" dirty="0" err="1"/>
              <a:t>flex</a:t>
            </a:r>
            <a:r>
              <a:rPr lang="cs-CZ" sz="2000" dirty="0"/>
              <a:t> pro element uvnitř </a:t>
            </a:r>
            <a:r>
              <a:rPr lang="cs-CZ" sz="2000" dirty="0" err="1"/>
              <a:t>flexboxu</a:t>
            </a:r>
            <a:endParaRPr lang="cs-CZ" sz="20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2749CF6-A7B1-BE03-4F3B-BFDC0D639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150" y="2767280"/>
            <a:ext cx="1737976" cy="132343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main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display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flex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gap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rem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flex-wrap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wrap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235738-FDB8-8A1B-914A-FAC2AAE41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198" y="4468468"/>
            <a:ext cx="1742785" cy="107721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flex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flex-basis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8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rem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flex-grow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7060899D-8C0A-FE58-9A4B-4298BF5A1710}"/>
              </a:ext>
            </a:extLst>
          </p:cNvPr>
          <p:cNvSpPr txBox="1"/>
          <p:nvPr/>
        </p:nvSpPr>
        <p:spPr>
          <a:xfrm>
            <a:off x="1085349" y="6096000"/>
            <a:ext cx="6433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i="1" dirty="0"/>
              <a:t>Zde jsme museli nastavit i </a:t>
            </a:r>
            <a:r>
              <a:rPr lang="cs-CZ" i="1" dirty="0" err="1"/>
              <a:t>flex-basis</a:t>
            </a:r>
            <a:r>
              <a:rPr lang="cs-CZ" i="1" dirty="0"/>
              <a:t> (na velikost boxu), protože boxy jsou fixní.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5343E279-03DD-ED46-025D-F131D7A9D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483" y="2744534"/>
            <a:ext cx="7805584" cy="310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16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CSS </a:t>
            </a:r>
            <a:r>
              <a:rPr lang="cs-CZ" sz="4000" dirty="0" err="1">
                <a:solidFill>
                  <a:srgbClr val="FFFFFF"/>
                </a:solidFill>
              </a:rPr>
              <a:t>Grid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39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CSS </a:t>
            </a:r>
            <a:r>
              <a:rPr lang="cs-CZ" sz="2400" dirty="0" err="1"/>
              <a:t>Grid</a:t>
            </a:r>
            <a:r>
              <a:rPr lang="cs-CZ" sz="2400" dirty="0"/>
              <a:t> nastaví vykreslení vnořených elementů do námi definované mřížky.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Je vhodný při vytváření výpisů např. článků a podobných UI prvků. Stejného chování lze dosáhnout i pomocí </a:t>
            </a:r>
            <a:r>
              <a:rPr lang="cs-CZ" sz="2400" dirty="0" err="1"/>
              <a:t>flexboxu</a:t>
            </a:r>
            <a:r>
              <a:rPr lang="cs-CZ" sz="2400" dirty="0"/>
              <a:t>, nicméně je pro stejný výsledek potřeba více elementů.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>
              <a:latin typeface="Arial"/>
              <a:ea typeface="Arial"/>
              <a:cs typeface="Arial"/>
              <a:sym typeface="Arial"/>
            </a:endParaRPr>
          </a:p>
          <a:p>
            <a:pPr marL="5152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1800" dirty="0"/>
              <a:t>Dokumentace: </a:t>
            </a:r>
            <a:r>
              <a:rPr lang="cs-CZ" sz="1800" dirty="0">
                <a:hlinkClick r:id="rId3"/>
              </a:rPr>
              <a:t>https://developer.mozilla.org/en-US/docs/Learn/CSS/CSS_layout/Grids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7639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A8D3986D-DA3D-5919-4504-7F5A795E4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CBB800D0-D739-4887-6B45-CB3D79E452E5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D37243DB-C54D-5069-FBEA-68812A980B1B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A74D96C0-500E-7167-D30A-A258D35C3F95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48089218-54FB-BFDB-E3B2-C98FAB8ECF79}"/>
              </a:ext>
            </a:extLst>
          </p:cNvPr>
          <p:cNvSpPr/>
          <p:nvPr/>
        </p:nvSpPr>
        <p:spPr>
          <a:xfrm>
            <a:off x="459354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A6052031-226A-50F3-A9EB-FF7C924A3D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CSS </a:t>
            </a:r>
            <a:r>
              <a:rPr lang="cs-CZ" sz="4000" dirty="0" err="1">
                <a:solidFill>
                  <a:srgbClr val="FFFFFF"/>
                </a:solidFill>
              </a:rPr>
              <a:t>Flex</a:t>
            </a:r>
            <a:r>
              <a:rPr lang="cs-CZ" sz="4000" dirty="0">
                <a:solidFill>
                  <a:srgbClr val="FFFFFF"/>
                </a:solidFill>
              </a:rPr>
              <a:t> (příklady)</a:t>
            </a:r>
            <a:endParaRPr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4C5E42F4-1C35-145C-291B-A9DAAF5399F8}"/>
              </a:ext>
            </a:extLst>
          </p:cNvPr>
          <p:cNvSpPr txBox="1"/>
          <p:nvPr/>
        </p:nvSpPr>
        <p:spPr>
          <a:xfrm>
            <a:off x="1085349" y="2161110"/>
            <a:ext cx="10021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/>
              <a:t>Jednoduchý layout pomocí </a:t>
            </a:r>
            <a:r>
              <a:rPr lang="cs-CZ" sz="2000" dirty="0" err="1"/>
              <a:t>flexboxu</a:t>
            </a:r>
            <a:endParaRPr lang="cs-CZ" sz="2000" dirty="0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38187BDC-56D2-4DC3-37B5-7DE7B42B4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53" y="3429000"/>
            <a:ext cx="6302168" cy="2209919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FD632C7D-BD21-18F3-863A-29781DD1F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290" y="882258"/>
            <a:ext cx="4716356" cy="569386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&lt;nav&gt;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&lt;div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="nav-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content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strong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LOGO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strong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&lt;div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links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&lt;a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="#"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Odkaz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&lt;/a&gt;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&lt;a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="#"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Odkaz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&lt;/a&gt;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&lt;a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="#"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Odkaz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&lt;/a&gt;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&lt;/div&gt;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&lt;/div&gt;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&lt;/nav&gt;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&lt;div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content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main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&lt;p&gt;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Lorem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ipsum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dolor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sit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amet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consectetur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adipisicing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elit…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&lt;/p&gt;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&lt;p&gt;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Lorem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ipsum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dolor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sit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amet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consectetur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adipisicing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elit…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&lt;/p&gt;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&lt;/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main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aside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Boční Panel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aside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&lt;/div&gt;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footer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Zápatí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footer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924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6C1E36A2-439C-CC86-E0F5-FA18EBA2E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98AA087B-F84F-CBB0-E824-C72608E0E019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FA25208D-3F7E-C8C9-F22F-3BD003B7CE3A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219F2EB7-20F9-A0B5-506A-618B2F578A89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97908858-95EF-2F93-E1D0-69B65B2AD76D}"/>
              </a:ext>
            </a:extLst>
          </p:cNvPr>
          <p:cNvSpPr/>
          <p:nvPr/>
        </p:nvSpPr>
        <p:spPr>
          <a:xfrm>
            <a:off x="459354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E9E4620B-18B6-705C-5F13-3990338DFD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CSS </a:t>
            </a:r>
            <a:r>
              <a:rPr lang="cs-CZ" sz="4000" dirty="0" err="1">
                <a:solidFill>
                  <a:srgbClr val="FFFFFF"/>
                </a:solidFill>
              </a:rPr>
              <a:t>Flex</a:t>
            </a:r>
            <a:r>
              <a:rPr lang="cs-CZ" sz="4000" dirty="0">
                <a:solidFill>
                  <a:srgbClr val="FFFFFF"/>
                </a:solidFill>
              </a:rPr>
              <a:t> (příklady)</a:t>
            </a:r>
            <a:endParaRPr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A6CDA268-C17C-D561-F671-F4F78B55C7AE}"/>
              </a:ext>
            </a:extLst>
          </p:cNvPr>
          <p:cNvSpPr txBox="1"/>
          <p:nvPr/>
        </p:nvSpPr>
        <p:spPr>
          <a:xfrm>
            <a:off x="1085349" y="2161110"/>
            <a:ext cx="10021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/>
              <a:t>Základní nastavení CSS layoutu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CE073E-D124-B8B5-4385-4E41FAA82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658" y="2883815"/>
            <a:ext cx="3760966" cy="304698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root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--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content-width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60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rem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--box-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shadow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rgba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113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115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121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0.35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--background-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content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#c3d9ef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--background-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aside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#dddec5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--background-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footer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#363636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--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color-footer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#ffffff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body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margin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1F0E530B-FAB1-CFD0-A89D-CE25B21AC422}"/>
              </a:ext>
            </a:extLst>
          </p:cNvPr>
          <p:cNvSpPr txBox="1"/>
          <p:nvPr/>
        </p:nvSpPr>
        <p:spPr>
          <a:xfrm>
            <a:off x="5968181" y="3635061"/>
            <a:ext cx="38837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Vytvoření CSS proměnných pro barvy a základní velikost (šířku stránky).</a:t>
            </a:r>
          </a:p>
          <a:p>
            <a:endParaRPr lang="cs-CZ" sz="1600" dirty="0"/>
          </a:p>
          <a:p>
            <a:r>
              <a:rPr lang="cs-CZ" sz="1600" dirty="0"/>
              <a:t>Odstranění vnějšího okraje body elementu. </a:t>
            </a:r>
          </a:p>
        </p:txBody>
      </p:sp>
    </p:spTree>
    <p:extLst>
      <p:ext uri="{BB962C8B-B14F-4D97-AF65-F5344CB8AC3E}">
        <p14:creationId xmlns:p14="http://schemas.microsoft.com/office/powerpoint/2010/main" val="1491270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E5E96D14-7CAE-09C5-02A6-6620467A4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E4D9A89E-AE05-50D7-0B84-F42E370BE010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927EF6A9-30D1-8392-F05E-6E83FEB09753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F24822F1-ECBB-2738-E6F1-AAE3187729E7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6D828633-4F2A-03EC-2C85-8C6FBB577EB7}"/>
              </a:ext>
            </a:extLst>
          </p:cNvPr>
          <p:cNvSpPr/>
          <p:nvPr/>
        </p:nvSpPr>
        <p:spPr>
          <a:xfrm>
            <a:off x="459354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8E7878DA-0F4D-3C40-2779-E049B77F07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CSS </a:t>
            </a:r>
            <a:r>
              <a:rPr lang="cs-CZ" sz="4000" dirty="0" err="1">
                <a:solidFill>
                  <a:srgbClr val="FFFFFF"/>
                </a:solidFill>
              </a:rPr>
              <a:t>Flex</a:t>
            </a:r>
            <a:r>
              <a:rPr lang="cs-CZ" sz="4000" dirty="0">
                <a:solidFill>
                  <a:srgbClr val="FFFFFF"/>
                </a:solidFill>
              </a:rPr>
              <a:t> (příklady)</a:t>
            </a:r>
            <a:endParaRPr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5A12C89D-58FA-A407-670E-15D9D4E969DD}"/>
              </a:ext>
            </a:extLst>
          </p:cNvPr>
          <p:cNvSpPr txBox="1"/>
          <p:nvPr/>
        </p:nvSpPr>
        <p:spPr>
          <a:xfrm>
            <a:off x="1085349" y="2161110"/>
            <a:ext cx="10021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/>
              <a:t>Vytvoření stylů pro navigaci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4514AABA-AB9F-5647-34B1-FC104AC595A2}"/>
              </a:ext>
            </a:extLst>
          </p:cNvPr>
          <p:cNvSpPr txBox="1"/>
          <p:nvPr/>
        </p:nvSpPr>
        <p:spPr>
          <a:xfrm>
            <a:off x="1074197" y="2836639"/>
            <a:ext cx="60541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Navigace je přes celou šířku stránky, proto je samotné </a:t>
            </a:r>
            <a:r>
              <a:rPr lang="cs-CZ" sz="1600" dirty="0" err="1"/>
              <a:t>napozicování</a:t>
            </a:r>
            <a:r>
              <a:rPr lang="cs-CZ" sz="1600" dirty="0"/>
              <a:t> elementů řešeno až pomocí třídy </a:t>
            </a:r>
            <a:r>
              <a:rPr lang="cs-CZ" sz="1600" i="1" dirty="0"/>
              <a:t>.nav-</a:t>
            </a:r>
            <a:r>
              <a:rPr lang="cs-CZ" sz="1600" i="1" dirty="0" err="1"/>
              <a:t>content</a:t>
            </a:r>
            <a:r>
              <a:rPr lang="cs-CZ" sz="1600" dirty="0"/>
              <a:t>.</a:t>
            </a:r>
          </a:p>
          <a:p>
            <a:endParaRPr lang="cs-CZ" sz="1600" dirty="0"/>
          </a:p>
          <a:p>
            <a:r>
              <a:rPr lang="cs-CZ" sz="1600" dirty="0"/>
              <a:t>Samotná navigace využívá </a:t>
            </a:r>
            <a:r>
              <a:rPr lang="cs-CZ" sz="1600" dirty="0" err="1"/>
              <a:t>position</a:t>
            </a:r>
            <a:r>
              <a:rPr lang="cs-CZ" sz="1600" dirty="0"/>
              <a:t> – </a:t>
            </a:r>
            <a:r>
              <a:rPr lang="cs-CZ" sz="1600" dirty="0" err="1"/>
              <a:t>sticky</a:t>
            </a:r>
            <a:r>
              <a:rPr lang="cs-CZ" sz="1600" dirty="0"/>
              <a:t>, aby se </a:t>
            </a:r>
            <a:r>
              <a:rPr lang="cs-CZ" sz="1600" dirty="0" err="1"/>
              <a:t>derzěla</a:t>
            </a:r>
            <a:r>
              <a:rPr lang="cs-CZ" sz="1600" dirty="0"/>
              <a:t> horního okraje okna.</a:t>
            </a:r>
          </a:p>
          <a:p>
            <a:endParaRPr lang="cs-CZ" sz="1600" dirty="0"/>
          </a:p>
          <a:p>
            <a:r>
              <a:rPr lang="cs-CZ" sz="1600" dirty="0"/>
              <a:t>V</a:t>
            </a:r>
            <a:r>
              <a:rPr lang="cs-CZ" sz="1600" i="1" dirty="0"/>
              <a:t> .nav-</a:t>
            </a:r>
            <a:r>
              <a:rPr lang="cs-CZ" sz="1600" i="1" dirty="0" err="1"/>
              <a:t>content</a:t>
            </a:r>
            <a:r>
              <a:rPr lang="cs-CZ" sz="1600" dirty="0"/>
              <a:t> je pomocí </a:t>
            </a:r>
            <a:r>
              <a:rPr lang="cs-CZ" sz="1600" dirty="0" err="1"/>
              <a:t>flexboxu</a:t>
            </a:r>
            <a:r>
              <a:rPr lang="cs-CZ" sz="1600" dirty="0"/>
              <a:t> obsah rozdělen na levou a pravou stranu (</a:t>
            </a:r>
            <a:r>
              <a:rPr lang="cs-CZ" sz="1600" dirty="0" err="1"/>
              <a:t>space-between</a:t>
            </a:r>
            <a:r>
              <a:rPr lang="cs-CZ" sz="1600" dirty="0"/>
              <a:t>). Všimněte si také vlastnosti </a:t>
            </a:r>
          </a:p>
          <a:p>
            <a:r>
              <a:rPr lang="cs-CZ" sz="1600" i="1" dirty="0"/>
              <a:t>max-</a:t>
            </a:r>
            <a:r>
              <a:rPr lang="cs-CZ" sz="1600" i="1" dirty="0" err="1"/>
              <a:t>width</a:t>
            </a:r>
            <a:r>
              <a:rPr lang="cs-CZ" sz="1600" i="1" dirty="0"/>
              <a:t>: 100%</a:t>
            </a:r>
            <a:r>
              <a:rPr lang="cs-CZ" sz="1600" dirty="0"/>
              <a:t>, která zajistí, že obsah nepřeteče ven z okna, pokud bude zmenšeno.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514B5DD-09E7-6C6D-D6BC-834BE77CA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1845" y="1744032"/>
            <a:ext cx="2832827" cy="483209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nav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position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sticky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top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padding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1.5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box-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shadow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0 1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px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px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var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--box-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shadow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0 2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px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px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var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--box-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shadow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0 4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px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4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px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var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--box-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shadow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.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nav-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content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width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var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--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content-width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max-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width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100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%;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margin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auto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display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flex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justify-content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space-between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.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links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display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flex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gap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220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49E07E41-C410-398A-19CA-EBD180354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E53D8B53-D724-ACBF-6B7B-1D628F5AA273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A378082C-A5EA-8DA3-A006-F06036D8EB6D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6E99F0E3-32D6-A25D-9FC9-2352112D437C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F92F1DCB-F630-6165-14F3-CAEDE0DC4678}"/>
              </a:ext>
            </a:extLst>
          </p:cNvPr>
          <p:cNvSpPr/>
          <p:nvPr/>
        </p:nvSpPr>
        <p:spPr>
          <a:xfrm>
            <a:off x="459354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1388E15A-E705-D0F2-683D-9C07CB9DD9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CSS </a:t>
            </a:r>
            <a:r>
              <a:rPr lang="cs-CZ" sz="4000" dirty="0" err="1">
                <a:solidFill>
                  <a:srgbClr val="FFFFFF"/>
                </a:solidFill>
              </a:rPr>
              <a:t>Flex</a:t>
            </a:r>
            <a:r>
              <a:rPr lang="cs-CZ" sz="4000" dirty="0">
                <a:solidFill>
                  <a:srgbClr val="FFFFFF"/>
                </a:solidFill>
              </a:rPr>
              <a:t> (příklady)</a:t>
            </a:r>
            <a:endParaRPr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E72B565-DB91-12E2-1464-A07DA996E024}"/>
              </a:ext>
            </a:extLst>
          </p:cNvPr>
          <p:cNvSpPr txBox="1"/>
          <p:nvPr/>
        </p:nvSpPr>
        <p:spPr>
          <a:xfrm>
            <a:off x="1085349" y="2161110"/>
            <a:ext cx="10021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/>
              <a:t>Vytvoření stylů pro hlavní část aplikace (obsah)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2AE11B89-5933-B619-4275-0204EC015650}"/>
              </a:ext>
            </a:extLst>
          </p:cNvPr>
          <p:cNvSpPr txBox="1"/>
          <p:nvPr/>
        </p:nvSpPr>
        <p:spPr>
          <a:xfrm>
            <a:off x="1074197" y="2836639"/>
            <a:ext cx="605418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V</a:t>
            </a:r>
            <a:r>
              <a:rPr lang="cs-CZ" sz="1600" i="1" dirty="0"/>
              <a:t> . </a:t>
            </a:r>
            <a:r>
              <a:rPr lang="cs-CZ" sz="1600" i="1" dirty="0" err="1"/>
              <a:t>content</a:t>
            </a:r>
            <a:r>
              <a:rPr lang="cs-CZ" sz="1600" dirty="0"/>
              <a:t> je pomocí </a:t>
            </a:r>
            <a:r>
              <a:rPr lang="cs-CZ" sz="1600" dirty="0" err="1"/>
              <a:t>flexboxu</a:t>
            </a:r>
            <a:r>
              <a:rPr lang="cs-CZ" sz="1600" dirty="0"/>
              <a:t> obsah opět rozdělen, tentokrát ovšem nastavujeme jen mezeru (gap).</a:t>
            </a:r>
          </a:p>
          <a:p>
            <a:endParaRPr lang="cs-CZ" sz="1600" dirty="0"/>
          </a:p>
          <a:p>
            <a:r>
              <a:rPr lang="cs-CZ" sz="1600" dirty="0"/>
              <a:t>U elementů </a:t>
            </a:r>
            <a:r>
              <a:rPr lang="cs-CZ" sz="1600" dirty="0" err="1"/>
              <a:t>main</a:t>
            </a:r>
            <a:r>
              <a:rPr lang="cs-CZ" sz="1600" dirty="0"/>
              <a:t> a </a:t>
            </a:r>
            <a:r>
              <a:rPr lang="cs-CZ" sz="1600" dirty="0" err="1"/>
              <a:t>aside</a:t>
            </a:r>
            <a:r>
              <a:rPr lang="cs-CZ" sz="1600" dirty="0"/>
              <a:t> nastavujeme jejich velikost pomocí vlastnosti </a:t>
            </a:r>
            <a:r>
              <a:rPr lang="cs-CZ" sz="1600" i="1" dirty="0" err="1"/>
              <a:t>flex</a:t>
            </a:r>
            <a:r>
              <a:rPr lang="cs-CZ" sz="1600" dirty="0"/>
              <a:t>.</a:t>
            </a:r>
          </a:p>
          <a:p>
            <a:endParaRPr lang="cs-CZ" sz="1600" dirty="0"/>
          </a:p>
          <a:p>
            <a:r>
              <a:rPr lang="cs-CZ" sz="1600" dirty="0"/>
              <a:t>Poznámka: k vycentrovaní celého obsahu si vystačíme s vlastností </a:t>
            </a:r>
            <a:r>
              <a:rPr lang="cs-CZ" sz="1600" i="1" dirty="0" err="1"/>
              <a:t>margin</a:t>
            </a:r>
            <a:r>
              <a:rPr lang="cs-CZ" sz="1600" dirty="0"/>
              <a:t>, které nastavíme horizontální okraje na </a:t>
            </a:r>
            <a:r>
              <a:rPr lang="cs-CZ" sz="1600" i="1" dirty="0"/>
              <a:t>auto</a:t>
            </a:r>
            <a:r>
              <a:rPr lang="cs-CZ" sz="1600" dirty="0"/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DC276E-A3EA-B8F9-8D07-73AD58216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232" y="1979699"/>
            <a:ext cx="3443571" cy="397031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content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width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var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--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content-width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max-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width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100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%;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margin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1.5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rem auto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auto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display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flex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gap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main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background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var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--background-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content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flex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aside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background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var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--background-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aside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flex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659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A22BCA09-6C76-43D2-0D63-73AF6B13D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D959523B-CAA8-C068-75B6-32BB1A180FC8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8A2E0330-AC3B-75BF-71C4-C604C131DF39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F73C5250-DFBA-A617-299D-E3B07BA79D0A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1D3E18A6-C0BD-3268-293E-4357DB89FAEA}"/>
              </a:ext>
            </a:extLst>
          </p:cNvPr>
          <p:cNvSpPr/>
          <p:nvPr/>
        </p:nvSpPr>
        <p:spPr>
          <a:xfrm>
            <a:off x="459354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0E63217A-38BC-BA10-2C1D-B8D920BFD4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CSS </a:t>
            </a:r>
            <a:r>
              <a:rPr lang="cs-CZ" sz="4000" dirty="0" err="1">
                <a:solidFill>
                  <a:srgbClr val="FFFFFF"/>
                </a:solidFill>
              </a:rPr>
              <a:t>Flex</a:t>
            </a:r>
            <a:r>
              <a:rPr lang="cs-CZ" sz="4000" dirty="0">
                <a:solidFill>
                  <a:srgbClr val="FFFFFF"/>
                </a:solidFill>
              </a:rPr>
              <a:t> (příklady)</a:t>
            </a:r>
            <a:endParaRPr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2437473E-35F5-7276-52CA-5233C8F304E0}"/>
              </a:ext>
            </a:extLst>
          </p:cNvPr>
          <p:cNvSpPr txBox="1"/>
          <p:nvPr/>
        </p:nvSpPr>
        <p:spPr>
          <a:xfrm>
            <a:off x="1085349" y="2161110"/>
            <a:ext cx="10021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/>
              <a:t>Vytvoření stylů pro zápatí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DBDAC341-A788-C8BD-00E8-D35C81CAD295}"/>
              </a:ext>
            </a:extLst>
          </p:cNvPr>
          <p:cNvSpPr txBox="1"/>
          <p:nvPr/>
        </p:nvSpPr>
        <p:spPr>
          <a:xfrm>
            <a:off x="4002735" y="3090446"/>
            <a:ext cx="4645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U zápatí není z pohledu </a:t>
            </a:r>
            <a:r>
              <a:rPr lang="cs-CZ" sz="1600" dirty="0" err="1"/>
              <a:t>flexboxu</a:t>
            </a:r>
            <a:r>
              <a:rPr lang="cs-CZ" sz="1600" dirty="0"/>
              <a:t> nic zajímavého.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7BBDD0A-F025-42AD-6EA6-86AE21C4D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0947" y="3844497"/>
            <a:ext cx="3169457" cy="160043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footer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margin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-top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color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var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--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color-footer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background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var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--background-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footer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padding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4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text-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align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center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045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4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CSS </a:t>
            </a:r>
            <a:r>
              <a:rPr lang="cs-CZ" sz="4000" dirty="0" err="1">
                <a:solidFill>
                  <a:srgbClr val="FFFFFF"/>
                </a:solidFill>
              </a:rPr>
              <a:t>Grid</a:t>
            </a:r>
            <a:endParaRPr dirty="0"/>
          </a:p>
        </p:txBody>
      </p:sp>
      <p:graphicFrame>
        <p:nvGraphicFramePr>
          <p:cNvPr id="2" name="Tabulka 1">
            <a:extLst>
              <a:ext uri="{FF2B5EF4-FFF2-40B4-BE49-F238E27FC236}">
                <a16:creationId xmlns:a16="http://schemas.microsoft.com/office/drawing/2014/main" id="{DE34C18B-BB34-BEF3-ADFB-CD6CD46B4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825261"/>
              </p:ext>
            </p:extLst>
          </p:nvPr>
        </p:nvGraphicFramePr>
        <p:xfrm>
          <a:off x="1074198" y="3380312"/>
          <a:ext cx="10021302" cy="335236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48468">
                  <a:extLst>
                    <a:ext uri="{9D8B030D-6E8A-4147-A177-3AD203B41FA5}">
                      <a16:colId xmlns:a16="http://schemas.microsoft.com/office/drawing/2014/main" val="891696752"/>
                    </a:ext>
                  </a:extLst>
                </a:gridCol>
                <a:gridCol w="2370338">
                  <a:extLst>
                    <a:ext uri="{9D8B030D-6E8A-4147-A177-3AD203B41FA5}">
                      <a16:colId xmlns:a16="http://schemas.microsoft.com/office/drawing/2014/main" val="1597771242"/>
                    </a:ext>
                  </a:extLst>
                </a:gridCol>
                <a:gridCol w="5602496">
                  <a:extLst>
                    <a:ext uri="{9D8B030D-6E8A-4147-A177-3AD203B41FA5}">
                      <a16:colId xmlns:a16="http://schemas.microsoft.com/office/drawing/2014/main" val="1145119585"/>
                    </a:ext>
                  </a:extLst>
                </a:gridCol>
              </a:tblGrid>
              <a:tr h="344510">
                <a:tc>
                  <a:txBody>
                    <a:bodyPr/>
                    <a:lstStyle/>
                    <a:p>
                      <a:r>
                        <a:rPr lang="cs-CZ" dirty="0"/>
                        <a:t>Vlastnost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Hodnota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Popis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30361"/>
                  </a:ext>
                </a:extLst>
              </a:tr>
              <a:tr h="508497">
                <a:tc>
                  <a:txBody>
                    <a:bodyPr/>
                    <a:lstStyle/>
                    <a:p>
                      <a:r>
                        <a:rPr lang="cs-CZ" dirty="0"/>
                        <a:t>gap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Číslo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Nastaví mezeru mezi sloupci a řádky.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576235"/>
                  </a:ext>
                </a:extLst>
              </a:tr>
              <a:tr h="508497">
                <a:tc>
                  <a:txBody>
                    <a:bodyPr/>
                    <a:lstStyle/>
                    <a:p>
                      <a:r>
                        <a:rPr lang="cs-CZ" dirty="0" err="1"/>
                        <a:t>grid-templates-columns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Nastavení šablony pro sloupce.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Nastaví šablonu pro sloupce </a:t>
                      </a:r>
                      <a:r>
                        <a:rPr lang="cs-CZ" dirty="0" err="1"/>
                        <a:t>gridu</a:t>
                      </a:r>
                      <a:r>
                        <a:rPr lang="cs-CZ" dirty="0"/>
                        <a:t> – typicky nastavujeme počtem frakcí celkové velikosti, ale můžeme použít i procenta nebo fixní velikost.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04294"/>
                  </a:ext>
                </a:extLst>
              </a:tr>
              <a:tr h="508497">
                <a:tc>
                  <a:txBody>
                    <a:bodyPr/>
                    <a:lstStyle/>
                    <a:p>
                      <a:r>
                        <a:rPr lang="cs-CZ" dirty="0" err="1"/>
                        <a:t>grid-templates-rows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Nastavení šablony pro řádky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Nastaví šablonu pro řádky </a:t>
                      </a:r>
                      <a:r>
                        <a:rPr lang="cs-CZ" dirty="0" err="1"/>
                        <a:t>gridu</a:t>
                      </a:r>
                      <a:r>
                        <a:rPr lang="cs-CZ" dirty="0"/>
                        <a:t> – typicky nastavujeme počtem frakcí celkové velikosti, ale můžeme použít i procenta nebo fixní velikost.</a:t>
                      </a:r>
                      <a:br>
                        <a:rPr lang="cs-CZ" dirty="0"/>
                      </a:br>
                      <a:r>
                        <a:rPr lang="cs-CZ" i="1" dirty="0"/>
                        <a:t>Většinou si vystačíme s nastavením sloupců.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734405"/>
                  </a:ext>
                </a:extLst>
              </a:tr>
              <a:tr h="508497">
                <a:tc>
                  <a:txBody>
                    <a:bodyPr/>
                    <a:lstStyle/>
                    <a:p>
                      <a:r>
                        <a:rPr lang="cs-CZ" dirty="0" err="1"/>
                        <a:t>grid-column</a:t>
                      </a:r>
                      <a:r>
                        <a:rPr lang="cs-CZ" dirty="0"/>
                        <a:t>/</a:t>
                      </a:r>
                      <a:r>
                        <a:rPr lang="cs-CZ" dirty="0" err="1"/>
                        <a:t>row</a:t>
                      </a:r>
                      <a:r>
                        <a:rPr lang="cs-CZ" dirty="0"/>
                        <a:t>-start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Číslo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Nastaví, na které pozici v sloupci/řádku se má element začít vykreslovat. </a:t>
                      </a:r>
                      <a:r>
                        <a:rPr lang="cs-CZ" i="1" dirty="0"/>
                        <a:t>Nastavuje se konkrétnímu elementu uvnitř </a:t>
                      </a:r>
                      <a:r>
                        <a:rPr lang="cs-CZ" i="1" dirty="0" err="1"/>
                        <a:t>gridu</a:t>
                      </a:r>
                      <a:r>
                        <a:rPr lang="cs-CZ" i="1" dirty="0"/>
                        <a:t>.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383228"/>
                  </a:ext>
                </a:extLst>
              </a:tr>
              <a:tr h="508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 err="1"/>
                        <a:t>grid-column</a:t>
                      </a:r>
                      <a:r>
                        <a:rPr lang="cs-CZ" dirty="0"/>
                        <a:t>/</a:t>
                      </a:r>
                      <a:r>
                        <a:rPr lang="cs-CZ" dirty="0" err="1"/>
                        <a:t>row</a:t>
                      </a:r>
                      <a:r>
                        <a:rPr lang="cs-CZ" dirty="0"/>
                        <a:t>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Číslo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/>
                        <a:t>Nastaví, na kterou pozici v sloupci/řádku se má element roztáhnout. </a:t>
                      </a:r>
                      <a:r>
                        <a:rPr lang="cs-CZ" i="1" dirty="0"/>
                        <a:t>Nastavuje se konkrétnímu elementu uvnitř </a:t>
                      </a:r>
                      <a:r>
                        <a:rPr lang="cs-CZ" i="1" dirty="0" err="1"/>
                        <a:t>gridu</a:t>
                      </a:r>
                      <a:r>
                        <a:rPr lang="cs-CZ" i="1" dirty="0"/>
                        <a:t>.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755442"/>
                  </a:ext>
                </a:extLst>
              </a:tr>
            </a:tbl>
          </a:graphicData>
        </a:graphic>
      </p:graphicFrame>
      <p:sp>
        <p:nvSpPr>
          <p:cNvPr id="3" name="TextovéPole 2">
            <a:extLst>
              <a:ext uri="{FF2B5EF4-FFF2-40B4-BE49-F238E27FC236}">
                <a16:creationId xmlns:a16="http://schemas.microsoft.com/office/drawing/2014/main" id="{F8664487-61A2-7D8A-AABE-86AE4BD593E2}"/>
              </a:ext>
            </a:extLst>
          </p:cNvPr>
          <p:cNvSpPr txBox="1"/>
          <p:nvPr/>
        </p:nvSpPr>
        <p:spPr>
          <a:xfrm>
            <a:off x="1085347" y="1742129"/>
            <a:ext cx="10021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/>
              <a:t>Nastavení </a:t>
            </a:r>
            <a:r>
              <a:rPr lang="cs-CZ" sz="2000" dirty="0" err="1"/>
              <a:t>gridu</a:t>
            </a:r>
            <a:r>
              <a:rPr lang="cs-CZ" sz="2000" dirty="0"/>
              <a:t> elementu: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CEDAB9E2-CE49-1953-C6EA-CD5F182C054F}"/>
              </a:ext>
            </a:extLst>
          </p:cNvPr>
          <p:cNvSpPr txBox="1"/>
          <p:nvPr/>
        </p:nvSpPr>
        <p:spPr>
          <a:xfrm>
            <a:off x="1074198" y="2680303"/>
            <a:ext cx="10021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/>
              <a:t>Nejpoužívanější vlastnosti </a:t>
            </a:r>
            <a:r>
              <a:rPr lang="cs-CZ" sz="2000" dirty="0" err="1"/>
              <a:t>gridu</a:t>
            </a:r>
            <a:r>
              <a:rPr lang="cs-CZ" sz="2000" dirty="0"/>
              <a:t>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E09C4D0-9C28-BA0B-83D8-BCC7192AA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0373" y="1784052"/>
            <a:ext cx="1276311" cy="73866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element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display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grid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928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4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CSS </a:t>
            </a:r>
            <a:r>
              <a:rPr lang="cs-CZ" sz="4000" dirty="0" err="1">
                <a:solidFill>
                  <a:srgbClr val="FFFFFF"/>
                </a:solidFill>
              </a:rPr>
              <a:t>Grid</a:t>
            </a:r>
            <a:endParaRPr dirty="0"/>
          </a:p>
        </p:txBody>
      </p:sp>
      <p:graphicFrame>
        <p:nvGraphicFramePr>
          <p:cNvPr id="2" name="Tabulka 1">
            <a:extLst>
              <a:ext uri="{FF2B5EF4-FFF2-40B4-BE49-F238E27FC236}">
                <a16:creationId xmlns:a16="http://schemas.microsoft.com/office/drawing/2014/main" id="{DE34C18B-BB34-BEF3-ADFB-CD6CD46B4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894020"/>
              </p:ext>
            </p:extLst>
          </p:nvPr>
        </p:nvGraphicFramePr>
        <p:xfrm>
          <a:off x="1105824" y="2492545"/>
          <a:ext cx="10021302" cy="345347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48468">
                  <a:extLst>
                    <a:ext uri="{9D8B030D-6E8A-4147-A177-3AD203B41FA5}">
                      <a16:colId xmlns:a16="http://schemas.microsoft.com/office/drawing/2014/main" val="891696752"/>
                    </a:ext>
                  </a:extLst>
                </a:gridCol>
                <a:gridCol w="2370338">
                  <a:extLst>
                    <a:ext uri="{9D8B030D-6E8A-4147-A177-3AD203B41FA5}">
                      <a16:colId xmlns:a16="http://schemas.microsoft.com/office/drawing/2014/main" val="1597771242"/>
                    </a:ext>
                  </a:extLst>
                </a:gridCol>
                <a:gridCol w="5602496">
                  <a:extLst>
                    <a:ext uri="{9D8B030D-6E8A-4147-A177-3AD203B41FA5}">
                      <a16:colId xmlns:a16="http://schemas.microsoft.com/office/drawing/2014/main" val="1145119585"/>
                    </a:ext>
                  </a:extLst>
                </a:gridCol>
              </a:tblGrid>
              <a:tr h="344510">
                <a:tc>
                  <a:txBody>
                    <a:bodyPr/>
                    <a:lstStyle/>
                    <a:p>
                      <a:r>
                        <a:rPr lang="cs-CZ" dirty="0"/>
                        <a:t>Vlastnost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Hodnota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Popis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30361"/>
                  </a:ext>
                </a:extLst>
              </a:tr>
              <a:tr h="508497">
                <a:tc>
                  <a:txBody>
                    <a:bodyPr/>
                    <a:lstStyle/>
                    <a:p>
                      <a:r>
                        <a:rPr lang="cs-CZ" dirty="0" err="1"/>
                        <a:t>align-items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Klíčová slova: start, center, end (více v dokumentaci).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Nastaví vertikální zarovnání všech elementů uvnitř </a:t>
                      </a:r>
                      <a:r>
                        <a:rPr lang="cs-CZ" dirty="0" err="1"/>
                        <a:t>gridu</a:t>
                      </a:r>
                      <a:r>
                        <a:rPr lang="cs-CZ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04294"/>
                  </a:ext>
                </a:extLst>
              </a:tr>
              <a:tr h="508497">
                <a:tc>
                  <a:txBody>
                    <a:bodyPr/>
                    <a:lstStyle/>
                    <a:p>
                      <a:r>
                        <a:rPr lang="cs-CZ" dirty="0" err="1"/>
                        <a:t>justify-items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Klíčová slova: start, center, end (více v dokumentaci).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Nastaví horizontální zarovnání všech elementů uvnitř </a:t>
                      </a:r>
                      <a:r>
                        <a:rPr lang="cs-CZ" dirty="0" err="1"/>
                        <a:t>gridu</a:t>
                      </a:r>
                      <a:r>
                        <a:rPr lang="cs-CZ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734405"/>
                  </a:ext>
                </a:extLst>
              </a:tr>
              <a:tr h="508497">
                <a:tc>
                  <a:txBody>
                    <a:bodyPr/>
                    <a:lstStyle/>
                    <a:p>
                      <a:r>
                        <a:rPr lang="cs-CZ" dirty="0"/>
                        <a:t>place-</a:t>
                      </a:r>
                      <a:r>
                        <a:rPr lang="cs-CZ" dirty="0" err="1"/>
                        <a:t>items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/>
                        <a:t>Klíčová slova: start, center, end (více v dokumentaci).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Nastaví zarovnání všech elementů uvnitř </a:t>
                      </a:r>
                      <a:r>
                        <a:rPr lang="cs-CZ" dirty="0" err="1"/>
                        <a:t>gridu</a:t>
                      </a:r>
                      <a:r>
                        <a:rPr lang="cs-CZ" dirty="0"/>
                        <a:t> v obou osách.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383228"/>
                  </a:ext>
                </a:extLst>
              </a:tr>
              <a:tr h="508497">
                <a:tc>
                  <a:txBody>
                    <a:bodyPr/>
                    <a:lstStyle/>
                    <a:p>
                      <a:r>
                        <a:rPr lang="cs-CZ" dirty="0" err="1"/>
                        <a:t>align-self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Klíčová slova: start, center, end (více v dokumentaci).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Nastaví vertikální zarovnání konkrétního elementu uvnitř </a:t>
                      </a:r>
                      <a:r>
                        <a:rPr lang="cs-CZ" dirty="0" err="1"/>
                        <a:t>gridu</a:t>
                      </a:r>
                      <a:r>
                        <a:rPr lang="cs-CZ" dirty="0"/>
                        <a:t>.</a:t>
                      </a:r>
                    </a:p>
                    <a:p>
                      <a:r>
                        <a:rPr lang="cs-CZ" i="1" dirty="0"/>
                        <a:t>Nastavuje se elementu uvnitř </a:t>
                      </a:r>
                      <a:r>
                        <a:rPr lang="cs-CZ" i="1" dirty="0" err="1"/>
                        <a:t>gridu</a:t>
                      </a:r>
                      <a:r>
                        <a:rPr lang="cs-CZ" i="1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755442"/>
                  </a:ext>
                </a:extLst>
              </a:tr>
              <a:tr h="508497">
                <a:tc>
                  <a:txBody>
                    <a:bodyPr/>
                    <a:lstStyle/>
                    <a:p>
                      <a:r>
                        <a:rPr lang="cs-CZ" dirty="0" err="1"/>
                        <a:t>justify-self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Klíčová slova: start, center, end (více v dokumentaci).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Nastaví horizontální zarovnání konkrétního elementu uvnitř </a:t>
                      </a:r>
                      <a:r>
                        <a:rPr lang="cs-CZ" dirty="0" err="1"/>
                        <a:t>gridu</a:t>
                      </a:r>
                      <a:r>
                        <a:rPr lang="cs-CZ" dirty="0"/>
                        <a:t>.</a:t>
                      </a:r>
                    </a:p>
                    <a:p>
                      <a:r>
                        <a:rPr lang="cs-CZ" i="1" dirty="0"/>
                        <a:t>Nastavuje se elementu uvnitř </a:t>
                      </a:r>
                      <a:r>
                        <a:rPr lang="cs-CZ" i="1" dirty="0" err="1"/>
                        <a:t>gridu</a:t>
                      </a:r>
                      <a:r>
                        <a:rPr lang="cs-CZ" i="1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27791"/>
                  </a:ext>
                </a:extLst>
              </a:tr>
              <a:tr h="508497">
                <a:tc>
                  <a:txBody>
                    <a:bodyPr/>
                    <a:lstStyle/>
                    <a:p>
                      <a:r>
                        <a:rPr lang="cs-CZ" dirty="0"/>
                        <a:t>place-</a:t>
                      </a:r>
                      <a:r>
                        <a:rPr lang="cs-CZ" dirty="0" err="1"/>
                        <a:t>self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/>
                        <a:t>Klíčová slova: start, center, end (více v dokumentaci).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Nastaví zarovnání konkrétního elementu uvnitř </a:t>
                      </a:r>
                      <a:r>
                        <a:rPr lang="cs-CZ" dirty="0" err="1"/>
                        <a:t>gridu</a:t>
                      </a:r>
                      <a:r>
                        <a:rPr lang="cs-CZ" dirty="0"/>
                        <a:t> v obou osách.</a:t>
                      </a:r>
                    </a:p>
                    <a:p>
                      <a:r>
                        <a:rPr lang="cs-CZ" i="1" dirty="0"/>
                        <a:t>Nastavuje se elementu uvnitř </a:t>
                      </a:r>
                      <a:r>
                        <a:rPr lang="cs-CZ" i="1" dirty="0" err="1"/>
                        <a:t>gridu</a:t>
                      </a:r>
                      <a:r>
                        <a:rPr lang="cs-CZ" i="1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931940"/>
                  </a:ext>
                </a:extLst>
              </a:tr>
            </a:tbl>
          </a:graphicData>
        </a:graphic>
      </p:graphicFrame>
      <p:sp>
        <p:nvSpPr>
          <p:cNvPr id="4" name="TextovéPole 3">
            <a:extLst>
              <a:ext uri="{FF2B5EF4-FFF2-40B4-BE49-F238E27FC236}">
                <a16:creationId xmlns:a16="http://schemas.microsoft.com/office/drawing/2014/main" id="{CEDAB9E2-CE49-1953-C6EA-CD5F182C054F}"/>
              </a:ext>
            </a:extLst>
          </p:cNvPr>
          <p:cNvSpPr txBox="1"/>
          <p:nvPr/>
        </p:nvSpPr>
        <p:spPr>
          <a:xfrm>
            <a:off x="1074198" y="1888707"/>
            <a:ext cx="10021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/>
              <a:t>Zarovnání elementů uvnitř </a:t>
            </a:r>
            <a:r>
              <a:rPr lang="cs-CZ" sz="2000" dirty="0" err="1"/>
              <a:t>gridu</a:t>
            </a:r>
            <a:r>
              <a:rPr lang="cs-CZ" sz="2000" dirty="0"/>
              <a:t>: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DC7A9C7B-C9BA-2BFC-7CF2-213C7932B5AE}"/>
              </a:ext>
            </a:extLst>
          </p:cNvPr>
          <p:cNvSpPr txBox="1"/>
          <p:nvPr/>
        </p:nvSpPr>
        <p:spPr>
          <a:xfrm>
            <a:off x="1105824" y="6176014"/>
            <a:ext cx="1002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Dokumentace: </a:t>
            </a:r>
            <a:r>
              <a:rPr lang="cs-CZ" dirty="0">
                <a:hlinkClick r:id="rId3"/>
              </a:rPr>
              <a:t>https://developer.mozilla.org/en-US/docs/Web/CSS/CSS_grid_layout/Box_alignment_in_grid_layout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17274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CSS </a:t>
            </a:r>
            <a:r>
              <a:rPr lang="cs-CZ" sz="4000" dirty="0" err="1">
                <a:solidFill>
                  <a:srgbClr val="FFFFFF"/>
                </a:solidFill>
              </a:rPr>
              <a:t>Grid</a:t>
            </a:r>
            <a:r>
              <a:rPr lang="cs-CZ" sz="4000" dirty="0">
                <a:solidFill>
                  <a:srgbClr val="FFFFFF"/>
                </a:solidFill>
              </a:rPr>
              <a:t> (příklady)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1023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Interaktivní ukázka: </a:t>
            </a:r>
            <a:r>
              <a:rPr lang="cs-CZ" sz="2400" dirty="0">
                <a:hlinkClick r:id="rId3"/>
              </a:rPr>
              <a:t>https://codepen.io/pen?template=NWOoRVJ</a:t>
            </a:r>
            <a:endParaRPr lang="cs-CZ" sz="2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E6358D25-AEC7-1051-441D-13DF88614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018" y="3626332"/>
            <a:ext cx="9821662" cy="222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76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CSS </a:t>
            </a:r>
            <a:r>
              <a:rPr lang="cs-CZ" sz="4000" dirty="0" err="1">
                <a:solidFill>
                  <a:srgbClr val="FFFFFF"/>
                </a:solidFill>
              </a:rPr>
              <a:t>Flex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39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 err="1"/>
              <a:t>Flex</a:t>
            </a:r>
            <a:r>
              <a:rPr lang="cs-CZ" sz="2400" dirty="0"/>
              <a:t> nastaví elementu chování tzv. </a:t>
            </a:r>
            <a:r>
              <a:rPr lang="cs-CZ" sz="2400" dirty="0" err="1"/>
              <a:t>flex</a:t>
            </a:r>
            <a:r>
              <a:rPr lang="cs-CZ" sz="2400" dirty="0"/>
              <a:t> kontejneru, který nám umožňuje snadno a poměrně přesně nastavit zobrazení elementů uvnitř.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Je vhodný pro tvorbu komplexních layoutů stránek. Sám o sobě nám nabízí responzivitu zobrazených prvků. Momentálně je průmyslovým standardem co se týká tvorby layoutů webových aplikací.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>
              <a:latin typeface="Arial"/>
              <a:ea typeface="Arial"/>
              <a:cs typeface="Arial"/>
              <a:sym typeface="Arial"/>
            </a:endParaRPr>
          </a:p>
          <a:p>
            <a:pPr marL="5152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1800" dirty="0"/>
              <a:t>Dokumentace: </a:t>
            </a:r>
            <a:r>
              <a:rPr lang="cs-CZ" sz="1800" dirty="0">
                <a:hlinkClick r:id="rId3"/>
              </a:rPr>
              <a:t>https://developer.mozilla.org/en-US/docs/Learn/CSS/CSS_layout/Flexbox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3987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4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CSS </a:t>
            </a:r>
            <a:r>
              <a:rPr lang="cs-CZ" sz="4000" dirty="0" err="1">
                <a:solidFill>
                  <a:srgbClr val="FFFFFF"/>
                </a:solidFill>
              </a:rPr>
              <a:t>Flex</a:t>
            </a:r>
            <a:endParaRPr dirty="0"/>
          </a:p>
        </p:txBody>
      </p:sp>
      <p:graphicFrame>
        <p:nvGraphicFramePr>
          <p:cNvPr id="2" name="Tabulka 1">
            <a:extLst>
              <a:ext uri="{FF2B5EF4-FFF2-40B4-BE49-F238E27FC236}">
                <a16:creationId xmlns:a16="http://schemas.microsoft.com/office/drawing/2014/main" id="{DE34C18B-BB34-BEF3-ADFB-CD6CD46B4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654565"/>
              </p:ext>
            </p:extLst>
          </p:nvPr>
        </p:nvGraphicFramePr>
        <p:xfrm>
          <a:off x="1074198" y="3380312"/>
          <a:ext cx="10021302" cy="334270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48468">
                  <a:extLst>
                    <a:ext uri="{9D8B030D-6E8A-4147-A177-3AD203B41FA5}">
                      <a16:colId xmlns:a16="http://schemas.microsoft.com/office/drawing/2014/main" val="891696752"/>
                    </a:ext>
                  </a:extLst>
                </a:gridCol>
                <a:gridCol w="2754351">
                  <a:extLst>
                    <a:ext uri="{9D8B030D-6E8A-4147-A177-3AD203B41FA5}">
                      <a16:colId xmlns:a16="http://schemas.microsoft.com/office/drawing/2014/main" val="1597771242"/>
                    </a:ext>
                  </a:extLst>
                </a:gridCol>
                <a:gridCol w="5218483">
                  <a:extLst>
                    <a:ext uri="{9D8B030D-6E8A-4147-A177-3AD203B41FA5}">
                      <a16:colId xmlns:a16="http://schemas.microsoft.com/office/drawing/2014/main" val="1145119585"/>
                    </a:ext>
                  </a:extLst>
                </a:gridCol>
              </a:tblGrid>
              <a:tr h="344510">
                <a:tc>
                  <a:txBody>
                    <a:bodyPr/>
                    <a:lstStyle/>
                    <a:p>
                      <a:r>
                        <a:rPr lang="cs-CZ" dirty="0"/>
                        <a:t>Vlastnost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Hodnota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Popis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30361"/>
                  </a:ext>
                </a:extLst>
              </a:tr>
              <a:tr h="508497">
                <a:tc>
                  <a:txBody>
                    <a:bodyPr/>
                    <a:lstStyle/>
                    <a:p>
                      <a:r>
                        <a:rPr lang="cs-CZ" dirty="0"/>
                        <a:t>gap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Číslo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Nastaví mezeru </a:t>
                      </a:r>
                      <a:r>
                        <a:rPr lang="cs-CZ"/>
                        <a:t>mezi vykreslenými </a:t>
                      </a:r>
                      <a:r>
                        <a:rPr lang="cs-CZ" dirty="0"/>
                        <a:t>sloupci a řádky.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576235"/>
                  </a:ext>
                </a:extLst>
              </a:tr>
              <a:tr h="508497">
                <a:tc>
                  <a:txBody>
                    <a:bodyPr/>
                    <a:lstStyle/>
                    <a:p>
                      <a:r>
                        <a:rPr lang="cs-CZ" dirty="0" err="1"/>
                        <a:t>flex-direction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row</a:t>
                      </a:r>
                      <a:r>
                        <a:rPr lang="cs-CZ" dirty="0"/>
                        <a:t>, </a:t>
                      </a:r>
                      <a:r>
                        <a:rPr lang="cs-CZ" dirty="0" err="1"/>
                        <a:t>column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Nastaví zda má být </a:t>
                      </a:r>
                      <a:r>
                        <a:rPr lang="cs-CZ" dirty="0" err="1"/>
                        <a:t>flex</a:t>
                      </a:r>
                      <a:r>
                        <a:rPr lang="cs-CZ" dirty="0"/>
                        <a:t> řádkový (výchozí chování) nebo sloupcový.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04294"/>
                  </a:ext>
                </a:extLst>
              </a:tr>
              <a:tr h="508497">
                <a:tc>
                  <a:txBody>
                    <a:bodyPr/>
                    <a:lstStyle/>
                    <a:p>
                      <a:r>
                        <a:rPr lang="cs-CZ" dirty="0" err="1"/>
                        <a:t>flex-wrap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nowrap</a:t>
                      </a:r>
                      <a:r>
                        <a:rPr lang="cs-CZ" dirty="0"/>
                        <a:t>, </a:t>
                      </a:r>
                      <a:r>
                        <a:rPr lang="cs-CZ" dirty="0" err="1"/>
                        <a:t>wrap</a:t>
                      </a:r>
                      <a:r>
                        <a:rPr lang="cs-CZ" dirty="0"/>
                        <a:t>, </a:t>
                      </a:r>
                      <a:r>
                        <a:rPr lang="cs-CZ" dirty="0" err="1"/>
                        <a:t>wrap</a:t>
                      </a:r>
                      <a:r>
                        <a:rPr lang="cs-CZ" dirty="0"/>
                        <a:t>-reverse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Nastaví zalamování obsahu – například vytváření nových řádků.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734405"/>
                  </a:ext>
                </a:extLst>
              </a:tr>
              <a:tr h="508497">
                <a:tc>
                  <a:txBody>
                    <a:bodyPr/>
                    <a:lstStyle/>
                    <a:p>
                      <a:r>
                        <a:rPr lang="cs-CZ" dirty="0" err="1"/>
                        <a:t>justify-content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Klíčová slova: </a:t>
                      </a:r>
                      <a:r>
                        <a:rPr lang="cs-CZ" dirty="0" err="1"/>
                        <a:t>flex</a:t>
                      </a:r>
                      <a:r>
                        <a:rPr lang="cs-CZ" dirty="0"/>
                        <a:t>-start, center, </a:t>
                      </a:r>
                      <a:r>
                        <a:rPr lang="cs-CZ" dirty="0" err="1"/>
                        <a:t>flex</a:t>
                      </a:r>
                      <a:r>
                        <a:rPr lang="cs-CZ" dirty="0"/>
                        <a:t>-end, </a:t>
                      </a:r>
                      <a:r>
                        <a:rPr lang="cs-CZ" dirty="0" err="1"/>
                        <a:t>space-between</a:t>
                      </a:r>
                      <a:r>
                        <a:rPr lang="cs-CZ" dirty="0"/>
                        <a:t> (více v dokumentaci).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Nastaví horizontální zarovnání všech elementů uvnitř </a:t>
                      </a:r>
                      <a:r>
                        <a:rPr lang="cs-CZ" dirty="0" err="1"/>
                        <a:t>flexboxu</a:t>
                      </a:r>
                      <a:r>
                        <a:rPr lang="cs-CZ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515988"/>
                  </a:ext>
                </a:extLst>
              </a:tr>
              <a:tr h="508497">
                <a:tc>
                  <a:txBody>
                    <a:bodyPr/>
                    <a:lstStyle/>
                    <a:p>
                      <a:r>
                        <a:rPr lang="cs-CZ" dirty="0" err="1"/>
                        <a:t>align-items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dirty="0"/>
                        <a:t>Klíčová slova: </a:t>
                      </a:r>
                      <a:r>
                        <a:rPr lang="cs-CZ" dirty="0" err="1"/>
                        <a:t>flex</a:t>
                      </a:r>
                      <a:r>
                        <a:rPr lang="cs-CZ" dirty="0"/>
                        <a:t>-start, center, </a:t>
                      </a:r>
                      <a:r>
                        <a:rPr lang="cs-CZ" dirty="0" err="1"/>
                        <a:t>flex</a:t>
                      </a:r>
                      <a:r>
                        <a:rPr lang="cs-CZ" dirty="0"/>
                        <a:t>-end, </a:t>
                      </a:r>
                      <a:r>
                        <a:rPr lang="cs-CZ" dirty="0" err="1"/>
                        <a:t>strech</a:t>
                      </a:r>
                      <a:r>
                        <a:rPr lang="cs-CZ" dirty="0"/>
                        <a:t> (více v dokumentaci).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Nastaví vertikální zarovnání všech elementů uvnitř </a:t>
                      </a:r>
                      <a:r>
                        <a:rPr lang="cs-CZ" dirty="0" err="1"/>
                        <a:t>flexboxu</a:t>
                      </a:r>
                      <a:r>
                        <a:rPr lang="cs-CZ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746037"/>
                  </a:ext>
                </a:extLst>
              </a:tr>
            </a:tbl>
          </a:graphicData>
        </a:graphic>
      </p:graphicFrame>
      <p:sp>
        <p:nvSpPr>
          <p:cNvPr id="3" name="TextovéPole 2">
            <a:extLst>
              <a:ext uri="{FF2B5EF4-FFF2-40B4-BE49-F238E27FC236}">
                <a16:creationId xmlns:a16="http://schemas.microsoft.com/office/drawing/2014/main" id="{F8664487-61A2-7D8A-AABE-86AE4BD593E2}"/>
              </a:ext>
            </a:extLst>
          </p:cNvPr>
          <p:cNvSpPr txBox="1"/>
          <p:nvPr/>
        </p:nvSpPr>
        <p:spPr>
          <a:xfrm>
            <a:off x="1085347" y="1742129"/>
            <a:ext cx="10021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/>
              <a:t>Nastavení </a:t>
            </a:r>
            <a:r>
              <a:rPr lang="cs-CZ" sz="2000" dirty="0" err="1"/>
              <a:t>flexboxu</a:t>
            </a:r>
            <a:r>
              <a:rPr lang="cs-CZ" sz="2000" dirty="0"/>
              <a:t> elementu: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CEDAB9E2-CE49-1953-C6EA-CD5F182C054F}"/>
              </a:ext>
            </a:extLst>
          </p:cNvPr>
          <p:cNvSpPr txBox="1"/>
          <p:nvPr/>
        </p:nvSpPr>
        <p:spPr>
          <a:xfrm>
            <a:off x="1074198" y="2680303"/>
            <a:ext cx="10021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/>
              <a:t>Nejpoužívanější vlastnosti </a:t>
            </a:r>
            <a:r>
              <a:rPr lang="cs-CZ" sz="2000" dirty="0" err="1"/>
              <a:t>flexboxu</a:t>
            </a:r>
            <a:r>
              <a:rPr lang="cs-CZ" sz="2000" dirty="0"/>
              <a:t>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E09C4D0-9C28-BA0B-83D8-BCC7192AA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0373" y="1784052"/>
            <a:ext cx="1257075" cy="73866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element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display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flex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018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79EC7CD5-D297-60A4-8608-2D6835AE1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7FCB7B62-0891-2C07-C1E4-AEF0BC7FBC70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04033230-7842-6EAE-1552-CD89A56F286D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BBA5D664-1BE7-9A73-6204-F9DEC0E36351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98A41D1E-982A-A05B-4E3E-4506B51D5FEB}"/>
              </a:ext>
            </a:extLst>
          </p:cNvPr>
          <p:cNvSpPr/>
          <p:nvPr/>
        </p:nvSpPr>
        <p:spPr>
          <a:xfrm>
            <a:off x="459354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88E24597-CE4A-10EB-BCE5-45426C24A9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CSS </a:t>
            </a:r>
            <a:r>
              <a:rPr lang="cs-CZ" sz="4000" dirty="0" err="1">
                <a:solidFill>
                  <a:srgbClr val="FFFFFF"/>
                </a:solidFill>
              </a:rPr>
              <a:t>Flex</a:t>
            </a:r>
            <a:endParaRPr dirty="0"/>
          </a:p>
        </p:txBody>
      </p:sp>
      <p:graphicFrame>
        <p:nvGraphicFramePr>
          <p:cNvPr id="2" name="Tabulka 1">
            <a:extLst>
              <a:ext uri="{FF2B5EF4-FFF2-40B4-BE49-F238E27FC236}">
                <a16:creationId xmlns:a16="http://schemas.microsoft.com/office/drawing/2014/main" id="{3E76F867-6922-D341-E574-0E723AC39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772361"/>
              </p:ext>
            </p:extLst>
          </p:nvPr>
        </p:nvGraphicFramePr>
        <p:xfrm>
          <a:off x="1074198" y="2275098"/>
          <a:ext cx="10021302" cy="312934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48468">
                  <a:extLst>
                    <a:ext uri="{9D8B030D-6E8A-4147-A177-3AD203B41FA5}">
                      <a16:colId xmlns:a16="http://schemas.microsoft.com/office/drawing/2014/main" val="891696752"/>
                    </a:ext>
                  </a:extLst>
                </a:gridCol>
                <a:gridCol w="2370338">
                  <a:extLst>
                    <a:ext uri="{9D8B030D-6E8A-4147-A177-3AD203B41FA5}">
                      <a16:colId xmlns:a16="http://schemas.microsoft.com/office/drawing/2014/main" val="1597771242"/>
                    </a:ext>
                  </a:extLst>
                </a:gridCol>
                <a:gridCol w="5602496">
                  <a:extLst>
                    <a:ext uri="{9D8B030D-6E8A-4147-A177-3AD203B41FA5}">
                      <a16:colId xmlns:a16="http://schemas.microsoft.com/office/drawing/2014/main" val="1145119585"/>
                    </a:ext>
                  </a:extLst>
                </a:gridCol>
              </a:tblGrid>
              <a:tr h="344510">
                <a:tc>
                  <a:txBody>
                    <a:bodyPr/>
                    <a:lstStyle/>
                    <a:p>
                      <a:r>
                        <a:rPr lang="cs-CZ" dirty="0"/>
                        <a:t>Vlastnost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Hodnota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Popis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30361"/>
                  </a:ext>
                </a:extLst>
              </a:tr>
              <a:tr h="508497">
                <a:tc>
                  <a:txBody>
                    <a:bodyPr/>
                    <a:lstStyle/>
                    <a:p>
                      <a:r>
                        <a:rPr lang="cs-CZ" dirty="0" err="1"/>
                        <a:t>flex-basis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Číslo nebo hodnota 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Nastaví základní velikost elementu.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576235"/>
                  </a:ext>
                </a:extLst>
              </a:tr>
              <a:tr h="508497">
                <a:tc>
                  <a:txBody>
                    <a:bodyPr/>
                    <a:lstStyle/>
                    <a:p>
                      <a:r>
                        <a:rPr lang="cs-CZ" dirty="0" err="1"/>
                        <a:t>flex-grow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Číslo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Nastaví, jak velkou část kontejneru má element zabrat (nakolik má narůst).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04294"/>
                  </a:ext>
                </a:extLst>
              </a:tr>
              <a:tr h="508497">
                <a:tc>
                  <a:txBody>
                    <a:bodyPr/>
                    <a:lstStyle/>
                    <a:p>
                      <a:r>
                        <a:rPr lang="cs-CZ" dirty="0" err="1"/>
                        <a:t>flex-shink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Číslo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Nastaví, jak se má element zmenšit – pokud jsou elementy větší než kontejner, tak se zmenší podle nastavení, aby se do kontejneru vešly.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734405"/>
                  </a:ext>
                </a:extLst>
              </a:tr>
              <a:tr h="508497">
                <a:tc>
                  <a:txBody>
                    <a:bodyPr/>
                    <a:lstStyle/>
                    <a:p>
                      <a:r>
                        <a:rPr lang="cs-CZ" dirty="0" err="1"/>
                        <a:t>flex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Je zkrácený zápis výše uvedených vlastnost*.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602672"/>
                  </a:ext>
                </a:extLst>
              </a:tr>
              <a:tr h="508497">
                <a:tc>
                  <a:txBody>
                    <a:bodyPr/>
                    <a:lstStyle/>
                    <a:p>
                      <a:r>
                        <a:rPr lang="cs-CZ" dirty="0" err="1"/>
                        <a:t>align-self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Klíčová slova: </a:t>
                      </a:r>
                      <a:r>
                        <a:rPr lang="cs-CZ" dirty="0" err="1"/>
                        <a:t>flex</a:t>
                      </a:r>
                      <a:r>
                        <a:rPr lang="cs-CZ" dirty="0"/>
                        <a:t>-start, center, </a:t>
                      </a:r>
                      <a:r>
                        <a:rPr lang="cs-CZ" dirty="0" err="1"/>
                        <a:t>flex</a:t>
                      </a:r>
                      <a:r>
                        <a:rPr lang="cs-CZ" dirty="0"/>
                        <a:t>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Nastaví vertikální zarovnání konkrétního elementu uvnitř </a:t>
                      </a:r>
                      <a:r>
                        <a:rPr lang="cs-CZ" dirty="0" err="1"/>
                        <a:t>gridu</a:t>
                      </a:r>
                      <a:r>
                        <a:rPr lang="cs-CZ" dirty="0"/>
                        <a:t>.</a:t>
                      </a:r>
                    </a:p>
                    <a:p>
                      <a:r>
                        <a:rPr lang="cs-CZ" i="1" dirty="0"/>
                        <a:t>Nastavuje se elementu uvnitř </a:t>
                      </a:r>
                      <a:r>
                        <a:rPr lang="cs-CZ" i="1" dirty="0" err="1"/>
                        <a:t>gridu</a:t>
                      </a:r>
                      <a:r>
                        <a:rPr lang="cs-CZ" i="1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618622"/>
                  </a:ext>
                </a:extLst>
              </a:tr>
            </a:tbl>
          </a:graphicData>
        </a:graphic>
      </p:graphicFrame>
      <p:sp>
        <p:nvSpPr>
          <p:cNvPr id="4" name="TextovéPole 3">
            <a:extLst>
              <a:ext uri="{FF2B5EF4-FFF2-40B4-BE49-F238E27FC236}">
                <a16:creationId xmlns:a16="http://schemas.microsoft.com/office/drawing/2014/main" id="{67EECEB1-028E-1BEA-A151-400A74079D95}"/>
              </a:ext>
            </a:extLst>
          </p:cNvPr>
          <p:cNvSpPr txBox="1"/>
          <p:nvPr/>
        </p:nvSpPr>
        <p:spPr>
          <a:xfrm>
            <a:off x="1085349" y="1641822"/>
            <a:ext cx="10021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/>
              <a:t>Nejpoužívanější vlastnosti elementů uvnitř </a:t>
            </a:r>
            <a:r>
              <a:rPr lang="cs-CZ" sz="2000" dirty="0" err="1"/>
              <a:t>flexboxu</a:t>
            </a:r>
            <a:r>
              <a:rPr lang="cs-CZ" sz="2000" dirty="0"/>
              <a:t>: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B087763E-EB37-243A-8BD5-25A2C70BCCDE}"/>
              </a:ext>
            </a:extLst>
          </p:cNvPr>
          <p:cNvSpPr txBox="1"/>
          <p:nvPr/>
        </p:nvSpPr>
        <p:spPr>
          <a:xfrm>
            <a:off x="1074198" y="5798312"/>
            <a:ext cx="100213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* Jedna hodnota – </a:t>
            </a:r>
            <a:r>
              <a:rPr lang="cs-CZ" dirty="0" err="1"/>
              <a:t>flex-grow</a:t>
            </a:r>
            <a:r>
              <a:rPr lang="cs-CZ" dirty="0"/>
              <a:t> (</a:t>
            </a:r>
            <a:r>
              <a:rPr lang="cs-CZ" dirty="0" err="1"/>
              <a:t>flex</a:t>
            </a:r>
            <a:r>
              <a:rPr lang="cs-CZ" dirty="0"/>
              <a:t>: 1)</a:t>
            </a:r>
            <a:br>
              <a:rPr lang="cs-CZ" dirty="0"/>
            </a:br>
            <a:r>
              <a:rPr lang="cs-CZ" dirty="0"/>
              <a:t>  Dvě hodnoty – </a:t>
            </a:r>
            <a:r>
              <a:rPr lang="cs-CZ" dirty="0" err="1"/>
              <a:t>flex-grow</a:t>
            </a:r>
            <a:r>
              <a:rPr lang="cs-CZ" dirty="0"/>
              <a:t> </a:t>
            </a:r>
            <a:r>
              <a:rPr lang="cs-CZ" dirty="0" err="1"/>
              <a:t>flex-shrink</a:t>
            </a:r>
            <a:r>
              <a:rPr lang="cs-CZ" dirty="0"/>
              <a:t> (</a:t>
            </a:r>
            <a:r>
              <a:rPr lang="cs-CZ" dirty="0" err="1"/>
              <a:t>flex</a:t>
            </a:r>
            <a:r>
              <a:rPr lang="cs-CZ" dirty="0"/>
              <a:t>: 2 1)</a:t>
            </a:r>
          </a:p>
          <a:p>
            <a:r>
              <a:rPr lang="cs-CZ" dirty="0"/>
              <a:t>  Tři hodnoty – </a:t>
            </a:r>
            <a:r>
              <a:rPr lang="cs-CZ" dirty="0" err="1"/>
              <a:t>flex-grow</a:t>
            </a:r>
            <a:r>
              <a:rPr lang="cs-CZ" dirty="0"/>
              <a:t> </a:t>
            </a:r>
            <a:r>
              <a:rPr lang="cs-CZ" dirty="0" err="1"/>
              <a:t>flex-shrink</a:t>
            </a:r>
            <a:r>
              <a:rPr lang="cs-CZ" dirty="0"/>
              <a:t> </a:t>
            </a:r>
            <a:r>
              <a:rPr lang="cs-CZ" dirty="0" err="1"/>
              <a:t>flex-basis</a:t>
            </a:r>
            <a:r>
              <a:rPr lang="cs-CZ" dirty="0"/>
              <a:t> (</a:t>
            </a:r>
            <a:r>
              <a:rPr lang="cs-CZ" dirty="0" err="1"/>
              <a:t>flex</a:t>
            </a:r>
            <a:r>
              <a:rPr lang="cs-CZ" dirty="0"/>
              <a:t>: 1 2 100%)</a:t>
            </a:r>
          </a:p>
        </p:txBody>
      </p:sp>
    </p:spTree>
    <p:extLst>
      <p:ext uri="{BB962C8B-B14F-4D97-AF65-F5344CB8AC3E}">
        <p14:creationId xmlns:p14="http://schemas.microsoft.com/office/powerpoint/2010/main" val="455579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5E1AF497-62DE-E4FA-BA0D-FE733A70A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85280808-F68D-7DE4-E200-4D801B82B853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0D4A99CD-C228-0EFF-B3BC-33E503C28F12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115A05B2-7DD3-13AA-03E1-2C076638BEE5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3A4DB03E-1651-660B-E1EB-90DC474E560E}"/>
              </a:ext>
            </a:extLst>
          </p:cNvPr>
          <p:cNvSpPr/>
          <p:nvPr/>
        </p:nvSpPr>
        <p:spPr>
          <a:xfrm>
            <a:off x="459354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B4320A80-FBDE-6970-D784-BD553B4AC4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70411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CSS </a:t>
            </a:r>
            <a:r>
              <a:rPr lang="cs-CZ" sz="4000" dirty="0" err="1">
                <a:solidFill>
                  <a:srgbClr val="FFFFFF"/>
                </a:solidFill>
              </a:rPr>
              <a:t>Flex</a:t>
            </a:r>
            <a:r>
              <a:rPr lang="cs-CZ" sz="4000" dirty="0">
                <a:solidFill>
                  <a:srgbClr val="FFFFFF"/>
                </a:solidFill>
              </a:rPr>
              <a:t> (příklady)</a:t>
            </a:r>
            <a:endParaRPr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7CED2FD0-425F-65F3-6A37-8EDB9F06AB46}"/>
              </a:ext>
            </a:extLst>
          </p:cNvPr>
          <p:cNvSpPr txBox="1"/>
          <p:nvPr/>
        </p:nvSpPr>
        <p:spPr>
          <a:xfrm>
            <a:off x="1085349" y="2161110"/>
            <a:ext cx="10021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/>
              <a:t>Všechny příklady budou mít stejnou základní strukturu, měnit se bude pouze CSS </a:t>
            </a:r>
            <a:r>
              <a:rPr lang="cs-CZ" sz="2000" b="1" dirty="0" err="1"/>
              <a:t>main</a:t>
            </a:r>
            <a:r>
              <a:rPr lang="cs-CZ" sz="2000" dirty="0"/>
              <a:t> elementu (pokud nebude uvedeno jinak):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E45E369-50BC-F547-D5D1-771721D1B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349" y="3265729"/>
            <a:ext cx="2932213" cy="206210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main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&lt;div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="box"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&gt;&lt;/div&gt;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&lt;div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="box"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&gt;&lt;/div&gt;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&lt;div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="box box-big"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&gt;&lt;/div&gt;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&lt;div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="box"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&gt;&lt;/div&gt;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&lt;div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="box"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&gt;&lt;/div&gt;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&lt;div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="box"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&gt;&lt;/div&gt;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main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BC8616C1-B32E-EFC0-CE74-62CC6C8C307E}"/>
              </a:ext>
            </a:extLst>
          </p:cNvPr>
          <p:cNvSpPr txBox="1"/>
          <p:nvPr/>
        </p:nvSpPr>
        <p:spPr>
          <a:xfrm>
            <a:off x="1074198" y="2855503"/>
            <a:ext cx="2932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/>
              <a:t>HTML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493F298C-1C8F-2E56-4725-7F25768F1651}"/>
              </a:ext>
            </a:extLst>
          </p:cNvPr>
          <p:cNvSpPr txBox="1"/>
          <p:nvPr/>
        </p:nvSpPr>
        <p:spPr>
          <a:xfrm>
            <a:off x="4590689" y="2868996"/>
            <a:ext cx="2932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/>
              <a:t>CSS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BCB9D69-280B-A054-57FC-CD3E7CE8A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4930" y="3265729"/>
            <a:ext cx="1601721" cy="107721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box-big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width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rem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height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rem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1B4DECD4-CCD0-7299-5D65-5B80A40AA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1840" y="3267148"/>
            <a:ext cx="4318811" cy="353943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box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font-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family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"Calibri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Light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sans-serif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/* Zde používáme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grid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pro vycentrování čísla */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display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grid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place-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content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center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width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8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rem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height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8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rem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border-radius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.5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rem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background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var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--box-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color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box-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shadow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0 1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px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px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var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--box-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shadow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0 2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px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px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var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--box-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shadow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0 4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px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4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px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var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--box-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shadow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064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2045</Words>
  <Application>Microsoft Office PowerPoint</Application>
  <PresentationFormat>Širokoúhlá obrazovka</PresentationFormat>
  <Paragraphs>181</Paragraphs>
  <Slides>24</Slides>
  <Notes>24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24</vt:i4>
      </vt:variant>
    </vt:vector>
  </HeadingPairs>
  <TitlesOfParts>
    <vt:vector size="28" baseType="lpstr">
      <vt:lpstr>Arial</vt:lpstr>
      <vt:lpstr>Calibri</vt:lpstr>
      <vt:lpstr>JetBrains Mono</vt:lpstr>
      <vt:lpstr>Office Theme</vt:lpstr>
      <vt:lpstr>Frontend – HTML + CSS – layouty (flex, grid)</vt:lpstr>
      <vt:lpstr>CSS Grid</vt:lpstr>
      <vt:lpstr>CSS Grid</vt:lpstr>
      <vt:lpstr>CSS Grid</vt:lpstr>
      <vt:lpstr>CSS Grid (příklady)</vt:lpstr>
      <vt:lpstr>CSS Flex</vt:lpstr>
      <vt:lpstr>CSS Flex</vt:lpstr>
      <vt:lpstr>CSS Flex</vt:lpstr>
      <vt:lpstr>CSS Flex (příklady)</vt:lpstr>
      <vt:lpstr>CSS Flex (příklady)</vt:lpstr>
      <vt:lpstr>CSS Flex (příklady)</vt:lpstr>
      <vt:lpstr>CSS Flex (příklady)</vt:lpstr>
      <vt:lpstr>CSS Flex (příklady)</vt:lpstr>
      <vt:lpstr>CSS Flex (příklady)</vt:lpstr>
      <vt:lpstr>CSS Flex (příklady)</vt:lpstr>
      <vt:lpstr>CSS Flex (příklady)</vt:lpstr>
      <vt:lpstr>CSS Flex (příklady)</vt:lpstr>
      <vt:lpstr>CSS Flex (příklady)</vt:lpstr>
      <vt:lpstr>CSS Flex (příklady)</vt:lpstr>
      <vt:lpstr>CSS Flex (příklady)</vt:lpstr>
      <vt:lpstr>CSS Flex (příklady)</vt:lpstr>
      <vt:lpstr>CSS Flex (příklady)</vt:lpstr>
      <vt:lpstr>CSS Flex (příklady)</vt:lpstr>
      <vt:lpstr>CSS Flex (příklady)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Kurz</dc:title>
  <dc:creator>HlavniProfil</dc:creator>
  <cp:lastModifiedBy>Jakub Pradeniak</cp:lastModifiedBy>
  <cp:revision>47</cp:revision>
  <dcterms:modified xsi:type="dcterms:W3CDTF">2024-03-28T19:25:07Z</dcterms:modified>
</cp:coreProperties>
</file>