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60" r:id="rId4"/>
    <p:sldId id="261" r:id="rId5"/>
    <p:sldId id="276" r:id="rId6"/>
    <p:sldId id="27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8JHfzJsijXATRdC0oEv80WlMG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4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1E5F3445-9519-B8C6-054D-DEE745D8B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FB2C5DD8-2243-39BA-1A95-E443BB7AE5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2E519246-7137-39D2-5CCE-629FB2095D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08476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5E7F84BD-A59C-EDF7-9F3C-2DFCDF863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BF466194-2C32-B60F-2594-C035114472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281533FF-1F58-9A08-F76F-50DC509CDC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31952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FC67B065-F3E2-D499-84C6-E8962F870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8264AE73-975D-1313-B9D3-A8324E249A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D4E7A103-7B1B-7F37-AF10-7C5DFE568A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153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45C9C122-73F0-37A2-6F62-F015DC4D0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2F81B452-82EB-6A51-3570-6BC05CA1C9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73725640-E131-C227-8C2C-AB12E25781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78004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EC3B411F-15DA-0348-B405-10904C007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DCFE84FE-085E-374E-2A96-177D9A3F09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107E47F3-3344-B14B-476C-E50A58F13B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80781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27699075-EB5B-7C53-9B35-94CB4F91F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ACE0D87A-6A8F-A37E-C574-13ACBDB4F4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5F3FFD58-9734-8EDA-9B44-BC5ED63472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79757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4D5C8807-8CAE-8E69-594D-1A1894224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98CAD889-5412-F329-BFE3-5CED9CB023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11241756-606D-57F8-0CD7-2C7600F271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67336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07EBEFBF-B891-5C60-91E8-A32C48F97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2A829E2D-DF1C-8AC6-FEAD-82577199C3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B74CD332-1155-9A38-E405-B2F2844B2A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23329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74F67A39-9051-1C07-7BA2-1DD2BA323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E38FF017-AA4E-BE77-FFE5-F4DE190C9B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C5BDB9BF-1E3E-0F7D-ACBE-D3FF548BC6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649744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330B9869-5C58-F9E3-C79D-04A05B7CB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DD6DE841-A469-A9F2-E101-BA280C5FFD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12836D0A-26B7-2A82-E111-6E40ED51EB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95345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855473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CADBD9A2-6F9A-6232-A6E3-510ADD397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3BA8B11B-ADF1-1AC0-D2B7-01EDBC1F99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EBAA4622-B407-64DF-A549-3F7384979F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49844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7139ACB8-BC34-AB66-E5FF-DCC911E0F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45069FF6-C0C0-9AE6-FE8D-97EE6F0340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BB31E6BA-6CD0-CDDC-13CF-DA6B883E2A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576612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5ABF7917-D845-73CF-2F22-132157074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83505227-C6A4-F6E3-6F74-0723FEA10B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23A38554-54B8-F4B8-2F62-9DC2D673B3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469833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2FAEF248-0872-794B-54E6-606BDC93F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F8309CCA-4645-468E-0301-2EB89A1B54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C178B04B-07B7-4933-12FA-218AD3360E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90229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0E8D6766-0D12-AC34-8166-9CCCC49BE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D2755B61-837B-6FC1-D483-FF7DAB68AE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0405D2B4-5CE9-0D1C-DB8A-84442E27E1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14283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6964C6C5-6376-C068-A049-87B3C15AF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2BCB8BFF-4ABE-8F08-1E18-37BE73B2EB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5583A635-0801-E485-B1A1-F80B1D3266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05783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1730E7A1-5562-C92E-E288-7B547B2FD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52F8BC7A-49D6-C3C9-B4E4-CA9054D528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5D9A2E06-5A8D-5039-452E-0B3DFF2F6F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162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F8EA617D-C4AB-5DCB-046D-2C6618CA2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6C10AA78-CD7B-A8E7-88AE-D6614C986E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D0A99199-F030-8CEC-66EC-06B3980136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5731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4FB6AA76-C4F9-DDD4-1E8B-0567CCD08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E2F6A639-717C-EF30-0A5F-1CBF3756DA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26EC704C-239F-DDD7-A064-E5757CCF21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51967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DF36D4A8-8659-909A-979A-CFCC3B8D2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09BDC4E6-21B1-C51E-B2F0-1EB6871B6A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D2BF9608-EF55-1BF6-203A-9F38B1AB21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76947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7339843F-E971-06A5-BD4E-3719C8EE8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78FAB059-0279-54D1-F11C-DEAD21BEAF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CB3C4CD1-DF79-2508-68A8-5D800D9DDD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47560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CB093521-5107-F168-13F0-0150076DE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2907188C-E181-FF3C-C18E-D1324D0340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472D7CD7-B06E-121B-80E2-FA1C92C28B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42755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Array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/>
          <p:nvPr/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94901"/>
                </a:srgbClr>
              </a:gs>
              <a:gs pos="34000">
                <a:srgbClr val="000000">
                  <a:alpha val="94901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0">
                <a:srgbClr val="2F5496">
                  <a:alpha val="58039"/>
                </a:srgbClr>
              </a:gs>
              <a:gs pos="28000">
                <a:srgbClr val="2F5496">
                  <a:alpha val="58039"/>
                </a:srgbClr>
              </a:gs>
              <a:gs pos="100000">
                <a:srgbClr val="000000">
                  <a:alpha val="69019"/>
                </a:srgbClr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0980"/>
                </a:srgbClr>
              </a:gs>
              <a:gs pos="100000">
                <a:srgbClr val="4472C4">
                  <a:alpha val="0"/>
                </a:srgbClr>
              </a:gs>
            </a:gsLst>
            <a:lin ang="15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699714" y="5490971"/>
            <a:ext cx="6962072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Frontend</a:t>
            </a:r>
            <a:r>
              <a:rPr lang="cs-CZ" sz="4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– HTML + JS – úvod, jednoduché funkce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40900" y="935399"/>
            <a:ext cx="12192001" cy="3044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74D48288-2819-6209-247A-3465F8B87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>
            <a:extLst>
              <a:ext uri="{FF2B5EF4-FFF2-40B4-BE49-F238E27FC236}">
                <a16:creationId xmlns:a16="http://schemas.microsoft.com/office/drawing/2014/main" id="{F0D23EF9-AB31-4AFC-B1F2-0D7EB2CEF7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E4A72458-8709-53E6-2D65-44CEE510CA18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D51EF23F-69BA-D473-4792-7C53069C90EA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4298AD2A-40ED-CF95-DDC5-A2EAF0756881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377C145C-4B1D-6398-B70A-041057A05A68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1CBF2710-7FAD-0BD2-0A37-3738764124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Javascript – konstanty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BBA77256-0917-26BE-6F5D-210479774D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1118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Konstanty nám pomáhají uchovávat hodnoty, které nechceme měnit. Podobně jako u proměnných použijeme při jejich vytváření klíčové slovo, tentokrát </a:t>
            </a:r>
            <a:r>
              <a:rPr lang="cs-CZ" sz="2400" i="1" dirty="0" err="1"/>
              <a:t>const</a:t>
            </a:r>
            <a:r>
              <a:rPr lang="cs-CZ" sz="2400" i="1" dirty="0"/>
              <a:t>:</a:t>
            </a:r>
            <a:endParaRPr lang="cs-CZ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2DEEB2-CB1D-6079-B5C3-C7E344442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002" y="3822535"/>
            <a:ext cx="4094391" cy="116955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let </a:t>
            </a:r>
            <a:r>
              <a:rPr kumimoji="0" lang="cs-CZ" altLang="cs-CZ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promenna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"nastavená hodnota"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promenna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"nová hodnota"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const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konstanta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"Hodnota, kterou nemůžu změnit"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252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369C245F-51C8-4952-7E6F-057A9AB0A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>
            <a:extLst>
              <a:ext uri="{FF2B5EF4-FFF2-40B4-BE49-F238E27FC236}">
                <a16:creationId xmlns:a16="http://schemas.microsoft.com/office/drawing/2014/main" id="{34BE1696-060A-485B-BAE7-C273ABD1C3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62564D90-E7CE-37A3-CB61-416DE8A71ABD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773E6442-DB67-B075-6499-EFBD239B077B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4DE41D6E-531D-5B7A-3080-A7ECAA971CFA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B8F20383-9528-9D6A-2CFC-B2D1105F0C2D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5545A081-CA8D-44DF-39C4-4CCCFBFBC2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Javascript – funkce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BBB55C18-D1AA-7553-01E4-A71991CFE4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1966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Funkce nám pomáhají psát kód, který můžeme používat pořád dokola – stačí ho napsat jednou na jednom místě a pomocí funkce ho můžeme použít kdekoli jinde v programu.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Funkce vytváříme pomocí klíčového slova </a:t>
            </a:r>
            <a:r>
              <a:rPr lang="cs-CZ" sz="2400" i="1" dirty="0" err="1"/>
              <a:t>function</a:t>
            </a:r>
            <a:r>
              <a:rPr lang="cs-CZ" sz="2400" dirty="0"/>
              <a:t> a volitelného počtu předaných dat – takzvaných argumentů: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E71913F-B4D8-7962-D945-428831268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3556" y="4472330"/>
            <a:ext cx="5424883" cy="160043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vytvoření funkce bez argumentů - prázdné kulaté závorky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vypisCislo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console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log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zde používáme předpřipravené funkce z prohlížeče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a použití vytvoření funkce - tzv. volání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vypisCislo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097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3E5A1256-0A83-2D1A-A81D-9314B7366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>
            <a:extLst>
              <a:ext uri="{FF2B5EF4-FFF2-40B4-BE49-F238E27FC236}">
                <a16:creationId xmlns:a16="http://schemas.microsoft.com/office/drawing/2014/main" id="{64F9D5BE-9BA5-8EC5-045D-734D6CC619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E675372F-E134-6EE5-BA5A-81487378DF8B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3A6F7134-465F-FE7A-4104-88B729F48546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1A79DD71-18CF-43E1-CAFA-63C1E70AA32D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C6C08891-D493-2C13-DB21-2DDB1A50270D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3FD334A3-716E-5086-710A-8A1A6081C4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Javascript – funkce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3FC7E5CD-6243-BF1D-F42F-59E46F9916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4850962" cy="371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Aby program věděl, co všechno do funkce patří, je nutné, aby její </a:t>
            </a:r>
            <a:r>
              <a:rPr lang="cs-CZ" sz="2400" b="1" dirty="0"/>
              <a:t>tělo</a:t>
            </a:r>
            <a:r>
              <a:rPr lang="cs-CZ" sz="2400" dirty="0"/>
              <a:t> – kód, který je uvnitř – bylo vyznačeno složenými závorkami.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b="1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Dále je dobré upozornit, že argumenty oddělujeme vždy čárkami.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680167-7862-81CE-3EDA-989F62F3C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5160" y="2986796"/>
            <a:ext cx="5295039" cy="267765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vytvoření nové funkce se dvěma argumenty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secti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(a, b) 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zde vypočtenou hodnotu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tazvaně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vrátíme z funkce pomocí return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 + b;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a použití funkce s argumenty - zde bude nová hodnota zahozena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secti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a zde si ji uložíme do proměnné - to můžeme udělat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protože funkce "vrací" hodnotu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let </a:t>
            </a:r>
            <a:r>
              <a:rPr kumimoji="0" lang="cs-CZ" altLang="cs-CZ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vypocteno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secti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7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8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330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A2455D9B-80D2-1347-0353-1C025452B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>
            <a:extLst>
              <a:ext uri="{FF2B5EF4-FFF2-40B4-BE49-F238E27FC236}">
                <a16:creationId xmlns:a16="http://schemas.microsoft.com/office/drawing/2014/main" id="{BD3882D0-EE2E-5C03-42BB-65DE8D69F9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2F7C527B-E85C-E64C-1DF8-1378AD812BC6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D22BE234-003C-F060-0338-BFD45A11B6A9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6C673B41-6F3E-8EC0-7C0D-C3C1431A2FEB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95E8F165-987E-B1E6-48BF-61AE3E68780B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0EC70E76-13F6-D927-07FC-3E9074FFC3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Javascript – rozhodování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A66485C3-52B3-FA91-26D7-AA24FDA6C4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4850962" cy="371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Poměrně často se budeme muset v našem programu rozhodovat na základě různých podmínek (např. pokud je číslo větší než jiné apod.).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Rozhodování nám usnadní konstrukce </a:t>
            </a:r>
            <a:r>
              <a:rPr lang="cs-CZ" sz="2400" b="1" dirty="0" err="1"/>
              <a:t>if</a:t>
            </a:r>
            <a:r>
              <a:rPr lang="cs-CZ" sz="2400" dirty="0"/>
              <a:t>, </a:t>
            </a:r>
            <a:r>
              <a:rPr lang="cs-CZ" sz="2400" b="1" dirty="0" err="1"/>
              <a:t>elseif</a:t>
            </a:r>
            <a:r>
              <a:rPr lang="cs-CZ" sz="2400" b="1" dirty="0"/>
              <a:t> </a:t>
            </a:r>
            <a:r>
              <a:rPr lang="cs-CZ" sz="2400" dirty="0"/>
              <a:t>a </a:t>
            </a:r>
            <a:r>
              <a:rPr lang="cs-CZ" sz="2400" b="1" dirty="0" err="1"/>
              <a:t>else</a:t>
            </a:r>
            <a:r>
              <a:rPr lang="cs-CZ" sz="2400" b="1" dirty="0"/>
              <a:t>.</a:t>
            </a:r>
            <a:endParaRPr lang="cs-CZ" sz="2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14BECE2-110F-D077-417D-D47536A65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4723" y="3948545"/>
            <a:ext cx="6277681" cy="203132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vypisRetezec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retezec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všiměte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si, že se řetězce můžeme zeptat, jak je dlouhý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// pomocí tečkové notace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retezec.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length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===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pokud je toto srovnání pravda, vypíšeme "Zadaný..."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console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log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"Zadaný řetězec je prázdný!"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jinak se dostaneme sem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console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log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retezec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708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034429D8-31ED-DD43-EB15-B5D0C28BE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>
            <a:extLst>
              <a:ext uri="{FF2B5EF4-FFF2-40B4-BE49-F238E27FC236}">
                <a16:creationId xmlns:a16="http://schemas.microsoft.com/office/drawing/2014/main" id="{042BE799-1FE5-3D59-13B5-FEA58BA3A8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FC690A1D-486C-5D92-6927-7C6C9D2D9496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9EDB41A5-B66F-6343-E43F-646A4CE6F680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8F69E7A1-915B-BCE5-6467-2EE59D34186C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FE8D2C2C-CC34-BAD7-B5F0-B18831397046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4A894C42-3236-E0AD-A458-67E2425D98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Javascript – rozhodování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0352F867-1506-DA03-3ABD-22E53B30A6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6299996" cy="371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Další příklad na rozhodování, tentokrát i s </a:t>
            </a:r>
            <a:r>
              <a:rPr lang="cs-CZ" sz="2400" b="1" dirty="0" err="1"/>
              <a:t>elseif</a:t>
            </a:r>
            <a:r>
              <a:rPr lang="cs-CZ" sz="2400" dirty="0"/>
              <a:t> částí.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b="1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Je to v podstatě další podmínka v řadě a pokud neplatí ta předešlá, vyzkouší se další, až se případně dostaneme k </a:t>
            </a:r>
            <a:r>
              <a:rPr lang="cs-CZ" sz="2400" b="1" dirty="0" err="1"/>
              <a:t>else</a:t>
            </a:r>
            <a:r>
              <a:rPr lang="cs-CZ" sz="2400" dirty="0"/>
              <a:t> části.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Pokud máme více </a:t>
            </a:r>
            <a:r>
              <a:rPr lang="cs-CZ" sz="2400" b="1" dirty="0" err="1"/>
              <a:t>elseif</a:t>
            </a:r>
            <a:r>
              <a:rPr lang="cs-CZ" sz="2400" dirty="0"/>
              <a:t> bloků, je vhodnější použít </a:t>
            </a:r>
            <a:r>
              <a:rPr lang="cs-CZ" sz="2400" b="1" dirty="0"/>
              <a:t>switch</a:t>
            </a:r>
            <a:r>
              <a:rPr lang="cs-CZ" sz="2400" dirty="0"/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62F713-9F4D-B504-5052-A2348622B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1960" y="3152999"/>
            <a:ext cx="2651688" cy="203132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zpracujCislo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(a) 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 &gt;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console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log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"Větší než pět"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 &lt;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console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log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"Menší než pět"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console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log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"Rovno pěti"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622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9C078BA5-0087-CCD4-AED5-90B16F986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>
            <a:extLst>
              <a:ext uri="{FF2B5EF4-FFF2-40B4-BE49-F238E27FC236}">
                <a16:creationId xmlns:a16="http://schemas.microsoft.com/office/drawing/2014/main" id="{7DFB0F15-2B79-EBD0-B8E8-CA0A84717A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FD463CE4-E1F7-D4F6-404C-D1811C03BD2E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F1127C0E-583E-6762-DE06-4805765D106E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9A5A0E3D-E3B2-C138-2617-A7D379726BD6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AB1D6041-4955-6DF2-B220-072BAAACC3B3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E20EE992-94DA-AC68-1867-446419A7D1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Javascript – rozhodování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089B1796-A6FA-29EB-1AEB-69DA150FE5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4958298" cy="371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Switch je vhodná struktura pro více porovnání nějaké jednoduché hodnoty (bez složitých podmínek – provádí se pouze srovnání).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99320B7-9B40-FE34-DD9D-6B18F642A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3419" y="2128144"/>
            <a:ext cx="4557658" cy="418576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poradi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(p) 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do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swithce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dáme hodnotu, kterou jde snadno porovnat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switch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(p) 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case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toto vlastně znamená: p === 1 ?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console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log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'První místo!'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break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case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console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log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'Druhé místo!'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break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case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console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log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'Třetí místo!'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break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case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case si můžete představit jako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elseif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console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log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'Bramborová medaile!'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break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default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default jako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else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console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log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'Děkujeme za účast :)'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64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365622E0-653D-FC5A-18E6-38EB2A581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A4EFEF90-262D-E364-1440-461C8D393196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5A8FDB9B-45D9-BCA9-BA0C-894E4ADCDBF9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1C7A8576-42D7-B5CE-A2E2-90E530E0112D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3E81A689-7662-5DA8-F0AF-2C66AA560246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15328D64-F3E5-E647-9362-D6B8873D9F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Javascript – rozhodování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0B6F485E-B2C8-6D9C-B87C-4547E9BF95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4958298" cy="371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Pro vytváření složitějších podmínek použijeme logické spojky A (&amp;&amp;) a NEBO (||).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59295A-C11F-D851-3486-9211C5886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2347" y="2487744"/>
            <a:ext cx="4235455" cy="353943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jeCisloVIntervalu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(a) 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obě podmínky musí platit současně - logické A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 &gt;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&amp;&amp; a &lt;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50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console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log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"Ano, číslo náleží do intervalu (5, 50)"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jeCisloMensiNezPetNeboSude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(a) 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zde používáme matematickou operaci modulo (%)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// neboli zbytek po dělení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// musí platit alespoň jedna podmínka - logické NEBO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(a &lt;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|| a %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===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console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log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"Ano!"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513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EE7472EC-C21C-89A2-9A6B-EA437204E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B25132F1-4088-C3F1-0E8A-1F5C7AA034FA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3220F6A4-DB03-1B04-6425-2AA815C32C0A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AA7A4B76-C51B-A0E3-4590-AD15AAF1BED9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199ED80F-F7D7-7A7B-D809-DFC5624B4149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1250CFBC-BADF-17CC-E205-41A8EC00FC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Javascript – </a:t>
            </a:r>
            <a:r>
              <a:rPr lang="cs-CZ" sz="3200" dirty="0">
                <a:solidFill>
                  <a:srgbClr val="FFFFFF"/>
                </a:solidFill>
              </a:rPr>
              <a:t>opakování/procházení</a:t>
            </a:r>
            <a:endParaRPr sz="3200"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1AF6535D-68C7-0D86-30EC-F7430AC273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4958298" cy="371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Kromě rozhodování budeme v programování často potřebovat nějakou akci několikrát opakovat nebo budeme chtít projít například prvky pole.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K těmto účelů slouží tzv. cykly – zatím si vystačíme s konstrukty </a:t>
            </a:r>
            <a:r>
              <a:rPr lang="cs-CZ" sz="2400" i="1" dirty="0" err="1"/>
              <a:t>for</a:t>
            </a:r>
            <a:r>
              <a:rPr lang="cs-CZ" sz="2400" dirty="0"/>
              <a:t> a </a:t>
            </a:r>
            <a:r>
              <a:rPr lang="cs-CZ" sz="2400" i="1" dirty="0" err="1"/>
              <a:t>while</a:t>
            </a:r>
            <a:r>
              <a:rPr lang="cs-CZ" sz="2400" i="1" dirty="0"/>
              <a:t>.</a:t>
            </a:r>
            <a:endParaRPr lang="cs-CZ" sz="2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9EC36FD-3601-C697-E43F-06F20B0D7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577" y="2614390"/>
            <a:ext cx="3070071" cy="310854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provedPetkratFor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let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&lt;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++) 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console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log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`Iterace číslo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${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!`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provedPetkratWhile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let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while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&lt;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console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log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"Iterace číslo "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"!"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++;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64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929A843B-94E2-73D2-FD09-150CAE1EF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66AB1219-2675-E75B-899D-4F26C9F76C2D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29D65D0C-93A9-DE80-EB05-B8EBDBD8FCA5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17F9651D-DC27-BEBA-39BF-BB5801F5135A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47A96A1D-C5E9-A7B0-D1AE-2684CFB9B7B3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85C76ED1-06A7-ACA4-9D0D-C9101F0F25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Javascript – </a:t>
            </a:r>
            <a:r>
              <a:rPr lang="cs-CZ" sz="3200" dirty="0">
                <a:solidFill>
                  <a:srgbClr val="FFFFFF"/>
                </a:solidFill>
              </a:rPr>
              <a:t>opakování/procházení</a:t>
            </a:r>
            <a:endParaRPr sz="3200"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B0666D0E-794E-1DA7-8B06-2F2F6874FA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4958298" cy="371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Uvnitř cyklu můžeme použít podmínky (a naopak cykly uvnitř podmínek).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V příkladu je i ukázáno jak se podívat na konkrétní prvek uvnitř pole.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08DBBC-CCB7-2279-7789-8B0AC9179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673" y="2506668"/>
            <a:ext cx="4982454" cy="332398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projdiPole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proměnné i konstanty můžeme definovat uvnitř funkcí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const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pole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7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8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9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všiměte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si, že pole si pamatuje, kolik má v sobě prvků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let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&lt;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pole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length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++) 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pole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&lt;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k prvkům pole přistupujeme takto: pole[pozice-v-poli]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console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log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pole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cyklus ukončíme dříve než bude porušeno i &lt;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pole.length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break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523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BAA2C24F-E939-0B34-F139-A1D2456B6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6388CE3D-6A9B-862A-BE20-101C30D25BA2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C8AA09D1-E28B-13A8-A900-B2E97109515A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BA294021-5A8E-BD89-AFCF-C019605EE8C0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6EF7DC14-0773-C063-06C4-CED116B159F0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3B5DEA17-C7B6-4558-9AD2-80382A81A3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Javascript – práce s poli</a:t>
            </a:r>
            <a:endParaRPr sz="3200"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0C4325C4-6E66-150F-9644-B2D608BABA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4958298" cy="371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Jak jsme si již říkali, do pole můžeme ukládat jiné datové typy (včetně dalších polí).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Indexace pole (číslování jeho prvků) vždy začíná </a:t>
            </a:r>
            <a:r>
              <a:rPr lang="cs-CZ" sz="2400" b="1" dirty="0"/>
              <a:t>nulou</a:t>
            </a:r>
            <a:r>
              <a:rPr lang="cs-CZ" sz="2400" dirty="0"/>
              <a:t>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b="1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Pro přístup ke konkrétnímu prvku používáme zápis s hranatými závorkami.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CE70A72-0855-F2C8-BD7A-18E6FE321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8" y="2722112"/>
            <a:ext cx="5662127" cy="28931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const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pole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7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8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9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pole nám umí říct jak je velké (pamatuje si to)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console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log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pole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length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každé pole se čísluje od 0 (ne od 1) -&gt; toto vypíše 1 (viz. pole výše)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console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log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pole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toto vypíše 6 (viz. pole výše)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console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log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pole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toto vypíše 9 - poslední prvek je na pozici: počet prvků - 1 (viz. pole výše)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console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log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pole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8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]);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45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Javascript</a:t>
            </a:r>
            <a:endParaRPr dirty="0"/>
          </a:p>
        </p:txBody>
      </p:sp>
      <p:sp>
        <p:nvSpPr>
          <p:cNvPr id="101" name="Google Shape;101;p2"/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3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Javascript je snadno naučitelný programovací jazyk, který byl vytvořen, aby přinesl dynamické chování na </a:t>
            </a:r>
            <a:r>
              <a:rPr lang="cs-CZ" sz="2400" dirty="0" err="1">
                <a:latin typeface="Arial"/>
                <a:ea typeface="Arial"/>
                <a:cs typeface="Arial"/>
                <a:sym typeface="Arial"/>
              </a:rPr>
              <a:t>frontendu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 (nyní již je plnohodnotný programovací jazyk).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Program, který napíšeme v Javascriptu se bubou vykonávat v prohlížeči uživatele naší aplikace.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V tomto kurzu se zaměříme na základy potřebné pro pochopení jednoduché práce s Javascriptem.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indent="0">
              <a:lnSpc>
                <a:spcPct val="115000"/>
              </a:lnSpc>
              <a:spcBef>
                <a:spcPts val="0"/>
              </a:spcBef>
              <a:buSzPct val="100000"/>
              <a:buNone/>
            </a:pPr>
            <a:r>
              <a:rPr lang="cs-CZ" sz="2400" dirty="0"/>
              <a:t>Dokumentace: </a:t>
            </a:r>
            <a:r>
              <a:rPr lang="cs-CZ" sz="2400" dirty="0">
                <a:hlinkClick r:id="rId3"/>
              </a:rPr>
              <a:t>https://developer.mozilla.org/en-US/docs/Web/JavaScript</a:t>
            </a:r>
            <a:endParaRPr lang="cs-CZ" sz="24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0741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4943C90B-093C-F7C0-0814-F5575F4F9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20B4DF87-496F-B53F-7707-959CE585723B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7D4D607C-2DED-60A5-D90D-1A3D46F38174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1346F7C8-ED69-CFDD-9CB8-B6DAC1225BE4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FD9C32ED-B05A-08C5-8BB0-1EDA80A04089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A3A42383-0EF1-62FC-B09D-97265B9C04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Javascript – práce s poli</a:t>
            </a:r>
            <a:endParaRPr sz="3200"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0DB44E5F-3CE9-CFDE-C7E8-5FBE62AE89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4958298" cy="371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Pro procházení polí používáme cykly – ukázku </a:t>
            </a:r>
            <a:r>
              <a:rPr lang="cs-CZ" sz="2400" i="1" dirty="0" err="1"/>
              <a:t>for</a:t>
            </a:r>
            <a:r>
              <a:rPr lang="cs-CZ" sz="2400" dirty="0"/>
              <a:t> cyklu s polem jsme si ukázali již dříve v této prezentaci.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Pro zopakování: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55110D1-8D6B-EC86-70E4-BF8ACF169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506" y="2829834"/>
            <a:ext cx="4822154" cy="267765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const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pole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4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7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8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9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všiměte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si, že pole si pamatuje, kolik má v sobě prvků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let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&lt; </a:t>
            </a:r>
            <a:r>
              <a:rPr kumimoji="0" lang="cs-CZ" altLang="cs-CZ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pole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length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++) 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pole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 &lt;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k prvkům pole přistupujeme takto: pole[pozice-v-poli]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console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log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pole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[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else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cyklus ukončíme dříve než bude porušeno i &lt;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pole.length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break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088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87EED04B-3D14-99E4-FC8E-CD57EED56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371696E0-BBD6-2D3F-FDE0-CF0C6908CD09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88B20A07-AA6C-3485-2110-3397BA67F7D3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3A7BAA18-A7E7-A1EA-7C83-829E28D1DB17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74B373DA-65DF-34D9-0E90-5242FCDF6B31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1A584C73-B894-D7B5-3467-CE2E3E6182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Javascript – práce s poli</a:t>
            </a:r>
            <a:endParaRPr sz="3200"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EE35ED1F-7B96-FCC7-6861-DB35031009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7" y="2310152"/>
            <a:ext cx="10146001" cy="299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Dalším způsobem, jak procházet prvky pole, je použití předpřipravené metody </a:t>
            </a:r>
            <a:r>
              <a:rPr lang="cs-CZ" sz="2400" i="1" dirty="0" err="1"/>
              <a:t>forEach</a:t>
            </a:r>
            <a:r>
              <a:rPr lang="cs-CZ" sz="2400" dirty="0"/>
              <a:t>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Tato metoda projde pole prvek po prvku a pro každý provede námi specifikovanou operaci.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Všimněte si rozdílnosti od zápisu </a:t>
            </a:r>
            <a:r>
              <a:rPr lang="cs-CZ" sz="2400" i="1" dirty="0" err="1"/>
              <a:t>for</a:t>
            </a:r>
            <a:r>
              <a:rPr lang="cs-CZ" sz="2400" dirty="0"/>
              <a:t> cyklu – k </a:t>
            </a:r>
            <a:r>
              <a:rPr lang="cs-CZ" sz="2400" i="1" dirty="0" err="1"/>
              <a:t>forEach</a:t>
            </a:r>
            <a:r>
              <a:rPr lang="cs-CZ" sz="2400" dirty="0"/>
              <a:t> se dostaneme přímo z pole, pomocí tečkové notace.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7FFBF0-FFAF-C752-8955-A316C4CD5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837" y="5406623"/>
            <a:ext cx="3842719" cy="95410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procházení pole pomocí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forEach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metody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pole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forEach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((prvek) =&gt; 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console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log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(prvek);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postupně vypíše 1, 2, ..., 9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});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371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A92AD806-717B-661F-CEDF-D66CE2D1F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FBA571DF-8255-DC5F-ACF6-34012A6FCDAC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CB483FEC-87C5-2EB5-3C99-1F92F35EF8BB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0B0F4D60-29F7-A3F4-244C-10A8D7DC717F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ABEB07A4-C187-B669-9538-43F5D632A9C7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1601A567-70D1-ACB5-D75E-AB84030684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Javascript – práce s poli</a:t>
            </a:r>
            <a:endParaRPr sz="3200"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234BF572-70CF-2094-2DC5-E6BBD6B7BF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7" y="2310152"/>
            <a:ext cx="10146001" cy="2998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Další rozdíle je v tom, že </a:t>
            </a:r>
            <a:r>
              <a:rPr lang="cs-CZ" sz="2400" i="1" dirty="0" err="1"/>
              <a:t>forEach</a:t>
            </a:r>
            <a:r>
              <a:rPr lang="cs-CZ" sz="2400" dirty="0"/>
              <a:t> je volán jako funkce – tedy pomocí kulatých závorek.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i="1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Stejně jako funkci, i zde předáváme argument. V tomto případě kód, který se má provést pro každý prvek pole.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Tento argument se nazývá </a:t>
            </a:r>
            <a:r>
              <a:rPr lang="cs-CZ" sz="2400" i="1" dirty="0" err="1"/>
              <a:t>callback</a:t>
            </a:r>
            <a:r>
              <a:rPr lang="cs-CZ" sz="2400" dirty="0"/>
              <a:t> – zpětné volání.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1600" dirty="0"/>
              <a:t>Více k poli v dokumentaci: </a:t>
            </a:r>
            <a:r>
              <a:rPr lang="cs-CZ" sz="1600" dirty="0">
                <a:hlinkClick r:id="rId3"/>
              </a:rPr>
              <a:t>https://developer.mozilla.org/en-US/docs/Web/JavaScript/Reference/Global_Objects/Array</a:t>
            </a:r>
            <a:endParaRPr lang="cs-CZ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3177C5-EFF3-466F-EEBC-F91AE200D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837" y="5406623"/>
            <a:ext cx="3842719" cy="95410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procházení pole pomocí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forEach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metody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pole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forEach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((prvek) =&gt; 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console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log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(prvek);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postupně vypíše 1, 2, ..., 9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});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793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1D6A9B7C-603B-6BBE-FB2D-0E04B3D5F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3892C3B6-DD3C-0C52-4B9F-3F6F9A8E2FD1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A5247D69-8276-2DE8-818B-50C1EFA41FE3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A6E2D1F5-1BB9-0C0A-7F51-E920B02A6F20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ED990656-C566-D11F-2CD2-231A46DF01E1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0B5BA3AB-2CB9-521A-D281-4229BDEE77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Javascript – </a:t>
            </a:r>
            <a:r>
              <a:rPr lang="cs-CZ" sz="4000" dirty="0" err="1">
                <a:solidFill>
                  <a:srgbClr val="FFFFFF"/>
                </a:solidFill>
              </a:rPr>
              <a:t>callback</a:t>
            </a:r>
            <a:endParaRPr sz="3200"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8FFA5149-58E0-8960-AD1A-D91F708BD0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7" y="2310151"/>
            <a:ext cx="10146001" cy="3744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Koncept zpětného volání (</a:t>
            </a:r>
            <a:r>
              <a:rPr lang="cs-CZ" sz="2400" i="1" dirty="0" err="1"/>
              <a:t>callbacku</a:t>
            </a:r>
            <a:r>
              <a:rPr lang="cs-CZ" sz="2400" dirty="0"/>
              <a:t>) je pro nás velmi důležitý, protože ho budeme často používat – velké množství předpřipravené funkcionality očekává, že jako argument dostane právě </a:t>
            </a:r>
            <a:r>
              <a:rPr lang="cs-CZ" sz="2400" i="1" dirty="0" err="1"/>
              <a:t>callback</a:t>
            </a:r>
            <a:r>
              <a:rPr lang="cs-CZ" sz="2400" dirty="0"/>
              <a:t>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Co to vlastně </a:t>
            </a:r>
            <a:r>
              <a:rPr lang="cs-CZ" sz="2400" i="1" dirty="0" err="1"/>
              <a:t>callback</a:t>
            </a:r>
            <a:r>
              <a:rPr lang="cs-CZ" sz="2400" i="1" dirty="0"/>
              <a:t> </a:t>
            </a:r>
            <a:r>
              <a:rPr lang="cs-CZ" sz="2400" dirty="0"/>
              <a:t>je?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Jedná se o obyčejnou funkci (občas musí mít specifikované konkrétní argumenty), která bude zavolána automaticky z jiné části programu.</a:t>
            </a:r>
          </a:p>
        </p:txBody>
      </p:sp>
    </p:spTree>
    <p:extLst>
      <p:ext uri="{BB962C8B-B14F-4D97-AF65-F5344CB8AC3E}">
        <p14:creationId xmlns:p14="http://schemas.microsoft.com/office/powerpoint/2010/main" val="593236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48212688-EF0D-C888-5C0E-27F076FD7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C50B4E8B-9907-43F1-715F-760123D0EAC2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E919CBBC-1F62-BC34-DF24-76D6BC849543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F505472D-C0E4-DD76-7AB2-88C0FC6249E9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0CAF3317-7554-AC9A-33A7-FD9381957B5B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2B809160-E60C-AECC-F4AD-EA9F5220C0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Javascript – </a:t>
            </a:r>
            <a:r>
              <a:rPr lang="cs-CZ" sz="4000" dirty="0" err="1">
                <a:solidFill>
                  <a:srgbClr val="FFFFFF"/>
                </a:solidFill>
              </a:rPr>
              <a:t>callback</a:t>
            </a:r>
            <a:endParaRPr sz="3200"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45771EFA-66A7-D809-2F46-D5906D62FB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7" y="2310151"/>
            <a:ext cx="10146001" cy="77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Když se podíváme na předchozí příklad (funkce zde nemá přiřazeno jméno – je anonymní):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F7349C-0087-30AB-8D85-1142DF393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837" y="3089672"/>
            <a:ext cx="3842719" cy="95410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procházení pole pomocí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forEach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metody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pole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forEach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((prvek) =&gt; 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console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log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(prvek);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postupně vypíše 1, 2, ..., 9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});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Google Shape;101;p2">
            <a:extLst>
              <a:ext uri="{FF2B5EF4-FFF2-40B4-BE49-F238E27FC236}">
                <a16:creationId xmlns:a16="http://schemas.microsoft.com/office/drawing/2014/main" id="{2AD13A9C-016C-91BA-ABE1-5F782DE936BF}"/>
              </a:ext>
            </a:extLst>
          </p:cNvPr>
          <p:cNvSpPr txBox="1">
            <a:spLocks/>
          </p:cNvSpPr>
          <p:nvPr/>
        </p:nvSpPr>
        <p:spPr>
          <a:xfrm>
            <a:off x="1074196" y="4020364"/>
            <a:ext cx="3842720" cy="504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52" indent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cs-CZ" sz="2400" dirty="0"/>
              <a:t>Samotný </a:t>
            </a:r>
            <a:r>
              <a:rPr lang="cs-CZ" sz="2400" i="1" dirty="0" err="1"/>
              <a:t>callback</a:t>
            </a:r>
            <a:r>
              <a:rPr lang="cs-CZ" sz="2400" dirty="0"/>
              <a:t> je tedy:</a:t>
            </a:r>
          </a:p>
        </p:txBody>
      </p:sp>
      <p:sp>
        <p:nvSpPr>
          <p:cNvPr id="5" name="Google Shape;101;p2">
            <a:extLst>
              <a:ext uri="{FF2B5EF4-FFF2-40B4-BE49-F238E27FC236}">
                <a16:creationId xmlns:a16="http://schemas.microsoft.com/office/drawing/2014/main" id="{3E1972D2-E525-CDA4-7A04-2A589255DD05}"/>
              </a:ext>
            </a:extLst>
          </p:cNvPr>
          <p:cNvSpPr txBox="1">
            <a:spLocks/>
          </p:cNvSpPr>
          <p:nvPr/>
        </p:nvSpPr>
        <p:spPr>
          <a:xfrm>
            <a:off x="1074195" y="5680974"/>
            <a:ext cx="3842720" cy="895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52" indent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cs-CZ" sz="2400" dirty="0"/>
              <a:t>Což je pouze speciální zápis funkce, abychom nemuseli používat klíčové slovo </a:t>
            </a:r>
            <a:r>
              <a:rPr lang="cs-CZ" sz="2400" i="1" dirty="0" err="1"/>
              <a:t>function</a:t>
            </a:r>
            <a:r>
              <a:rPr lang="cs-CZ" sz="2400" dirty="0"/>
              <a:t>.</a:t>
            </a:r>
          </a:p>
        </p:txBody>
      </p:sp>
      <p:sp>
        <p:nvSpPr>
          <p:cNvPr id="6" name="Google Shape;101;p2">
            <a:extLst>
              <a:ext uri="{FF2B5EF4-FFF2-40B4-BE49-F238E27FC236}">
                <a16:creationId xmlns:a16="http://schemas.microsoft.com/office/drawing/2014/main" id="{E8BE4FF2-C12E-24F1-4843-27483D376504}"/>
              </a:ext>
            </a:extLst>
          </p:cNvPr>
          <p:cNvSpPr txBox="1">
            <a:spLocks/>
          </p:cNvSpPr>
          <p:nvPr/>
        </p:nvSpPr>
        <p:spPr>
          <a:xfrm>
            <a:off x="7066625" y="4046441"/>
            <a:ext cx="4051181" cy="504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52" indent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cs-CZ" sz="2400" dirty="0"/>
              <a:t>Což je shodné se zápisem: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BEE3759-9DB9-3B0C-B380-723EAD7DF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269" y="4776469"/>
            <a:ext cx="2587568" cy="73866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const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zpetneVolani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(prvek) =&gt; 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console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log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(prvek);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660AC7A-6C27-05E0-FD02-A4E6E1B81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795" y="4775308"/>
            <a:ext cx="2412840" cy="73866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function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zpetneVolani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(prvek) {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console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log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(prvek);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61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588F4263-1901-73D7-8989-E8C802D0E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>
            <a:extLst>
              <a:ext uri="{FF2B5EF4-FFF2-40B4-BE49-F238E27FC236}">
                <a16:creationId xmlns:a16="http://schemas.microsoft.com/office/drawing/2014/main" id="{F78D137C-E001-740C-E31B-520880098E0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4D7C1247-4333-5CC2-7F5C-D12A5DC01DE9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D7F7254E-2320-8C8C-63E0-D122BA934EC0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DCA89EFB-7DDA-D093-1B25-8E3116F11577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23D12DF2-5EE5-7BC0-DE16-A964C547F771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BCD159E1-33FF-74F3-DFD9-BDC9305BEE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Javascript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65E5F057-6279-86D6-DA9B-8BD9DEF869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3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K čemu budeme Javascript používat:</a:t>
            </a:r>
          </a:p>
          <a:p>
            <a:pPr marL="348052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400" dirty="0"/>
              <a:t>Vybírání jednotlivých prvků na stránce (DOM)</a:t>
            </a:r>
          </a:p>
          <a:p>
            <a:pPr marL="348052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Validace formulářů než budou odeslány na server</a:t>
            </a:r>
          </a:p>
          <a:p>
            <a:pPr marL="348052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400" dirty="0"/>
              <a:t>Jednoduché manipulace s elementy (úpravy jejich vlastností)</a:t>
            </a:r>
            <a:endParaRPr lang="cs-CZ" sz="24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024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0B9BE861-D8D3-263F-4446-AE9198006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>
            <a:extLst>
              <a:ext uri="{FF2B5EF4-FFF2-40B4-BE49-F238E27FC236}">
                <a16:creationId xmlns:a16="http://schemas.microsoft.com/office/drawing/2014/main" id="{8A065774-6BEF-7335-1193-D2B45307A2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018E421E-69E0-56C0-D664-DB6565F8B2E1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54ACD4FD-2D43-D7EA-6446-B61B6613C526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60B3C078-7836-3A28-C267-2FDB69C26736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D4989C0B-FD67-5065-483F-15E52D1E227F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F7DC4757-CF0B-37BF-4FB9-1AF6413214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Javascript – úvod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108B7005-80D0-8A75-70BA-8F7D3D4DE8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3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V úvodu si představíme jak Javascript připojit do naší aplikace, datové typy, proměnné a jednoduché funkce.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>
              <a:latin typeface="Arial"/>
              <a:ea typeface="Arial"/>
              <a:cs typeface="Arial"/>
              <a:sym typeface="Arial"/>
            </a:endParaRP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Dále pak některou předpřipravenou funkcionalitu, kterou nám nabízí rozhraní prohlížeče.</a:t>
            </a:r>
            <a:endParaRPr lang="cs-CZ" sz="24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3463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82819B9B-61D5-1DBF-7B24-7D5793023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>
            <a:extLst>
              <a:ext uri="{FF2B5EF4-FFF2-40B4-BE49-F238E27FC236}">
                <a16:creationId xmlns:a16="http://schemas.microsoft.com/office/drawing/2014/main" id="{1A396A55-1C8F-4D47-9D19-562D1B9996A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cs-CZ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10C2DDEC-A658-C25B-B3B8-1553B9028CB5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D512A6E3-9B0D-7485-5CF9-226F6527E1DE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A02C2A30-40E9-B801-BB9A-B612D4AEEC73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7994B8D9-581F-566D-4F1C-9E0DE863E7AA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479404BD-CD8F-6316-0E36-3EF2B376F6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Javascript – spojení s HTML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53BF6B74-5A7A-D0C3-C488-C856868982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1329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Javascript můžeme připojit do HTML třemi způsoby: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/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Přímo k elementu – pokud s zpracovává udál</a:t>
            </a:r>
            <a:r>
              <a:rPr lang="cs-CZ" sz="2400" dirty="0"/>
              <a:t>ost (třeba kliknutí myší – více v příští prezentaci):</a:t>
            </a:r>
            <a:endParaRPr lang="cs-CZ"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1885D5-77F1-AE3B-6C54-29642DB53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3975" y="3639845"/>
            <a:ext cx="4203395" cy="30777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&lt;div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onClick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console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log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'kliknuto'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Klikací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DIV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&lt;/div&gt;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Google Shape;101;p2">
            <a:extLst>
              <a:ext uri="{FF2B5EF4-FFF2-40B4-BE49-F238E27FC236}">
                <a16:creationId xmlns:a16="http://schemas.microsoft.com/office/drawing/2014/main" id="{F74F7C51-CD06-D670-B45A-7A8899614A09}"/>
              </a:ext>
            </a:extLst>
          </p:cNvPr>
          <p:cNvSpPr txBox="1">
            <a:spLocks/>
          </p:cNvSpPr>
          <p:nvPr/>
        </p:nvSpPr>
        <p:spPr>
          <a:xfrm>
            <a:off x="1074198" y="4073117"/>
            <a:ext cx="10021302" cy="43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152" indent="0">
              <a:lnSpc>
                <a:spcPct val="115000"/>
              </a:lnSpc>
              <a:spcBef>
                <a:spcPts val="0"/>
              </a:spcBef>
              <a:buSzPct val="100000"/>
              <a:buFont typeface="Arial"/>
              <a:buNone/>
            </a:pPr>
            <a:r>
              <a:rPr lang="cs-CZ" sz="2000" dirty="0"/>
              <a:t>Do HTML souboru pomocí tagu </a:t>
            </a:r>
            <a:r>
              <a:rPr lang="cs-CZ" sz="2000" i="1" dirty="0"/>
              <a:t>script</a:t>
            </a:r>
            <a:r>
              <a:rPr lang="cs-CZ" sz="2000" dirty="0"/>
              <a:t>: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CA041D2-AECB-0B2F-F3AB-CBE6D9C42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786" y="4830763"/>
            <a:ext cx="3044423" cy="73866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&lt;script&gt;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  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console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log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"Javascript uvnitř HTML"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&lt;/script&gt;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242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C945111D-EA8F-D8E6-9B15-B20157BA1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>
            <a:extLst>
              <a:ext uri="{FF2B5EF4-FFF2-40B4-BE49-F238E27FC236}">
                <a16:creationId xmlns:a16="http://schemas.microsoft.com/office/drawing/2014/main" id="{F48D21E2-EBE5-B49D-8C4D-BBA0F453C6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cs-CZ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A59A4E92-B83D-C05C-82BE-69FD0E1D7291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D89ECCE5-85B4-1325-C5B7-7CFF9C854837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48415349-911A-18E1-CFDA-097ADC4AB4FC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18E7A136-3611-3428-31FB-53D80E780009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36C9D674-B877-565D-EAF2-C56E489584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Javascript – spojení s HTML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0C91B6B5-E2AA-7B26-EFB9-80E66DA95F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2883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Nalinkováním samostatného </a:t>
            </a:r>
            <a:r>
              <a:rPr lang="cs-CZ" sz="2400" dirty="0" err="1"/>
              <a:t>Javascriptového</a:t>
            </a:r>
            <a:r>
              <a:rPr lang="cs-CZ" sz="2400" dirty="0"/>
              <a:t> souboru pomocí tagu </a:t>
            </a:r>
            <a:r>
              <a:rPr lang="cs-CZ" sz="2400" i="1" dirty="0"/>
              <a:t>script</a:t>
            </a:r>
            <a:r>
              <a:rPr lang="cs-CZ" sz="2400" dirty="0"/>
              <a:t>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dirty="0">
              <a:latin typeface="Arial"/>
              <a:ea typeface="Arial"/>
              <a:cs typeface="Arial"/>
              <a:sym typeface="Arial"/>
            </a:endParaRP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Tag by měl být poslední prvek před zavírací značkou </a:t>
            </a:r>
            <a:r>
              <a:rPr lang="cs-CZ" sz="2400" i="1" dirty="0"/>
              <a:t>body</a:t>
            </a:r>
            <a:r>
              <a:rPr lang="cs-CZ" sz="2400" dirty="0"/>
              <a:t> – z optimalizačních důvodů.</a:t>
            </a: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cs-CZ" sz="2400" i="1" dirty="0">
              <a:latin typeface="Arial"/>
              <a:ea typeface="Arial"/>
              <a:cs typeface="Arial"/>
              <a:sym typeface="Arial"/>
            </a:endParaRPr>
          </a:p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My budeme převážné používat nalinkování samostatného souboru, protože je to dobrá praxe.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A091ACF-7095-73BC-5902-7ED27C954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0399" y="5173200"/>
            <a:ext cx="2470548" cy="95410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...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&lt;script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JetBrains Mono"/>
              </a:rPr>
              <a:t>src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="script.js"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&gt;&lt;/script&gt;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&lt;/body&gt;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JetBrains Mono"/>
              </a:rPr>
              <a:t>&lt;/html&gt;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78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034887A1-2843-94CD-8A28-8F31A3C1D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>
            <a:extLst>
              <a:ext uri="{FF2B5EF4-FFF2-40B4-BE49-F238E27FC236}">
                <a16:creationId xmlns:a16="http://schemas.microsoft.com/office/drawing/2014/main" id="{9CC65838-0BCB-5D61-6FBA-ABA4A406CE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2D0FEB79-EEED-95F5-4930-1864A0C23046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2B71EAF4-191B-C5AB-B9BC-2B7A98825E3D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BCE73B77-D4F9-748D-D6E4-B1C605293BCE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43BD33E0-F1DC-4CBC-D121-2B477FF1E420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09378786-AB37-9A8E-AF3C-C25CF62197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Javascript – datové typy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A8F12136-01C2-3495-0BE6-DAC964AD55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39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Datový typ určuje, s jakými druhy informací můžeme pracovat, představíme si pouze základní a nejvíce užitečné typy:</a:t>
            </a:r>
          </a:p>
          <a:p>
            <a:pPr marL="348052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400" b="1" dirty="0">
                <a:latin typeface="Arial"/>
                <a:ea typeface="Arial"/>
                <a:cs typeface="Arial"/>
                <a:sym typeface="Arial"/>
              </a:rPr>
              <a:t>Číslo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cs-CZ" sz="2400" i="1" dirty="0" err="1"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cs-CZ" sz="2400" dirty="0"/>
              <a:t>jak celé tak i desetinné (máme k dispozici všechny matematické operace)</a:t>
            </a:r>
          </a:p>
          <a:p>
            <a:pPr marL="348052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400" b="1" dirty="0">
                <a:latin typeface="Arial"/>
                <a:ea typeface="Arial"/>
                <a:cs typeface="Arial"/>
                <a:sym typeface="Arial"/>
              </a:rPr>
              <a:t>Řetězec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cs-CZ" sz="2400" i="1" dirty="0" err="1"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cs-CZ" sz="2400" i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cs-CZ" sz="2400" i="1" dirty="0"/>
              <a:t>– </a:t>
            </a:r>
            <a:r>
              <a:rPr lang="cs-CZ" sz="2400" dirty="0"/>
              <a:t>posloupnost znaků (text)</a:t>
            </a:r>
          </a:p>
          <a:p>
            <a:pPr marL="348052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400" b="1" dirty="0"/>
              <a:t>Pravdivostní hodnota</a:t>
            </a:r>
            <a:r>
              <a:rPr lang="cs-CZ" sz="2400" dirty="0"/>
              <a:t> – </a:t>
            </a:r>
            <a:r>
              <a:rPr lang="cs-CZ" sz="2400" i="1" dirty="0" err="1"/>
              <a:t>boolean</a:t>
            </a:r>
            <a:r>
              <a:rPr lang="cs-CZ" sz="2400" i="1" dirty="0"/>
              <a:t> – </a:t>
            </a:r>
            <a:r>
              <a:rPr lang="cs-CZ" sz="2400" dirty="0" err="1"/>
              <a:t>true</a:t>
            </a:r>
            <a:r>
              <a:rPr lang="cs-CZ" sz="2400" dirty="0"/>
              <a:t> nebo </a:t>
            </a:r>
            <a:r>
              <a:rPr lang="cs-CZ" sz="2400" dirty="0" err="1"/>
              <a:t>false</a:t>
            </a:r>
            <a:endParaRPr lang="cs-CZ" sz="2400" b="1" dirty="0"/>
          </a:p>
          <a:p>
            <a:pPr marL="348052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400" b="1" dirty="0">
                <a:latin typeface="Arial"/>
                <a:ea typeface="Arial"/>
                <a:cs typeface="Arial"/>
                <a:sym typeface="Arial"/>
              </a:rPr>
              <a:t>Pole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cs-CZ" sz="2400" i="1" dirty="0" err="1">
                <a:latin typeface="Arial"/>
                <a:ea typeface="Arial"/>
                <a:cs typeface="Arial"/>
                <a:sym typeface="Arial"/>
              </a:rPr>
              <a:t>array</a:t>
            </a:r>
            <a:r>
              <a:rPr lang="cs-CZ" sz="2400" i="1" dirty="0">
                <a:latin typeface="Arial"/>
                <a:ea typeface="Arial"/>
                <a:cs typeface="Arial"/>
                <a:sym typeface="Arial"/>
              </a:rPr>
              <a:t> –</a:t>
            </a:r>
            <a:r>
              <a:rPr lang="cs-CZ" sz="2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cs-CZ" sz="2400" dirty="0"/>
              <a:t>můžete si ho představit jako kolekci, ve které je uloženo více jednotlivých kousků dat</a:t>
            </a:r>
          </a:p>
          <a:p>
            <a:pPr marL="348052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400" b="1" dirty="0">
                <a:latin typeface="Arial"/>
                <a:ea typeface="Arial"/>
                <a:cs typeface="Arial"/>
                <a:sym typeface="Arial"/>
              </a:rPr>
              <a:t>Objek</a:t>
            </a:r>
            <a:r>
              <a:rPr lang="cs-CZ" sz="2400" b="1" dirty="0"/>
              <a:t>t</a:t>
            </a:r>
            <a:r>
              <a:rPr lang="cs-CZ" sz="2400" dirty="0"/>
              <a:t> – </a:t>
            </a:r>
            <a:r>
              <a:rPr lang="cs-CZ" sz="2400" i="1" dirty="0" err="1"/>
              <a:t>object</a:t>
            </a:r>
            <a:r>
              <a:rPr lang="cs-CZ" sz="2400" i="1" dirty="0"/>
              <a:t> –</a:t>
            </a:r>
            <a:r>
              <a:rPr lang="cs-CZ" sz="2400" dirty="0"/>
              <a:t> složitější strukturovaný typ, nyní stačí nám stačí vědět, že je budeme používat aniž bychom zkoumali, jak fungují (více se dozvíte v části o </a:t>
            </a:r>
            <a:r>
              <a:rPr lang="cs-CZ" sz="2400" dirty="0" err="1"/>
              <a:t>backendu</a:t>
            </a:r>
            <a:r>
              <a:rPr lang="cs-CZ" sz="2400" dirty="0"/>
              <a:t>, kde budeme s objekty pracovat)</a:t>
            </a:r>
          </a:p>
          <a:p>
            <a:pPr marL="348052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cs-CZ" sz="2400" b="1" dirty="0"/>
              <a:t>Speciální typy</a:t>
            </a:r>
            <a:r>
              <a:rPr lang="cs-CZ" sz="2400" dirty="0"/>
              <a:t> – </a:t>
            </a:r>
            <a:r>
              <a:rPr lang="cs-CZ" sz="2400" i="1" dirty="0" err="1"/>
              <a:t>null</a:t>
            </a:r>
            <a:r>
              <a:rPr lang="cs-CZ" sz="2400" i="1" dirty="0"/>
              <a:t>/</a:t>
            </a:r>
            <a:r>
              <a:rPr lang="cs-CZ" sz="2400" i="1" dirty="0" err="1"/>
              <a:t>undefined</a:t>
            </a:r>
            <a:r>
              <a:rPr lang="cs-CZ" sz="2400" dirty="0"/>
              <a:t> – představují něco, </a:t>
            </a:r>
            <a:r>
              <a:rPr lang="cs-CZ" sz="2400"/>
              <a:t>co neexistuje</a:t>
            </a:r>
            <a:endParaRPr lang="cs-CZ" sz="2400" b="1" dirty="0"/>
          </a:p>
        </p:txBody>
      </p:sp>
    </p:spTree>
    <p:extLst>
      <p:ext uri="{BB962C8B-B14F-4D97-AF65-F5344CB8AC3E}">
        <p14:creationId xmlns:p14="http://schemas.microsoft.com/office/powerpoint/2010/main" val="3354537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79F268A8-29FE-8F88-063E-4EE625EF6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>
            <a:extLst>
              <a:ext uri="{FF2B5EF4-FFF2-40B4-BE49-F238E27FC236}">
                <a16:creationId xmlns:a16="http://schemas.microsoft.com/office/drawing/2014/main" id="{01B8FDA4-8C44-B504-5D81-837FE8FB0F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7258993A-3EF3-1315-023A-9E8B55071DA1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6E070C2A-7E7B-0BBE-CCB6-3770326E01F8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F9B9D1DE-56A2-D6CA-6C2F-7F95C77C5BDF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1F93A6E2-BA0B-F2E4-C2AA-4B69C6510BB6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E9DB2E25-49BC-A349-5C09-1BBF93A2A1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Javascript – proměnné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3E46B5FA-CE45-21F7-6128-3C8EC209D9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1118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Proměnné nám poskytují způsob, jak si v našem programu pojmenovat data. To, že vytváříme proměnnou, určíme pomocí klíčového slova </a:t>
            </a:r>
            <a:r>
              <a:rPr lang="cs-CZ" sz="2400" i="1" dirty="0"/>
              <a:t>let</a:t>
            </a:r>
            <a:r>
              <a:rPr lang="cs-CZ" sz="2400" dirty="0"/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2D840C-61C4-16BC-37AE-3F70C3D39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6834" y="3838789"/>
            <a:ext cx="5396029" cy="156966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let </a:t>
            </a:r>
            <a:r>
              <a:rPr kumimoji="0" lang="cs-CZ" altLang="cs-CZ" sz="16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mojePromenna</a:t>
            </a:r>
            <a:r>
              <a:rPr kumimoji="0" lang="cs-CZ" altLang="cs-CZ" sz="1600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číslo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let </a:t>
            </a:r>
            <a:r>
              <a:rPr kumimoji="0" lang="cs-CZ" altLang="cs-CZ" sz="16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mujRetezec</a:t>
            </a:r>
            <a:r>
              <a:rPr kumimoji="0" lang="cs-CZ" altLang="cs-CZ" sz="1600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"Ahoj světe!"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řetězec - vždy v uvozovkách!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Můžete se setkat i se zápisem</a:t>
            </a:r>
            <a:b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var </a:t>
            </a:r>
            <a:r>
              <a:rPr kumimoji="0" lang="cs-CZ" altLang="cs-CZ" sz="1600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dalsiPromenna</a:t>
            </a:r>
            <a:r>
              <a:rPr kumimoji="0" lang="cs-CZ" altLang="cs-CZ" sz="1600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[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3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]; </a:t>
            </a:r>
            <a:r>
              <a:rPr kumimoji="0" lang="cs-CZ" altLang="cs-CZ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pole</a:t>
            </a:r>
            <a:endParaRPr kumimoji="0" lang="cs-CZ" altLang="cs-CZ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450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4">
          <a:extLst>
            <a:ext uri="{FF2B5EF4-FFF2-40B4-BE49-F238E27FC236}">
              <a16:creationId xmlns:a16="http://schemas.microsoft.com/office/drawing/2014/main" id="{51B5BDD2-DA1A-283B-C085-6FD689076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>
            <a:extLst>
              <a:ext uri="{FF2B5EF4-FFF2-40B4-BE49-F238E27FC236}">
                <a16:creationId xmlns:a16="http://schemas.microsoft.com/office/drawing/2014/main" id="{6C8DE981-BA75-5260-94A6-031D14744A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00CFA93B-56FB-343D-733D-72D057E52656}"/>
              </a:ext>
            </a:extLst>
          </p:cNvPr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E216AEDE-271C-1C35-2A87-CAC8C518EED1}"/>
              </a:ext>
            </a:extLst>
          </p:cNvPr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83EBAD8E-B0CC-526A-ABCB-501BE0D9ACE3}"/>
              </a:ext>
            </a:extLst>
          </p:cNvPr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904DC5E4-4309-CE72-FD7D-A6B46DAE539E}"/>
              </a:ext>
            </a:extLst>
          </p:cNvPr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>
            <a:extLst>
              <a:ext uri="{FF2B5EF4-FFF2-40B4-BE49-F238E27FC236}">
                <a16:creationId xmlns:a16="http://schemas.microsoft.com/office/drawing/2014/main" id="{C6A43B09-B9A6-95B9-8E9C-D7C129E88C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198" y="281876"/>
            <a:ext cx="10146001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cs-CZ" sz="4000" dirty="0">
                <a:solidFill>
                  <a:srgbClr val="FFFFFF"/>
                </a:solidFill>
              </a:rPr>
              <a:t>Javascript – proměnné</a:t>
            </a:r>
            <a:endParaRPr dirty="0"/>
          </a:p>
        </p:txBody>
      </p:sp>
      <p:sp>
        <p:nvSpPr>
          <p:cNvPr id="101" name="Google Shape;101;p2">
            <a:extLst>
              <a:ext uri="{FF2B5EF4-FFF2-40B4-BE49-F238E27FC236}">
                <a16:creationId xmlns:a16="http://schemas.microsoft.com/office/drawing/2014/main" id="{45639AE2-D3E9-B4B9-7D7F-6636F934A6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74198" y="2310151"/>
            <a:ext cx="10021302" cy="1118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5152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cs-CZ" sz="2400" dirty="0"/>
              <a:t>S proměnnými můžeme provádět různé operace, například pokud se jedná o čísla, můžeme použít matematiku, u řetězců je můžeme spojovat do jednoho (konkatenace):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62CBD35-810B-6919-6308-ED9DF98B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739" y="3833664"/>
            <a:ext cx="2832827" cy="181588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let </a:t>
            </a:r>
            <a:r>
              <a:rPr kumimoji="0" lang="cs-CZ" altLang="cs-CZ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cisloJedna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let </a:t>
            </a:r>
            <a:r>
              <a:rPr kumimoji="0" lang="cs-CZ" altLang="cs-CZ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cisloDve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Výpočet se nikam neuložil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cisloJedna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cs-CZ" altLang="cs-CZ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cisloDve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nyní ano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let </a:t>
            </a:r>
            <a:r>
              <a:rPr kumimoji="0" lang="cs-CZ" altLang="cs-CZ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noveCislo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cisloJedna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* </a:t>
            </a:r>
            <a:r>
              <a:rPr kumimoji="0" lang="cs-CZ" altLang="cs-CZ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cisloDve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2AF9D1A-06E0-F533-0A39-7523DF6F4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4803" y="4049108"/>
            <a:ext cx="4960012" cy="138499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let 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ahoj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"Ahoj"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let </a:t>
            </a:r>
            <a:r>
              <a:rPr kumimoji="0" lang="cs-CZ" altLang="cs-CZ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svete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"světe!"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dokonce můžeme přidávat i věci, které nemáme v proměnných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pokud jsou stejného datového typu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let 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zprava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cs-CZ" altLang="cs-CZ" b="0" i="1" u="none" strike="noStrike" cap="none" normalizeH="0" baseline="0" dirty="0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ahoj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"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cs-CZ" altLang="cs-CZ" b="0" i="1" u="none" strike="noStrike" cap="none" normalizeH="0" baseline="0" dirty="0" err="1">
                <a:ln>
                  <a:noFill/>
                </a:ln>
                <a:solidFill>
                  <a:srgbClr val="C77DBA"/>
                </a:solidFill>
                <a:effectLst/>
                <a:latin typeface="JetBrains Mono"/>
              </a:rPr>
              <a:t>svete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endParaRPr kumimoji="0" lang="cs-CZ" altLang="cs-CZ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912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2395</Words>
  <Application>Microsoft Office PowerPoint</Application>
  <PresentationFormat>Širokoúhlá obrazovka</PresentationFormat>
  <Paragraphs>132</Paragraphs>
  <Slides>24</Slides>
  <Notes>24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24</vt:i4>
      </vt:variant>
    </vt:vector>
  </HeadingPairs>
  <TitlesOfParts>
    <vt:vector size="28" baseType="lpstr">
      <vt:lpstr>Arial</vt:lpstr>
      <vt:lpstr>Calibri</vt:lpstr>
      <vt:lpstr>JetBrains Mono</vt:lpstr>
      <vt:lpstr>Office Theme</vt:lpstr>
      <vt:lpstr>Frontend – HTML + JS – úvod, jednoduché funkce</vt:lpstr>
      <vt:lpstr>Javascript</vt:lpstr>
      <vt:lpstr>Javascript</vt:lpstr>
      <vt:lpstr>Javascript – úvod</vt:lpstr>
      <vt:lpstr>Javascript – spojení s HTML</vt:lpstr>
      <vt:lpstr>Javascript – spojení s HTML</vt:lpstr>
      <vt:lpstr>Javascript – datové typy</vt:lpstr>
      <vt:lpstr>Javascript – proměnné</vt:lpstr>
      <vt:lpstr>Javascript – proměnné</vt:lpstr>
      <vt:lpstr>Javascript – konstanty</vt:lpstr>
      <vt:lpstr>Javascript – funkce</vt:lpstr>
      <vt:lpstr>Javascript – funkce</vt:lpstr>
      <vt:lpstr>Javascript – rozhodování</vt:lpstr>
      <vt:lpstr>Javascript – rozhodování</vt:lpstr>
      <vt:lpstr>Javascript – rozhodování</vt:lpstr>
      <vt:lpstr>Javascript – rozhodování</vt:lpstr>
      <vt:lpstr>Javascript – opakování/procházení</vt:lpstr>
      <vt:lpstr>Javascript – opakování/procházení</vt:lpstr>
      <vt:lpstr>Javascript – práce s poli</vt:lpstr>
      <vt:lpstr>Javascript – práce s poli</vt:lpstr>
      <vt:lpstr>Javascript – práce s poli</vt:lpstr>
      <vt:lpstr>Javascript – práce s poli</vt:lpstr>
      <vt:lpstr>Javascript – callback</vt:lpstr>
      <vt:lpstr>Javascript – callback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Kurz</dc:title>
  <dc:creator>HlavniProfil</dc:creator>
  <cp:lastModifiedBy>Jakub Pradeniak</cp:lastModifiedBy>
  <cp:revision>36</cp:revision>
  <dcterms:modified xsi:type="dcterms:W3CDTF">2024-02-29T10:23:13Z</dcterms:modified>
</cp:coreProperties>
</file>