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CD808D2-7AE1-7EEF-8E09-859A9CCD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FD0B5CC-F697-B178-8427-316C404C4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6FA588F-3E67-8CE7-1D33-F2E80F250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110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E033902-71F2-39AD-D669-DEFDAE522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2389A6A-816B-B2CA-D006-372A2E14D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770EF7E-23CF-358E-07A6-5588C2E3B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01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E05CC76-B393-6771-4C2B-5450956D9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8F1D6E2-E182-AF45-8D03-55C7D8285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B17194D-0D57-DC8E-9397-7C3E927060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815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AFD6E0E-9889-3F08-B6ED-697CABEB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A3F7179-6075-A748-4884-5202AD065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6C439DB-7777-8AD8-E37B-03557EBD0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4E641AC-7E07-2C68-43F7-42CBAF90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589F228-269D-EFF1-3EB4-104A1CDAE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BE1CBDD-73C5-00AE-0D2E-7259615F7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644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7F65473-B2E7-3FFF-4C21-0463DC46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2A42379-9FEC-9A51-5172-901B26CE8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269431D-D775-777D-11B8-18D549718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092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10F6090-97F8-1C98-C467-C14875B71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C92A099-E226-40DE-78C2-95F8E4C30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05B9C6A-DC0C-69F6-7529-A3DEEA9AD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566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9537DD1-16EA-D304-0369-84A4A3AE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12929B2-62A6-235F-3129-26C7DC117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C0A27D4-7E93-3ED8-D35C-5733B1A75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76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C1122DE-0D53-790C-6E35-9F3BE9D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2B8A607-05AD-F9D1-F1CF-72ED29F2D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4B02C7A-7955-0772-9432-FD544DF55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20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57FFAB8-5BCA-FDE3-856F-E47FAE27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41DE88D-856F-7CA1-E8D9-9D6FB8294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0DF73F-9575-AE79-1590-E348B222E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246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E8F2C88-50C2-4927-4BD5-6118B16D2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49345A3-AF1E-8F44-85C2-E163D8B4B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48613BB-32DB-669E-D9F1-55FDBD5DF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18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1918672-EA7D-6333-0890-B0DFB4BF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21BDB1F-7C62-F50A-8DF8-F9331E20D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749A595-9209-DB9A-69E2-6C8DE1808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209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7D3A767-AD36-7921-3B8C-7529FBF4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806C6AA-F34B-9F54-6D74-A4FBBC8EE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9B1F5A0-2DF6-745C-1A29-872E882E6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6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+ JS – DOM, manipulace s elementy, události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373D7A0-A20F-601B-1283-A7FBC15B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486F51D-93A7-DE72-0179-37BA1458FDF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F1786E9-2C7C-6B16-BC81-97FA543408B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396278F-FDDD-2267-3AEA-11C3989BB2C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94CDDD7-D59A-54DF-1354-C7130209E20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59E95F0-8C70-B53F-BB72-7F00F1DBB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2679234-E545-A1A7-3B7A-00E5C2C8A9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0"/>
            <a:ext cx="10146001" cy="389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Nyní už umíme prvky na stránce najít a pracovat s nimi, poslední co zbývá je reagování na uživatelský vstup.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 tomu využijeme systém událostí. Událost je každá akce, kterou uživatel v naší aplikaci provede. Prohlížeč tyto události monitoruje a když vzniknou vytvoří objekt s informacemi co se stalo.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My na události budeme reagovat pomocí tzv. posluchačů událostí, které nastavíme pro konkrétní prvky.</a:t>
            </a:r>
          </a:p>
        </p:txBody>
      </p:sp>
    </p:spTree>
    <p:extLst>
      <p:ext uri="{BB962C8B-B14F-4D97-AF65-F5344CB8AC3E}">
        <p14:creationId xmlns:p14="http://schemas.microsoft.com/office/powerpoint/2010/main" val="145277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5F664B6-8D9B-B48D-BBF1-C5F149CDE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1F65F68-A315-A4D7-1810-C11B0CCA6CC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BA45E3B-9AD9-3A5E-B924-76CED692603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F8AD4D1-174D-24CE-4366-93A6C6AC540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6BA6319-796E-FF90-6037-88976165D24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25E16E2-2A7D-5098-7225-72CF6725D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CA40A66-D2D8-E53E-5C3E-3BEA5746B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0"/>
            <a:ext cx="10146001" cy="389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Typů událostí je velké množství, od fokusu elementu až po události médií (přehrávání apod).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Nás budou nejvíce zajímat události myši, klávesnice a změn v elementech (typicky formulářových polích).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Samotnou reakci na událost obsloužíme pomocí </a:t>
            </a:r>
            <a:r>
              <a:rPr lang="cs-CZ" sz="2400" i="1" dirty="0" err="1"/>
              <a:t>callbacku</a:t>
            </a:r>
            <a:r>
              <a:rPr lang="cs-CZ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79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CB811CE-262B-CE73-E701-E7594DDF7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CB22EE5-570D-7240-6C14-3E89D5DAFFA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E734ED5-4344-4343-2BD7-B0E3BD0A3C9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754A878-0B71-5618-609D-CCCABFA15FA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360543C-851C-7FB7-5055-8B522A50252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49AA8D9-3A3F-E232-08A9-7B93C1F01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D11821F-DC3C-853C-4CCA-224C5C8E9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946166"/>
            <a:ext cx="10146001" cy="7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prvním příkladu si ukážeme vyskakovací okno (tag </a:t>
            </a:r>
            <a:r>
              <a:rPr lang="cs-CZ" sz="2400" i="1" dirty="0"/>
              <a:t>dialog</a:t>
            </a:r>
            <a:r>
              <a:rPr lang="cs-CZ" sz="2400" dirty="0"/>
              <a:t>). Samotný posluchač události přidáme elementu pomocí metody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.</a:t>
            </a:r>
            <a:r>
              <a:rPr lang="cs-CZ" sz="2400" i="1" dirty="0" err="1"/>
              <a:t>addEventListener</a:t>
            </a:r>
            <a:r>
              <a:rPr lang="cs-CZ" sz="2400" i="1" dirty="0"/>
              <a:t>(</a:t>
            </a:r>
            <a:r>
              <a:rPr lang="cs-CZ" sz="2400" i="1" dirty="0" err="1"/>
              <a:t>typUdalosti</a:t>
            </a:r>
            <a:r>
              <a:rPr lang="cs-CZ" sz="2400" i="1" dirty="0"/>
              <a:t>, </a:t>
            </a:r>
            <a:r>
              <a:rPr lang="cs-CZ" sz="2400" i="1" dirty="0" err="1"/>
              <a:t>callback</a:t>
            </a:r>
            <a:r>
              <a:rPr lang="cs-CZ" sz="2400" i="1" dirty="0"/>
              <a:t>)</a:t>
            </a:r>
            <a:endParaRPr lang="cs-CZ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F8103B-D4D6-7C14-C7BE-748DA86C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7" y="2775178"/>
            <a:ext cx="4139275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otevrit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Otevřít okno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&lt;dialog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="dialog"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Obsah vyskakovacího okna.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zavrit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Zavřít okno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&lt;/dialog&gt;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BFF87-F246-1EAA-E2A2-1EA47B83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7" y="4015744"/>
            <a:ext cx="4139275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otevrit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otevrit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zavrit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zavrit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dialog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'dialog'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přidáme posluchače na kliknutí - v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callbacku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otevřeme dialog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otevrit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click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() =&gt;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dialog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showModal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v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callbacku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zavřeme dialog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zavrit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click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() =&gt;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dialog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close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097F576-5D73-01D3-A5C9-EE09AB88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25" y="2775178"/>
            <a:ext cx="5016260" cy="34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41F75E1-CBDD-2233-FA8E-900326F7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5928A5D-ABF4-68E4-A4CB-B65F88A91E2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EB49A17-F45F-CFAE-C361-88907070D76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A1745CD-91D8-3C01-F3F5-48D2759CB4B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BAFD78C-FCEB-1737-55BF-78ED312E460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E688EC6-5F8A-E003-B2C4-44CC44FCE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7219590-C820-F14D-8C7C-E92825AF1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946166"/>
            <a:ext cx="10146001" cy="7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tomto příkladu si ukážeme jednoduchou validaci políčka: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93366D-4327-0F0B-A93A-326FD12C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3443460"/>
            <a:ext cx="6083717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="profil"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Uživatelské jméno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pomocí data atributu budeme ukazovat na chybovou hlášku --&gt;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error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="chyba-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small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="chyba-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Uživatelské jméno musí být delší než 3 znaky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small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="Přihlásit se"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498269-5F57-9659-79E3-A0B2AB48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227" y="3120294"/>
            <a:ext cx="1999265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flex-direction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column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small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none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4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04B3607-94A4-8E42-BA7B-D0A0A66D1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8E9CC9A-562A-378A-C573-7371A5D2F4C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AFAE4BF-C2D7-46B3-CD77-D62ED4CA58F8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9DC4FA8-3712-301C-0D58-053316E7E3E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97A4E7F-9D87-21FF-12BE-74B453C6B99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21AC2E6-A1B2-5914-EC49-D651C18C4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63C34CB1-547D-7293-2474-774B9A4A9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946166"/>
            <a:ext cx="10146001" cy="7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tomto příkladu si ukážeme jednoduchou validaci políčka: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3AA45-0DF9-4A9B-EC7F-18F5FB4B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06" y="2583433"/>
            <a:ext cx="5630067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budeme reagovat na stisknutí tlačítka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tentokrát si do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callbacku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necháme jako argument předat objekt události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ten obsahuje všechny informace, které se nám budou hodit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keyup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(e) =&gt;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e.target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je uložen element, kde událost vznikla - u nás políčko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pomocí vlastnosti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dataset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nazev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data atributu' získáme ID hlášky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target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dataset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.error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zjistíme jestli je hodnota políčka kratší než 4 znaky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target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ano, zobrazíme hlášku (ID máme uloženo v konstantě)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'inline'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ne, skryjeme hlášku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none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9BE300-0F69-472E-C5C4-F5C5DDDE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91" y="2734942"/>
            <a:ext cx="5143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B1B0863-9662-B24C-4E53-B1CFC227F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5F9860C-F083-B7C4-13A4-B85457FAC17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2C25761-5953-C2F0-FA02-6D66BEE49BD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4A0B0C5-71A5-34E3-A72D-F7DC08492FC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E041C51-5C24-5FEC-D50C-14B0E43F6DCC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E042A6E-4F18-0215-732D-DD9C8A269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události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A56C318-AD62-1D72-057F-3B148D3C2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597432"/>
            <a:ext cx="10146001" cy="78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tomto příkladu si ukážeme stejnou validaci políčka, ale spuštěnou při odeslání formuláře: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F5D8B9-CA3B-9038-8548-2DD0CFA8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768" y="2392897"/>
            <a:ext cx="4669868" cy="429348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tentokrát prvky vybereme pomocí vlastnosti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forms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formular</a:t>
            </a:r>
            <a:r>
              <a:rPr kumimoji="0" lang="cs-CZ" altLang="cs-CZ" sz="13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forms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formuláři nastavíme posluchač události "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submit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 - odeslání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formular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(e) =&gt; 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zabráníme výchozímu chování - zakážeme odeslání formuláře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preventDefault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jmeno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forms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opět získáme ID hlášky - tentokrát přes uložené políčko v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konstantě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jmeno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jmeno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dataset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.error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jmeno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'inline'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3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idHlasky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none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vše je v pořádku - odešleme formulář ručně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target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3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submit</a:t>
            </a: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endParaRPr kumimoji="0" lang="cs-CZ" altLang="cs-CZ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C4564AE-2A8F-2909-4781-76CCC329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99" y="2662043"/>
            <a:ext cx="5143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92FD04E-B553-EA2C-F2AC-6AB524AD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4456B87-CF99-31B5-7ABB-B2B9F35D7D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5C5DB8E2-0DEE-7017-2865-8AAB8792CCC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4303F73-8D5F-6EBF-40B2-2396EFD1D38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051D77B-8826-E1A0-8100-449E0AEEA6F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2809A82-5C61-206E-D6FA-159EBA1294A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1D7C8F0-1D2A-23AA-2822-DDA0A707F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188B793-E860-7AA7-ACB3-0016323F3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DOM je zkratkou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ocument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b="1" dirty="0" err="1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bject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odel. Je to aplikační rozhraní, které reprezentuje HTML elementy, které jsme vytvořili v HTML dokumentu.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Má stromovou strukturu a v každém uzlu stromu je uložen objekt který obsahuje všechny potřebné informace o konkrétním kousku naší stránky.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Kromě informací o elementech, obsahují objekty i předpřipravené funkce, se kterými můžeme pracovat a manipulovat tak s jednotlivými elementy.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8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C891153-A874-E644-E736-A7CE9EC9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AF322D3-0B5E-C593-FE48-B50317F401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83C9B2A-D08E-6057-25A9-C8454CB04C8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364679E-C44B-0ACF-A062-AA360703DE7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F79A48D-9EB3-D466-9C9F-A7D6B28B063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532C9D3-1411-11BF-220A-6074175107F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19C46F2-DC10-08F2-41A3-280B26348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7AF9C12-2D21-3880-DB54-77319AA07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6081204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DOM můžeme procházet (je to strom), můžeme v něm vyhledávat, můžeme přidávat nebo odstraňovat prvky (uzly) a v neposlední řadě můžeme jednotlivým objektům ve stromu nastavovat chování (reakce) v závislosti na různých událostech.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700" dirty="0"/>
              <a:t>Více v dokumentaci: </a:t>
            </a:r>
            <a:r>
              <a:rPr lang="cs-CZ" sz="1700" dirty="0">
                <a:hlinkClick r:id="rId3"/>
              </a:rPr>
              <a:t>https://developer.mozilla.org/en-US/docs/Web/API/Document_Object_Model</a:t>
            </a:r>
            <a:r>
              <a:rPr lang="cs-CZ" sz="1700" dirty="0"/>
              <a:t> 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D680589-0BA2-F2E6-37BE-AC638B2C1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00" y="2076010"/>
            <a:ext cx="4091817" cy="4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6589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vybírání prvků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5566299" cy="390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 vybrání (nalezení) prvku/prvků budeme používat již připravené API okna prohlížeče, konkrétně přes klíčové slovo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</a:t>
            </a:r>
            <a:r>
              <a:rPr lang="cs-CZ" sz="2400" i="1" dirty="0" err="1"/>
              <a:t>document</a:t>
            </a:r>
            <a:r>
              <a:rPr lang="cs-CZ" sz="2400" dirty="0"/>
              <a:t> se také skrývá objekt a k jeho funkcionalitě budeme přistupovat pomocí tečkové notace.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dirty="0"/>
              <a:t>Více zde: </a:t>
            </a:r>
            <a:r>
              <a:rPr lang="cs-CZ" sz="2000" dirty="0">
                <a:hlinkClick r:id="rId3"/>
              </a:rPr>
              <a:t>https://developer.mozilla.org/en-US/docs/Web/API/Document</a:t>
            </a: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D773D-771E-EEE8-9F90-8632234F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29" y="2600266"/>
            <a:ext cx="5086649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najde element podle id atributu - výsledkem je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vždy jen jeden element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'nadpis'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najde všechny elementy, které mají nastavenou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třídu "odstavec" - výsledkem je kolekce uzlů (podobné jako pole)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getElementsByClassName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'odstavec'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najde všechny elementy podle tagu - výsledkem je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kolekce uzlů (podobné jako pole)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getElementsByTagName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najde všechny elementy podle CSS selektoru - výsledkem je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kolekce uzlů (podobné jako pole)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querySelector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p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:first-child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15E5A59-3A81-338C-CB2A-4937B21B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EBC69DD5-C18C-07F7-38B4-1C8945B31EDF}"/>
              </a:ext>
            </a:extLst>
          </p:cNvPr>
          <p:cNvSpPr/>
          <p:nvPr/>
        </p:nvSpPr>
        <p:spPr>
          <a:xfrm>
            <a:off x="6589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3D04B86-3F1B-1BFB-1F25-9AED6DD684B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3451D15-53FC-BED3-D477-B5E5BE805A4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CE40533-B890-04ED-9A05-757098D31B8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85C52F9-0627-3B16-1BE4-6391B042DA63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754A4B7-40A6-89CF-A2FE-6B78825AB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manipulace elementů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1D12FDF-1F20-4183-0135-76B62EAFC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146001" cy="260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Nejčastěji budeme manipulovat s CSS konkrétního elementu.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Provedeme to snadno pomocí vlastnosti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style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objektu elementu a následně pomocí jména CSS vlastnosti.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Zde je důležité upozornit, že v Javascriptu nemůžeme používat ve jménech CSS vlastností pomlčky. Proto víceslovná jména musíme přepsat následujícím způsobem:</a:t>
            </a:r>
          </a:p>
          <a:p>
            <a:pPr marL="5152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i="1" dirty="0" err="1"/>
              <a:t>padding-left</a:t>
            </a:r>
            <a:r>
              <a:rPr lang="cs-CZ" sz="2000" i="1" dirty="0"/>
              <a:t> =&gt; </a:t>
            </a:r>
            <a:r>
              <a:rPr lang="cs-CZ" sz="2000" i="1" dirty="0" err="1"/>
              <a:t>paddingLeft</a:t>
            </a:r>
            <a:endParaRPr sz="20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C5EB51-FF58-EACC-1071-E00F0D87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21" y="5032570"/>
            <a:ext cx="6957354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nalezený elementy/elementy můžeme uložit do proměnné/konstanty pro snadnější práci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poznamkaPodCarou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-pod-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carou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skryjeme poznámku přepsáním CSS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poznamkaPodCarou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none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7847ABC-3515-A9D0-DA54-0055168F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36020DD-FD05-4F21-3FE0-0A8A8B83C8A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29AEBA9-4E29-1C82-294A-BA0401D6A57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48434CD-5717-C666-63E2-3C08C8884BE2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1402020-7B96-BDA4-A456-D5CE0581B29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DC9365D-58D2-08F6-21D2-5FB9CA9AD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manipulace elementů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19EADE4-35CA-983B-124F-3CB5EE8FC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14600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Dále můžeme chtít element ze stránky odstranit, nebo naopak přidat.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K tomu nám poslouží metody .</a:t>
            </a:r>
            <a:r>
              <a:rPr lang="cs-CZ" sz="2000" i="1" dirty="0" err="1"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cs-CZ" sz="2000" i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cs-CZ" sz="20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cs-CZ" sz="2000" i="1" dirty="0"/>
              <a:t>.</a:t>
            </a:r>
            <a:r>
              <a:rPr lang="cs-CZ" sz="2000" i="1" dirty="0" err="1"/>
              <a:t>append</a:t>
            </a:r>
            <a:r>
              <a:rPr lang="cs-CZ" sz="2000" i="1" dirty="0"/>
              <a:t>(element)</a:t>
            </a:r>
            <a:r>
              <a:rPr lang="cs-CZ" sz="2000" dirty="0"/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D4753-C14E-D7FE-EA74-C9897718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96" y="3618064"/>
            <a:ext cx="7048724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všimněte si [0] na konci řádku - vybíráme podle tagu, takže se nám vrátila kolekce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ke konkrétnímu prvku (v tomto případě jedinému) přistoupíme pomocí hranatých závorek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hlavniObsah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getElementsByTagName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getElementsByClassName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odstranění poznámky z dokumentu - p s třídou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úplně zmizí ze stránky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remove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opětovné připojení poznámky k hlavnímu obsahu - toto můžeme provést,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protože jsme si element uložili do konstanty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Pozor! element bude připojen jako poslední potomek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elementu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hlavniObsah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757DB1-F591-FDEC-E66B-BD3F91A4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80" y="3866927"/>
            <a:ext cx="3015569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..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Poznámka pod čarou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="script.js"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&gt;&lt;/script&gt;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1CC35B3-84D0-9821-5A23-ABF1C6826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A190709-D266-99BF-DF97-B3B80DB0D9A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24B7115-A4E3-B5B6-8F3A-90C5A1DF066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ED697CF-7C6C-ED49-FE8E-9A257AA1769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99E9457-4C30-21BB-C481-032D9468F463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97DE3EE-C3E2-895C-6BF4-06CE5748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manipulace elementů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AACE337-1A5B-9079-1CB6-943B74C4A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14600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Také můžeme chtít přidat úplně nový element – v Javascriptu si ho můžeme snadno vyrobit: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91291E-1590-CD5B-34A8-76EEC273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4174497"/>
            <a:ext cx="3026791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&lt;p&gt;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lang="cs-CZ" altLang="cs-CZ" dirty="0">
                <a:solidFill>
                  <a:srgbClr val="BCBEC4"/>
                </a:solidFill>
                <a:latin typeface="JetBrains Mono"/>
              </a:rPr>
              <a:t>..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="script.js"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&gt;&lt;/script&gt;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851EF2-A25C-3288-E387-154B6EFE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975" y="3308473"/>
            <a:ext cx="5501827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hlavniObsah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getElementsByTagName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vytvářet nové elementy můžeme pomocí této metody - jako argument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předáme jméno tagu, který chceme vyrobit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element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createElement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následně pomocí předpřipravených vlastností můžeme nastavit, co je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potřeba - zde přidáváme třídu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element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classList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poznamka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zde textový obsah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element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"Poznámka pod čarou."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nakonec nový element připojíme k hlavnímu obsahu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hlavniObsah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append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element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844C077-76D2-9A15-DD2B-C3BCE7B7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865A5EA-1CA5-1B40-8DCF-A660078A931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C712314-2933-18D8-41FC-F1C4B197DEF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F31A0D5-DE13-1D25-A0F2-7B59262C3A9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A51A39D-6477-C329-591F-D1D3DC71C76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5CF01F0-596C-7770-AB23-CBEA972D4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formuláře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128C554-1F93-B481-7347-3D46915CA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146001" cy="364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Nejčastěji budeme pracovat s formuláři. Můžeme k nim přistupovat podobně, jako k ostatním elementům, nebo můžeme využít vlastnosti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cs-CZ" sz="2400" i="1" dirty="0" err="1"/>
              <a:t>ms</a:t>
            </a:r>
            <a:r>
              <a:rPr lang="cs-CZ" sz="2400" dirty="0"/>
              <a:t> v objektu</a:t>
            </a:r>
            <a:r>
              <a:rPr lang="cs-CZ" sz="2400" i="1" dirty="0"/>
              <a:t> </a:t>
            </a:r>
            <a:r>
              <a:rPr lang="cs-CZ" sz="2400" i="1" dirty="0" err="1"/>
              <a:t>document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Formuláře a jednotlivé prvky uvnitř můžeme následně najít podle jejich jména (hodnoty v atributu </a:t>
            </a:r>
            <a:r>
              <a:rPr lang="cs-CZ" sz="2400" i="1" dirty="0" err="1"/>
              <a:t>name</a:t>
            </a:r>
            <a:r>
              <a:rPr lang="cs-CZ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3589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4E49E4A-4846-A74F-CA31-A75B038B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1291BFB-FDF1-A36C-27F0-15A9AD48A44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0028669-8A5D-C3B6-2CE2-D90F33E73C0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4268C30-0F8A-E4C7-5FBC-6C42923354F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FCFB259-64AA-5FAA-FDF4-3975B34142F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1E42971-5AB2-C215-37A6-C9C69A4CF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DOM – formuláře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D5FDDF3-B7EA-2DF9-C4D6-3A50791E5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146001" cy="7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Příklad – přistoupení k formuláři a jednotlivým polím: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ABAEF2-5759-E117-CD24-43B167D1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3429000"/>
            <a:ext cx="4684296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Email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="heslo"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="heslo"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="heslo"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="Přihlásit se"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BA01B-A977-7327-B25D-D7052388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40" y="3536721"/>
            <a:ext cx="5359159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 formulářů budeme používat hranaté závorky, do kterých vepíšeme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jméno formuláře a následně prvku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formular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forms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email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forms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'email'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heslo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forms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'heslo'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D081CEC9-16CF-D828-56FD-4FF9B61BAB7E}"/>
              </a:ext>
            </a:extLst>
          </p:cNvPr>
          <p:cNvSpPr txBox="1">
            <a:spLocks/>
          </p:cNvSpPr>
          <p:nvPr/>
        </p:nvSpPr>
        <p:spPr>
          <a:xfrm>
            <a:off x="1074198" y="5267895"/>
            <a:ext cx="10146001" cy="7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Následně můžeme pracovat s vlastnostmi vybraných formulářů a polí. </a:t>
            </a:r>
          </a:p>
        </p:txBody>
      </p:sp>
    </p:spTree>
    <p:extLst>
      <p:ext uri="{BB962C8B-B14F-4D97-AF65-F5344CB8AC3E}">
        <p14:creationId xmlns:p14="http://schemas.microsoft.com/office/powerpoint/2010/main" val="152311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1848</Words>
  <Application>Microsoft Office PowerPoint</Application>
  <PresentationFormat>Širokoúhlá obrazovka</PresentationFormat>
  <Paragraphs>72</Paragraphs>
  <Slides>15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JetBrains Mono</vt:lpstr>
      <vt:lpstr>Office Theme</vt:lpstr>
      <vt:lpstr>Frontend – HTML + JS – DOM, manipulace s elementy, události</vt:lpstr>
      <vt:lpstr>DOM</vt:lpstr>
      <vt:lpstr>DOM</vt:lpstr>
      <vt:lpstr>DOM – vybírání prvků</vt:lpstr>
      <vt:lpstr>DOM – manipulace elementů</vt:lpstr>
      <vt:lpstr>DOM – manipulace elementů</vt:lpstr>
      <vt:lpstr>DOM – manipulace elementů</vt:lpstr>
      <vt:lpstr>DOM – formuláře</vt:lpstr>
      <vt:lpstr>DOM – formuláře</vt:lpstr>
      <vt:lpstr>DOM – události</vt:lpstr>
      <vt:lpstr>DOM – události</vt:lpstr>
      <vt:lpstr>DOM – události</vt:lpstr>
      <vt:lpstr>DOM – události</vt:lpstr>
      <vt:lpstr>DOM – události</vt:lpstr>
      <vt:lpstr>DOM – události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22</cp:revision>
  <dcterms:modified xsi:type="dcterms:W3CDTF">2024-02-28T17:21:13Z</dcterms:modified>
</cp:coreProperties>
</file>