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59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8JHfzJsijXATRdC0oEv80WlM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5723D757-151B-1E8B-5593-794AB0F64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81CCA3D6-272F-B821-CFB0-6B725E1C02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CAFB6B1-D560-32C9-6578-5C516FE3A7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5721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83F050DD-507D-74FD-F778-1E2521B00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88979FDE-44E0-02F5-0720-E34DAB74C8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E0CCF28-62A8-5ADE-A370-7D585AB3A3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650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369A2ECF-8B35-B5E9-03F2-EB0D30C7E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76322F0E-983B-EE15-2316-5C4D8FFBC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A4DDA79-2B1B-09C4-31F1-56D55EB1BE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190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5520E3D5-CD04-91CB-57D8-8E3ACF4C3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13A3E0FA-AECF-B2C2-5F54-8A214C697C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14FAFC84-5467-59C8-9B6C-4FCE541AAC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2709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4EC28ED-09A7-5FF5-97DB-1AD591EAA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1AAA3903-B009-D41C-CD2D-79C1AA614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124E487-6A25-6603-B570-8A1B46D4A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236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FB363A31-0148-C67E-B32E-38F45A11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11939553-336A-FE77-DCA9-41ECE3FB60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CF9E4B4-31D2-3D91-D10B-BB5B31CB17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0253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89D73F6-58AB-B8C3-2E32-0FEF6F87A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551ADF3C-8AD4-A584-C642-5C785DD34B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A948F9F-78BA-E60C-7B85-67154E4DB5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4671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F52597FD-85B9-FD2F-7A0B-7033E7785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29F91A72-7448-BB57-B56E-5FDE706746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475E928-3635-4713-45F9-68C93318B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645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54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BA7640AB-8D82-29B1-87E6-1E0BD1849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6F65FD0A-1E20-66B0-DC7C-89B961DA4F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566B52B-469F-B4F2-E5C3-41BAB6980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513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7C0FA30-3F88-69F3-F28E-B2FF8C5B2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33EAAA5B-2B5E-295F-B61B-0278D897F2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56877F69-D1CE-F7B8-75CD-9EDFA52B35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6868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F3653E73-F566-8DB2-3E16-573FD7162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C288E47D-E7A1-A829-5C8C-7CCD82D08D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BFBA824-7C17-1790-1338-CFD5C84B59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2152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6E6CA0F8-FC6B-B51C-8269-74B866448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FF799102-1204-C8C8-2751-DB76D9DD5A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0B58E4F-28F3-8B68-F8E2-228F139F71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3322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C5661A18-5D0D-2985-1740-CD4DECA4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11BF503A-F72C-6A32-3FCA-D4B03BE1BB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E6F38F6-548F-DE6E-DFF6-B58AD8BA56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228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D2A4BB1-3EEA-4AD3-D0BC-96D1C349A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04523927-942B-2A96-D427-7286A57FF6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49216102-E95F-0E25-E7A9-8F57666A72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266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A3EC5B4-457A-77F0-2637-809744970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83EADC72-44A0-1D4E-CB39-B7E8FBDF8C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DD97C2F-80AA-088F-9786-9F3CE02BD6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346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sql-statement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reate-databas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mysql.com/doc/refman/8.0/en/sql-data-definition-statements.html" TargetMode="External"/><Relationship Id="rId4" Type="http://schemas.openxmlformats.org/officeDocument/2006/relationships/hyperlink" Target="https://dev.mysql.com/doc/refman/8.0/en/create-tab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34000">
                <a:srgbClr val="000000">
                  <a:alpha val="94901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039"/>
                </a:srgbClr>
              </a:gs>
              <a:gs pos="28000">
                <a:srgbClr val="2F5496">
                  <a:alpha val="58039"/>
                </a:srgbClr>
              </a:gs>
              <a:gs pos="100000">
                <a:srgbClr val="000000">
                  <a:alpha val="69019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0980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</a:rPr>
              <a:t>Backend</a:t>
            </a:r>
            <a:r>
              <a:rPr lang="cs-CZ" sz="4000" dirty="0">
                <a:solidFill>
                  <a:srgbClr val="FFFFFF"/>
                </a:solidFill>
              </a:rPr>
              <a:t> – PHP + SQL – připojení k DB, základy SQL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900" y="935399"/>
            <a:ext cx="12192001" cy="30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FDF1F423-4F8A-599E-68EC-7CA381F7A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6FDF6F7D-995D-9B40-CA80-DBDE69E7AEBA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F1006E5C-32C2-229A-D8AF-2168E5E260F6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603CBB6C-9433-1D49-289B-93FBC8D3D28F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B3CF6347-D548-BA95-6E1F-D74248E87E8E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415BA25F-283E-EEF0-3375-C70A862849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připojení k DB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D275F091-A77A-B637-5AF7-6013D4689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1872618"/>
            <a:ext cx="10021302" cy="188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Vytvoření PDO konektoru je jednoduché – stačí vyrobit nový objekt PDO a předat mu potřebné argumenty- zleva: informace o připojení, přihlašovací jméno do DB, heslo a nakonec nastavení konektoru.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8528E-11A6-0994-A458-DCBFEF3A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872" y="3683024"/>
            <a:ext cx="5355953" cy="28931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DSN obsahuje jméno databáze a adresu serveru - zde zpětná smyčka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protože DB server běží na našem počítači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dsn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mysql:dbname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jmeno_db;host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=127.0.0.1"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prihlasovaci_jmeno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$heslo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bezpecne_heslo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Vytvořené připojení je dobré si někam uložit, vytváření vypadá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jako volání funkce, ale všimněte si klíčového slova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new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- to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nám napovídá že vytváříme nový Objekt (více o OOP později)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dsn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$heslo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ATTR_EMULATE_PREPARES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ATTR_ERRMODE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ERRMODE_EXCEPTION</a:t>
            </a:r>
            <a:b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4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49D83EE5-3048-D8CD-6F3C-C1AE4EA87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084B9E80-6874-D640-F262-9E9915319A5B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04F4C07-12CD-E4D5-563F-F3E2DD8C6435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DD2A100-8845-3076-01C4-E26800F93865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D9FA0E74-0F06-8335-805E-E22103A2F2E7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F496EDEF-30A7-21C2-9FC8-3C62B4DC3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200" dirty="0">
                <a:solidFill>
                  <a:srgbClr val="FFFFFF"/>
                </a:solidFill>
              </a:rPr>
              <a:t>základní dotazy – vkládání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304F76F1-511D-8699-7F58-8156C11C7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1727047"/>
            <a:ext cx="10021302" cy="101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Nyní již máme připravené tabulky i konektor k databázi a můžeme si vytvořit první data pomocí dotazu INSERT: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B047480-A603-4765-70A2-A0FB7537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022" y="2738319"/>
            <a:ext cx="9065302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INSERT INTO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jmeno_tabulky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jmeno_sloupce_1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jmeno_sloupce_2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...)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VALUES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hodnota_1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hodnota_2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...)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FF5C5D3-3399-8B2B-11EC-9D30E54D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701" y="5719795"/>
            <a:ext cx="1066949" cy="103837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AFC65BC-1F34-B40E-33B0-18B4841DD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287" y="3446185"/>
            <a:ext cx="6934912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vytvoření uživatele a jeho uložení do DB - předpokládejme, že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email je již ošetřen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vytvorUzivatele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$email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$heslo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PDO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heslo VŽDY ukládáme do databáze zašifrované! máme k tomu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předpřipravenou funkci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hash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password_hash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$heslo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PASSWORD_BCRYPT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pomocí PDO konektoru si předpřipravíme dotaz - tímto způsobem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bezpečně předáme hodnoty serveru, všimněte si dvou otazníků - za ně budou dosazeny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hodnoty v následujícím kroku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prepare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'INSERT INTO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(email,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) VALUES(?, ?)'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předáme hodnoty - pozor! záleží na pořadí - musí být stejné jako pořadí sloupců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execute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$email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hash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101;p2">
            <a:extLst>
              <a:ext uri="{FF2B5EF4-FFF2-40B4-BE49-F238E27FC236}">
                <a16:creationId xmlns:a16="http://schemas.microsoft.com/office/drawing/2014/main" id="{C2696D90-27BD-97B0-4B9D-E4ADE0B7F178}"/>
              </a:ext>
            </a:extLst>
          </p:cNvPr>
          <p:cNvSpPr txBox="1">
            <a:spLocks/>
          </p:cNvSpPr>
          <p:nvPr/>
        </p:nvSpPr>
        <p:spPr>
          <a:xfrm>
            <a:off x="1074198" y="3658697"/>
            <a:ext cx="3098307" cy="209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V příkladu předáváme DB serveru pouze email a heslo (šifru), protože sloupce </a:t>
            </a:r>
            <a:r>
              <a:rPr lang="cs-CZ" sz="2400" i="1" dirty="0"/>
              <a:t>id</a:t>
            </a:r>
            <a:r>
              <a:rPr lang="cs-CZ" sz="2400" dirty="0"/>
              <a:t> a </a:t>
            </a:r>
            <a:r>
              <a:rPr lang="cs-CZ" sz="2400" i="1" dirty="0" err="1"/>
              <a:t>registered_at</a:t>
            </a:r>
            <a:r>
              <a:rPr lang="cs-CZ" sz="2400" dirty="0"/>
              <a:t> jsme nastavili tak, aby se doplnily automaticky.</a:t>
            </a:r>
            <a:br>
              <a:rPr lang="cs-CZ" sz="2400" dirty="0"/>
            </a:b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81031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EDC743D2-2E0C-D733-9BA4-F770978A1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1E29559A-F750-9864-EF33-F8623007D8BA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669D42E4-BBA2-56DF-67E4-9F7A23B77783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240C8A61-8882-B75C-76F2-DE30450EB158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8269D810-20E9-B593-9AAB-57BC26006E7A}"/>
              </a:ext>
            </a:extLst>
          </p:cNvPr>
          <p:cNvSpPr/>
          <p:nvPr/>
        </p:nvSpPr>
        <p:spPr>
          <a:xfrm>
            <a:off x="459351" y="-6692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4D600059-612F-D79F-E36A-CD06A2FD6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200" dirty="0">
                <a:solidFill>
                  <a:srgbClr val="FFFFFF"/>
                </a:solidFill>
              </a:rPr>
              <a:t>základní dotazy – vkládání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C7BACF92-DA60-5D15-A297-CF61896BF4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203530"/>
            <a:ext cx="10021302" cy="105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Nyní již máme připravené tabulky i konektor k databázi a můžeme si vytvořit první data pomocí dotazu INSERT: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C2CEB2-23F7-A0E1-E957-4E9581DD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021" y="3259723"/>
            <a:ext cx="9065302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INSERT INTO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jmeno_tabulky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jmeno_sloupce_1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jmeno_sloupce_2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...)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VALUES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hodnota_1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hodnota_2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...)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9690D4-564F-89A7-6340-13DA34F57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027" y="4211066"/>
            <a:ext cx="6497291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alternativní způsob předání PDO konektoru - máme ho vytvořený někde v globálním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prostoru, tak ho můžeme do funkce dostat pomocí klíčového slova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global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vytvorUzivatele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$email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$heslo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hash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password_hash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$heslo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PASSWORD_BCRYPT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prepare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'INSERT INTO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(email,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) VALUES(?, ?)'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execute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$email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hash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77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1423D671-59CE-E6E2-1593-8CFCF416D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97EB18D7-2A46-41AA-3518-B3E5E4FDFE9A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998F9587-112E-3192-4B3D-F0B93EB1E1C7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865A5B51-3BF0-9B47-408F-350A4F36DB33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54ADFA5F-24D5-F6D6-34FD-5826AA6C0C42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C08704CE-38A6-55B7-F524-47A25E3A1E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200" dirty="0">
                <a:solidFill>
                  <a:srgbClr val="FFFFFF"/>
                </a:solidFill>
              </a:rPr>
              <a:t>základní dotazy – mazání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E6BD160A-D964-E602-090D-B6C4E2ABF8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203530"/>
            <a:ext cx="10021302" cy="912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Data (řádky tabulek) z databáze odstraňujeme pomocí dotazu DELETE: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7E51787-18A4-989F-65A9-6F42F190B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094" y="2946785"/>
            <a:ext cx="4209807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DELETE FROM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jmeno_tabulky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WHERE </a:t>
            </a:r>
            <a:r>
              <a:rPr lang="cs-CZ" altLang="cs-CZ" sz="1600" dirty="0" err="1">
                <a:solidFill>
                  <a:srgbClr val="BCBEC4"/>
                </a:solidFill>
                <a:latin typeface="JetBrains Mono"/>
              </a:rPr>
              <a:t>podminka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Google Shape;101;p2">
            <a:extLst>
              <a:ext uri="{FF2B5EF4-FFF2-40B4-BE49-F238E27FC236}">
                <a16:creationId xmlns:a16="http://schemas.microsoft.com/office/drawing/2014/main" id="{17C81B51-5895-A0BE-786E-1781C2A68B08}"/>
              </a:ext>
            </a:extLst>
          </p:cNvPr>
          <p:cNvSpPr txBox="1">
            <a:spLocks/>
          </p:cNvSpPr>
          <p:nvPr/>
        </p:nvSpPr>
        <p:spPr>
          <a:xfrm>
            <a:off x="1085346" y="3403051"/>
            <a:ext cx="10021302" cy="912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Pozor! Pokud bychom vynechali část (klauzuli) </a:t>
            </a:r>
            <a:r>
              <a:rPr lang="cs-CZ" sz="2400" i="1" dirty="0"/>
              <a:t>WHERE</a:t>
            </a:r>
            <a:r>
              <a:rPr lang="cs-CZ" sz="2400" dirty="0"/>
              <a:t> s podmínkou, co konkrétního smazat, vymazali bychom si všechny řádky z tabulky!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F37139-8505-A5CD-5275-02AEA8244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291" y="4433295"/>
            <a:ext cx="5921814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většinou mažeme podle sloupce ID, protože ten je pro každý řádek unikátní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vymazUzivatele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opět si dotaz předpřipravíme - tentokrát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přadáváme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hodnotu do WHERE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klauzule a porovnáváme ji se sloupcem ID v tabulce (hledáme řádek, který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má konkrétní ID)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prepare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'DELETE FROM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WHERE id=?'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execute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6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03244F52-980A-08AE-09DA-D3B9D7647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4F0E5256-2AB1-D3E8-3EFB-F635F52E52CD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6C035EB7-A040-8A2D-A021-C1D37E5D7447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5534476-7D0F-958C-C8A6-F468C4C04B0F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DC220EAF-8DB2-36AC-6B3D-EFCE9765EECC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D311AB34-1E65-5249-5DC5-9CAEB52D3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200" dirty="0">
                <a:solidFill>
                  <a:srgbClr val="FFFFFF"/>
                </a:solidFill>
              </a:rPr>
              <a:t>základní dotazy – úprava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452D1583-9AA6-8600-A3A5-14E24BD641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203531"/>
            <a:ext cx="10021302" cy="5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Data (řádky tabulek) v databázi upravujeme pomocí dotazu UPDATE: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75FB9E-F1BC-2BA4-8C27-B6144362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239" y="2782741"/>
            <a:ext cx="9393918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UPDATE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jmeno_tabulky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jmeno_sloupce_1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hodnota_1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jmeno_sloupce_2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hodnota_2, …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WHERE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podminka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101;p2">
            <a:extLst>
              <a:ext uri="{FF2B5EF4-FFF2-40B4-BE49-F238E27FC236}">
                <a16:creationId xmlns:a16="http://schemas.microsoft.com/office/drawing/2014/main" id="{1E6613FA-F3B5-8313-3406-74FA4E772709}"/>
              </a:ext>
            </a:extLst>
          </p:cNvPr>
          <p:cNvSpPr txBox="1">
            <a:spLocks/>
          </p:cNvSpPr>
          <p:nvPr/>
        </p:nvSpPr>
        <p:spPr>
          <a:xfrm>
            <a:off x="1085347" y="3280440"/>
            <a:ext cx="10021302" cy="912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Pozor! Pokud bychom vynechali část (klauzuli) </a:t>
            </a:r>
            <a:r>
              <a:rPr lang="cs-CZ" sz="2400" i="1" dirty="0"/>
              <a:t>WHERE</a:t>
            </a:r>
            <a:r>
              <a:rPr lang="cs-CZ" sz="2400" dirty="0"/>
              <a:t> s podmínkou, co konkrétního upravit, přepsali bychom si všechny řádky v tabulce!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CA7F0AA-A877-D78A-D7F8-F9B765C9C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264" y="4192972"/>
            <a:ext cx="6163867" cy="24622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většinou upravujeme podle sloupce ID, protože ten je pro každý řádek unikátní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upravPrispevek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$text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opět si dotaz předpřipravíme - tentokrát přidáváme hodnoty za SET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 a do WHERE klauzule - za SET nastavujeme ve WHERE porovnáváme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prepare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'UPDATE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posts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SET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=?, text=? WHERE id=?'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znovu pozor na pořadí předaných hodnot!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execute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$text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E001DBB-B06A-C2D0-4AA1-DCECA080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327" y="4739089"/>
            <a:ext cx="91452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9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A0BEC448-48A4-3C3E-C3E4-34CFCDADF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BF890D4B-CEA2-5872-8280-BD1585885E4C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50D43C0B-8439-AC7A-7A09-9D4D083CA01B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D67E6B51-7A40-9507-A722-19445329D89A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E076E11C-64A8-B14A-92BE-90922A4E4F8B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E8DA79F8-169B-5676-8B5C-644932386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200" dirty="0">
                <a:solidFill>
                  <a:srgbClr val="FFFFFF"/>
                </a:solidFill>
              </a:rPr>
              <a:t>základní dotazy – vybírání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3614A94E-6D35-F041-299C-1864CD03E6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203531"/>
            <a:ext cx="10021302" cy="5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Data (řádky tabulek) z databáze získáme pomocí dotazu SELECT: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1;p2">
            <a:extLst>
              <a:ext uri="{FF2B5EF4-FFF2-40B4-BE49-F238E27FC236}">
                <a16:creationId xmlns:a16="http://schemas.microsoft.com/office/drawing/2014/main" id="{B33F4A7B-75AE-F5AC-A187-655D173658CA}"/>
              </a:ext>
            </a:extLst>
          </p:cNvPr>
          <p:cNvSpPr txBox="1">
            <a:spLocks/>
          </p:cNvSpPr>
          <p:nvPr/>
        </p:nvSpPr>
        <p:spPr>
          <a:xfrm>
            <a:off x="1085347" y="3280440"/>
            <a:ext cx="4072579" cy="295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Pokud bychom vynechali část (klauzuli) </a:t>
            </a:r>
            <a:r>
              <a:rPr lang="cs-CZ" sz="2400" i="1" dirty="0"/>
              <a:t>WHERE</a:t>
            </a:r>
            <a:r>
              <a:rPr lang="cs-CZ" sz="2400" dirty="0"/>
              <a:t> s podmínkou, dostaneme všechny řádky z tabulky. Navíc můžeme pomocí hvězdičky vybrat všechny sloupce.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FE18AFE-F11A-7696-3906-6E00AC380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273" y="2734323"/>
            <a:ext cx="4871847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SELECT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sloupce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jmeno_tabulky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WHERE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podminka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19E96D-5D7A-7EFE-6444-D7D208324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760" y="3252137"/>
            <a:ext cx="5529078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vybereme všechny články a vrátíme je jako pole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vratVsechnyClanky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vybereme vše -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všchny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řádky (není WHERE) a všechny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sloupce pomocí *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všimněte si, že když nepotřebujeme nic připravit (nic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nepředáváme), můžeme místo 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prepare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" použít 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query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"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prispevky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query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'SELECT * FROM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posts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pomocí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fetchAll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vytáhneme všechny příspěvky a pomocí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nastavení PDO::FETCH_ASSOC je získáme jako pole asociativních polí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pozor! tato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medota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nemusí být vhodná při velkém počtu dat!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prispevky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fetchAll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FETCH_ASSOC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1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FC96F43D-4734-6D03-82B4-488D53E82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B7C14CC3-7637-3D7A-29B6-2C692F9BB9C5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1EDEBFAB-8B92-A657-61F0-BCB88BBD64E3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719C8448-D307-8AAD-99EE-680B08AA5CAD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B3FE7918-79D3-BDA9-7F06-657BF4DD4FC7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DD2FF82F-2341-1FD8-188D-31DEB4BE96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200" dirty="0">
                <a:solidFill>
                  <a:srgbClr val="FFFFFF"/>
                </a:solidFill>
              </a:rPr>
              <a:t>základní dotazy – vybírání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F0A78C54-0DE0-308C-B52C-931EAB4C43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203531"/>
            <a:ext cx="10021302" cy="5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Data (řádky tabulek) z databáze získáme pomocí dotazu SELECT: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1;p2">
            <a:extLst>
              <a:ext uri="{FF2B5EF4-FFF2-40B4-BE49-F238E27FC236}">
                <a16:creationId xmlns:a16="http://schemas.microsoft.com/office/drawing/2014/main" id="{5EE0AB30-4D62-6536-DA36-BEE444BE15C7}"/>
              </a:ext>
            </a:extLst>
          </p:cNvPr>
          <p:cNvSpPr txBox="1">
            <a:spLocks/>
          </p:cNvSpPr>
          <p:nvPr/>
        </p:nvSpPr>
        <p:spPr>
          <a:xfrm>
            <a:off x="1085347" y="3280440"/>
            <a:ext cx="4072579" cy="295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V tomto příkladu chceme získat z DB pouze jméno a text příspěvku.</a:t>
            </a:r>
          </a:p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cs-CZ" sz="2400" dirty="0"/>
          </a:p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Navíc nás zajímá pouze konkrétní příspěvek – hledáme ho podle ID.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1A55DE-F790-216E-FACD-620535DD6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273" y="2734323"/>
            <a:ext cx="4871847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SELECT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sloupce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jmeno_tabulky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WHERE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podminka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7589CE-DF86-A378-502C-1B65F87D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25" y="3350938"/>
            <a:ext cx="5929828" cy="267765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vybereme jeden článek a vrátíme ho jako asociativní pole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vratClanek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vybereme pouze konkrétní sloupce u konkrétního příspěvku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prepare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'SELECT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, text FROM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posts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WHERE id=?'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dotaz jsme předpřipravili - předáváme ID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execute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pomocí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fetch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vytáhneme výsledek - konkrétní článek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fetch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FETCH_ASSOC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4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0975B2FB-3108-0DCB-5EFB-87643CF58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458EDB62-9267-DC67-E38D-119B47895A06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BD800848-A22C-DD37-8D50-9536458813B9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B6A0058-D8CF-A9B6-AD19-AEE0A43FCF2F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EFDAFEDD-C0E4-FE31-FB7C-C37213AF9DDE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986FA1AD-CFB4-854C-7B08-D154638A6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200" dirty="0">
                <a:solidFill>
                  <a:srgbClr val="FFFFFF"/>
                </a:solidFill>
              </a:rPr>
              <a:t>závěr první části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515A1955-5E22-B5B9-D25D-BD68E1DD0B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203530"/>
            <a:ext cx="10021302" cy="399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příští prezentaci se opět podíváme na dotazy typu </a:t>
            </a:r>
            <a:r>
              <a:rPr lang="cs-CZ" sz="2400" i="1" dirty="0"/>
              <a:t>SELECT</a:t>
            </a:r>
            <a:r>
              <a:rPr lang="cs-CZ" sz="2400" dirty="0"/>
              <a:t>, tentokrát ovšem složitější.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Například pokud budeme chtít vybrat data z více tabulek najednou, výsledky dotaz setřídit podle konkrétního sloupce nebo zúžit výběr (třeba získat pouze prvních 10 řádků).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Dále se podíváme jak se zachovat (upravit funkce) v případech, kdy nebude na dotaz nic nalezeno nebo kdyby dotaz skončil chybou.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01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úvod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SQL je jednoduchý dotazovací jazyk, pomocí kterého budeme pracovat s daty </a:t>
            </a:r>
            <a:r>
              <a:rPr lang="cs-CZ" sz="2400" dirty="0"/>
              <a:t>v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databázi.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PHP se k databázi připojíme pomocí rozhraní </a:t>
            </a:r>
            <a:r>
              <a:rPr lang="cs-CZ" sz="2400" b="1" dirty="0"/>
              <a:t>PDO</a:t>
            </a:r>
            <a:r>
              <a:rPr lang="cs-CZ" sz="2400" dirty="0"/>
              <a:t>, přes které budeme databázovému serveru zasílat dotazy napsané právě v SQL.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b="1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000" dirty="0"/>
              <a:t>Dokumentace SQL: </a:t>
            </a:r>
            <a:r>
              <a:rPr lang="cs-CZ" sz="2000" dirty="0">
                <a:hlinkClick r:id="rId3"/>
              </a:rPr>
              <a:t>https://dev.mysql.com/doc/refman/8.0/en/sql-statements.html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74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9D987F73-C77D-379E-6852-2973D4C90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95BCCDE-C7BC-FCA0-9A9A-DA4F9006C8A2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1958CAC5-70AB-794D-38F4-176F3A76B47C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165084D-13DD-005E-2727-B0ABF03626F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B24CAF6B-29AD-754C-A23A-F3FCA4F73AE2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7EDE8AFC-82D0-8EF1-1B2E-3DA303083E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200" dirty="0">
                <a:solidFill>
                  <a:srgbClr val="FFFFFF"/>
                </a:solidFill>
              </a:rPr>
              <a:t>vytvoření databáze a tabulek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D0406EF1-78E2-FBF1-CC02-DDBCA271B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11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Než se naučíme připojit k databázovému serveru z PHP, potřebujeme nejdříve vytvořit databázi a nějaké tabulky.</a:t>
            </a:r>
            <a:endParaRPr lang="cs-CZ" sz="2400" b="1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52E76CC-522D-0FCF-FB8B-59843FC8C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45" y="3561104"/>
            <a:ext cx="4412202" cy="2853400"/>
          </a:xfrm>
          <a:prstGeom prst="rect">
            <a:avLst/>
          </a:prstGeom>
        </p:spPr>
      </p:pic>
      <p:sp>
        <p:nvSpPr>
          <p:cNvPr id="4" name="Google Shape;101;p2">
            <a:extLst>
              <a:ext uri="{FF2B5EF4-FFF2-40B4-BE49-F238E27FC236}">
                <a16:creationId xmlns:a16="http://schemas.microsoft.com/office/drawing/2014/main" id="{AADD2B2E-BEB0-8F8F-A4A9-E01CDE90A2B7}"/>
              </a:ext>
            </a:extLst>
          </p:cNvPr>
          <p:cNvSpPr txBox="1">
            <a:spLocks/>
          </p:cNvSpPr>
          <p:nvPr/>
        </p:nvSpPr>
        <p:spPr>
          <a:xfrm>
            <a:off x="1074197" y="3537207"/>
            <a:ext cx="5759221" cy="28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Naštěstí to můžeme provést velmi snadno pomocí uživatelského rozhraní nástroje </a:t>
            </a:r>
            <a:r>
              <a:rPr lang="cs-CZ" sz="2400" dirty="0" err="1"/>
              <a:t>phpMyAdmin</a:t>
            </a:r>
            <a:r>
              <a:rPr lang="cs-CZ" sz="2400" dirty="0"/>
              <a:t>, který je součástí instalace </a:t>
            </a:r>
            <a:r>
              <a:rPr lang="cs-CZ" sz="2400" dirty="0" err="1"/>
              <a:t>XAMPPu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řádku MySQL, klikněte na „Admin“</a:t>
            </a:r>
            <a:endParaRPr lang="cs-CZ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02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F5337ED8-473D-6F50-5853-DB36F9907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B8F491FD-980E-7CC7-B148-D3FF3A60C4BA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4A31C561-40C4-3751-CFC7-E49B2308895E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68ECABB-02A9-76B7-4DB7-B0CB26CDC665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71880A59-A682-A5D7-1702-8A072ED902F0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C12A67B9-955F-6F45-2EA7-692BC6FD86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200" dirty="0">
                <a:solidFill>
                  <a:srgbClr val="FFFFFF"/>
                </a:solidFill>
              </a:rPr>
              <a:t>vytvoření databáze a tabulek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E73D3038-EFFA-2822-BDBE-FCFD00140C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054943"/>
            <a:ext cx="10021302" cy="10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Na kartě databáze v sekci „Vytvořit databázi“ vyplňte jméno nové databáze.</a:t>
            </a:r>
            <a:endParaRPr lang="cs-CZ" sz="2400" b="1" dirty="0"/>
          </a:p>
        </p:txBody>
      </p:sp>
      <p:sp>
        <p:nvSpPr>
          <p:cNvPr id="4" name="Google Shape;101;p2">
            <a:extLst>
              <a:ext uri="{FF2B5EF4-FFF2-40B4-BE49-F238E27FC236}">
                <a16:creationId xmlns:a16="http://schemas.microsoft.com/office/drawing/2014/main" id="{670B3158-5869-40BE-85DF-0A156AB636EC}"/>
              </a:ext>
            </a:extLst>
          </p:cNvPr>
          <p:cNvSpPr txBox="1">
            <a:spLocks/>
          </p:cNvSpPr>
          <p:nvPr/>
        </p:nvSpPr>
        <p:spPr>
          <a:xfrm>
            <a:off x="1074197" y="3103234"/>
            <a:ext cx="4422035" cy="328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Jméno by mělo odrážet váš projekt.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Znakovou sadu nastavte na </a:t>
            </a:r>
            <a:r>
              <a:rPr lang="cs-CZ" sz="2400" i="1" dirty="0"/>
              <a:t>utf8mb4_general_ci</a:t>
            </a:r>
            <a:r>
              <a:rPr lang="cs-CZ" sz="2400" dirty="0"/>
              <a:t>, abychom mohli do DB uložit libovolné znaky (texty).</a:t>
            </a:r>
            <a:endParaRPr lang="cs-CZ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00694D1-1B5D-7A49-0FF1-74FAB01D0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769" y="3109925"/>
            <a:ext cx="5650430" cy="32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7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74A3A698-E28F-61E3-3880-DE423864A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A87625AF-152B-0070-2E80-66525A826F12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B021547A-D8CC-CE1C-4FB3-85512F15E335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38552516-E7B1-34D4-C201-893CD6C57C7D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C178F24A-D3AC-2E90-B59F-62D2F4AA789D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EB2295BB-3F55-D5DD-6BDC-9F10D67120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200" dirty="0">
                <a:solidFill>
                  <a:srgbClr val="FFFFFF"/>
                </a:solidFill>
              </a:rPr>
              <a:t>vytvoření databáze a tabulek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3B0FCC0D-7130-381F-9F48-BBB3C990DE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85347" y="2271253"/>
            <a:ext cx="10021302" cy="159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Dále vytvoříme první tabulku – v příkladu pro ukládání uživatelů.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cs-CZ" sz="2400" dirty="0"/>
              <a:t>Vždy se snažte dávat tabulkám deskriptivní název.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A8D71B3-B6C2-4DA9-AD38-25791F3C8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496" y="4344701"/>
            <a:ext cx="5249008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4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32A67211-9B69-0FAC-BE46-E12445D4E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ABED75AE-8AFE-D4E3-F430-C409DE0FA9DC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5D59B430-F1F1-8BBC-7B65-3F608B2525D6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E580C2C2-EA88-D734-7FBA-7539108D1513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556495F7-1D99-B4D7-7E00-EDDC9E6AEFC3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CE40027B-A17E-BC84-9D9D-32A7B45D8C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200" dirty="0">
                <a:solidFill>
                  <a:srgbClr val="FFFFFF"/>
                </a:solidFill>
              </a:rPr>
              <a:t>vytvoření databáze a tabulek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A8A0217D-EB41-B494-319D-A01D87730C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85347" y="2271253"/>
            <a:ext cx="10021302" cy="159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Dále vyplníme informace pro jednotlivé sloupce tabulky.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Každá samostatná tabulka by měla mít nějaký identifikátor pro data, zde sloupec ID – všimněte si jeho nastavení.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0104B598-3B00-666E-B714-9522062F0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26" y="3868685"/>
            <a:ext cx="8082547" cy="27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428D7C61-1013-3AC7-28E3-EE9D91035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966DE06A-EE4F-3CB7-A146-705CD9F7100B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E3B21EEB-540D-5F94-AD1E-C96ACB752A43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541135E-5A8F-F9E1-86E7-B719BB3BBB15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87F9824-C2B8-153A-FFA5-CF086D514990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09FE9F90-AAED-EDC6-8CD2-AD7B51DE8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200" dirty="0">
                <a:solidFill>
                  <a:srgbClr val="FFFFFF"/>
                </a:solidFill>
              </a:rPr>
              <a:t>vytvoření databáze a tabulek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58F48473-D4B9-567F-A087-9ADB79C16B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1879309"/>
            <a:ext cx="10021302" cy="159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Vytvoření další tabulky (příspěvky) a vytvoření </a:t>
            </a:r>
            <a:r>
              <a:rPr lang="cs-CZ" sz="2400" i="1" dirty="0"/>
              <a:t>cizího klíče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Samotné vytvoření je velmi podobné jak u té předchozí, největší rozdíl je, že chceme, aby sloupec </a:t>
            </a:r>
            <a:r>
              <a:rPr lang="cs-CZ" sz="2400" i="1" dirty="0" err="1"/>
              <a:t>user_id</a:t>
            </a:r>
            <a:r>
              <a:rPr lang="cs-CZ" sz="2400" i="1" dirty="0"/>
              <a:t> </a:t>
            </a:r>
            <a:r>
              <a:rPr lang="cs-CZ" sz="2400" dirty="0"/>
              <a:t>ukazoval do tabulky uživatelů – to je cizí klíč.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06FD7B4-48CC-A0CE-8549-D1ACE075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26" y="3476741"/>
            <a:ext cx="7782846" cy="31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8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E00D206A-23FE-48F1-F058-4D1F01536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109235DE-A4D9-3B5B-1BFF-56AE50555F30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A099E4E6-DCEC-EB36-DEDA-1EB20EB14FFE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B4471C0C-3078-FEDA-BCCA-64006BCB3A03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F121AB5-3A57-0340-4DE5-F25254ADBBEE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BB021E4D-1CA3-0882-4143-6B19A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200" dirty="0">
                <a:solidFill>
                  <a:srgbClr val="FFFFFF"/>
                </a:solidFill>
              </a:rPr>
              <a:t>vytvoření databáze a tabulek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25290ED9-092D-D9C8-6A97-A95A76AAE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1879308"/>
            <a:ext cx="10021302" cy="208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Vytvoření </a:t>
            </a:r>
            <a:r>
              <a:rPr lang="cs-CZ" sz="2400" i="1" dirty="0"/>
              <a:t>cizího klíče</a:t>
            </a:r>
            <a:r>
              <a:rPr lang="cs-CZ" sz="2400" dirty="0"/>
              <a:t>: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tabulce </a:t>
            </a:r>
            <a:r>
              <a:rPr lang="cs-CZ" sz="2400" i="1" dirty="0" err="1"/>
              <a:t>posts</a:t>
            </a:r>
            <a:r>
              <a:rPr lang="cs-CZ" sz="2400" dirty="0"/>
              <a:t> přejdeme na kartu Struktury a následně na zobrazení relací.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Zvolíme název cizího klíče a nastavíme jeho vlastnosti (zde chceme při smazání uživatele, smazat i všechny jeho příspěvky).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FCAC84F-D1F8-2A1B-2904-8B51B0CBF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57" y="3962400"/>
            <a:ext cx="9153832" cy="26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0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E1A007B2-B5C1-0A8E-3BD5-09A079678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186456F7-4A61-889B-6AEB-735CBEE4D47F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3502A17-92D1-70CB-1458-FB9D26EB7BBB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F5261125-747A-6E76-48CF-E11F21F381BF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3B5C5B15-5017-45B7-0A15-00F17C309777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66DC7817-9283-5F9B-6EEE-277E49EC19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200" dirty="0">
                <a:solidFill>
                  <a:srgbClr val="FFFFFF"/>
                </a:solidFill>
              </a:rPr>
              <a:t>vytvoření databáze a tabulek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B951829F-EF1A-69CA-5266-D25727CB0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7" y="2387454"/>
            <a:ext cx="10146001" cy="352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Vše co jsme vyrobili pomocí UI </a:t>
            </a:r>
            <a:r>
              <a:rPr lang="cs-CZ" sz="2400" dirty="0" err="1"/>
              <a:t>phpMyAdmina</a:t>
            </a:r>
            <a:r>
              <a:rPr lang="cs-CZ" sz="2400" dirty="0"/>
              <a:t> je možné vytvořit pomocí SQL dotazů (dotazy </a:t>
            </a:r>
            <a:r>
              <a:rPr lang="cs-CZ" sz="2400" i="1" dirty="0"/>
              <a:t>CREATE</a:t>
            </a:r>
            <a:r>
              <a:rPr lang="cs-CZ" sz="2400" dirty="0"/>
              <a:t>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Tyto dotazy je dobré znát, nicméně pro úroveň tohoto kurzu nám bohatě postačí umět používat dostupné nástroje.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900" dirty="0"/>
              <a:t>Zdroje pro další samostudium (co dál po kurzu):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900" dirty="0">
                <a:hlinkClick r:id="rId3"/>
              </a:rPr>
              <a:t>https://dev.mysql.com/doc/refman/8.0/en/create-database.html</a:t>
            </a:r>
            <a:endParaRPr lang="cs-CZ" sz="19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900" dirty="0">
                <a:hlinkClick r:id="rId4"/>
              </a:rPr>
              <a:t>https://dev.mysql.com/doc/refman/8.0/en/create-table.html</a:t>
            </a:r>
            <a:endParaRPr lang="cs-CZ" sz="19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900" dirty="0"/>
              <a:t>nebo obecněji </a:t>
            </a:r>
            <a:r>
              <a:rPr lang="cs-CZ" sz="1900" dirty="0">
                <a:hlinkClick r:id="rId5"/>
              </a:rPr>
              <a:t>https://dev.mysql.com/doc/refman/8.0/en/sql-data-definition-statements.html</a:t>
            </a:r>
            <a:endParaRPr lang="cs-CZ" sz="1900" dirty="0"/>
          </a:p>
        </p:txBody>
      </p:sp>
    </p:spTree>
    <p:extLst>
      <p:ext uri="{BB962C8B-B14F-4D97-AF65-F5344CB8AC3E}">
        <p14:creationId xmlns:p14="http://schemas.microsoft.com/office/powerpoint/2010/main" val="59724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1758</Words>
  <Application>Microsoft Office PowerPoint</Application>
  <PresentationFormat>Širokoúhlá obrazovka</PresentationFormat>
  <Paragraphs>84</Paragraphs>
  <Slides>17</Slides>
  <Notes>17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Calibri</vt:lpstr>
      <vt:lpstr>JetBrains Mono</vt:lpstr>
      <vt:lpstr>Office Theme</vt:lpstr>
      <vt:lpstr>Backend – PHP + SQL – připojení k DB, základy SQL</vt:lpstr>
      <vt:lpstr>SQL – úvod</vt:lpstr>
      <vt:lpstr>SQL – vytvoření databáze a tabulek</vt:lpstr>
      <vt:lpstr>SQL – vytvoření databáze a tabulek</vt:lpstr>
      <vt:lpstr>SQL – vytvoření databáze a tabulek</vt:lpstr>
      <vt:lpstr>SQL – vytvoření databáze a tabulek</vt:lpstr>
      <vt:lpstr>SQL – vytvoření databáze a tabulek</vt:lpstr>
      <vt:lpstr>SQL – vytvoření databáze a tabulek</vt:lpstr>
      <vt:lpstr>SQL – vytvoření databáze a tabulek</vt:lpstr>
      <vt:lpstr>SQL – připojení k DB</vt:lpstr>
      <vt:lpstr>SQL – základní dotazy – vkládání</vt:lpstr>
      <vt:lpstr>SQL – základní dotazy – vkládání</vt:lpstr>
      <vt:lpstr>SQL – základní dotazy – mazání</vt:lpstr>
      <vt:lpstr>SQL – základní dotazy – úprava</vt:lpstr>
      <vt:lpstr>SQL – základní dotazy – vybírání</vt:lpstr>
      <vt:lpstr>SQL – základní dotazy – vybírání</vt:lpstr>
      <vt:lpstr>SQL – závěr první části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Kurz</dc:title>
  <dc:creator>HlavniProfil</dc:creator>
  <cp:lastModifiedBy>Jakub Pradeniak</cp:lastModifiedBy>
  <cp:revision>24</cp:revision>
  <dcterms:modified xsi:type="dcterms:W3CDTF">2024-03-01T17:06:21Z</dcterms:modified>
</cp:coreProperties>
</file>