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3" r:id="rId4"/>
    <p:sldId id="264" r:id="rId5"/>
    <p:sldId id="265" r:id="rId6"/>
    <p:sldId id="258" r:id="rId7"/>
    <p:sldId id="260" r:id="rId8"/>
    <p:sldId id="266" r:id="rId9"/>
    <p:sldId id="267" r:id="rId10"/>
    <p:sldId id="261" r:id="rId11"/>
    <p:sldId id="268" r:id="rId12"/>
    <p:sldId id="269" r:id="rId13"/>
    <p:sldId id="259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g8JHfzJsijXATRdC0oEv80WlMG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4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AF87FDC9-658E-183A-F572-0E17D4042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D3DF88D7-120D-1A45-022D-D5821F2395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8092AD09-4784-054C-FD84-B33ACF4307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4412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D2B08EC4-0FBA-9804-BA3C-A9F2D6034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AF127C60-9FCA-EFB8-0A62-9A9B0725E1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8DFC27E7-73C1-EA81-4EDA-F2FD2010EA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13951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3F1C1134-E45A-40BA-D67F-07B1A71DB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64766F19-D3A0-CE51-2897-63FF50AAE0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2F11DC48-5B01-CB96-42F4-27C9278068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72675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7E96B56E-DAF9-508C-7873-A3326CA7C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0BC34848-B213-36D5-B222-1E5AC06363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FC75F6E9-1183-69BA-DF30-F85DCDC6AA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06134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6D7BD283-B8F8-4B29-D263-07CC9FB30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7BD7674B-4BE5-251C-48D9-74AFBC1A3D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1B713D89-0C4B-E1A8-59F9-9E9C01633C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8920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231D3411-9730-66A8-ED31-241F32062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99973117-6C2D-8C23-7918-A33CF6FD65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62E5F2C1-F152-05F0-1324-EFF009600D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93400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273D4102-B04A-448D-EFFE-7AA211806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0A5DCB32-5ED4-FE21-D77E-125063B0A4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CC5AB533-9070-8DC9-BE84-4CBC7C7A5F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07911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CB9E351E-2160-59BC-6782-093539F2B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F14D5981-F131-5829-39B1-50AC1DC7C3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242C1476-C44D-E3B6-DD8F-0E7D224BC3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3177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85547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FD1EA712-9DD1-3F32-7A6F-05B9E7706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7FF3CA7E-DF9E-0752-E4A4-49BBEA61B6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E8C71892-3F2D-91C9-C144-E4FA4B767F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7948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B55D2A30-7BE1-77E2-D3DF-7D7010131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C29BD875-1CD0-E090-7A30-75B9BA7616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A4BC4AD3-1E75-0F09-F31F-4474F39B0F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75790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98F96472-1839-4CCD-A87A-B0AFB9FB2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DD9E1650-2151-906C-B6E3-4479195A27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051C7BD1-6CAE-8D56-FB52-D7AFB7E1FF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3390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insert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.mysql.com/doc/refman/8.0/en/select.html" TargetMode="External"/><Relationship Id="rId5" Type="http://schemas.openxmlformats.org/officeDocument/2006/relationships/hyperlink" Target="https://dev.mysql.com/doc/refman/8.0/en/update.html" TargetMode="External"/><Relationship Id="rId4" Type="http://schemas.openxmlformats.org/officeDocument/2006/relationships/hyperlink" Target="https://dev.mysql.com/doc/refman/8.0/en/delete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/>
          <p:nvPr/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94901"/>
                </a:srgbClr>
              </a:gs>
              <a:gs pos="34000">
                <a:srgbClr val="000000">
                  <a:alpha val="94901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0">
                <a:srgbClr val="2F5496">
                  <a:alpha val="58039"/>
                </a:srgbClr>
              </a:gs>
              <a:gs pos="28000">
                <a:srgbClr val="2F5496">
                  <a:alpha val="58039"/>
                </a:srgbClr>
              </a:gs>
              <a:gs pos="100000">
                <a:srgbClr val="000000">
                  <a:alpha val="69019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0980"/>
                </a:srgbClr>
              </a:gs>
              <a:gs pos="100000">
                <a:srgbClr val="4472C4">
                  <a:alpha val="0"/>
                </a:srgbClr>
              </a:gs>
            </a:gsLst>
            <a:lin ang="15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699714" y="5490971"/>
            <a:ext cx="6962072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 err="1">
                <a:solidFill>
                  <a:srgbClr val="FFFFFF"/>
                </a:solidFill>
              </a:rPr>
              <a:t>Backend</a:t>
            </a:r>
            <a:r>
              <a:rPr lang="cs-CZ" sz="4000" dirty="0">
                <a:solidFill>
                  <a:srgbClr val="FFFFFF"/>
                </a:solidFill>
              </a:rPr>
              <a:t> – PHP + SQL – SELECT dotazy, ošetření chyb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40900" y="935399"/>
            <a:ext cx="12192001" cy="3044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70EE409A-5476-B6CF-68EE-19279E18C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B00464E3-308B-211E-622B-0B659E06075E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E4229B3F-1E88-3989-B364-5CD716C18C3F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EA98C385-F577-9D73-44A9-D0E288932903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9DE815C1-2B00-0CB9-DB49-BF53B4AEB691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A3B5F1E1-584F-3112-06D7-609D7016EF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SQL – </a:t>
            </a:r>
            <a:r>
              <a:rPr lang="cs-CZ" sz="3600" dirty="0">
                <a:solidFill>
                  <a:srgbClr val="FFFFFF"/>
                </a:solidFill>
              </a:rPr>
              <a:t>spojení více tabulek</a:t>
            </a:r>
            <a:endParaRPr sz="3600"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1431E658-082F-CDF4-6B86-F81D626897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3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Občas se nám stane, že potřebujeme dvě (nebo více) tabulky spojit v jednou dotazu – například chceme získat příspěvky a jejich autory.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V tomto případě budeme potřebovat sloupce z tabulky </a:t>
            </a:r>
            <a:r>
              <a:rPr lang="cs-CZ" sz="2400" i="1" dirty="0" err="1"/>
              <a:t>posts</a:t>
            </a:r>
            <a:r>
              <a:rPr lang="cs-CZ" sz="2400" dirty="0"/>
              <a:t> i sloupce z tabulky </a:t>
            </a:r>
            <a:r>
              <a:rPr lang="cs-CZ" sz="2400" i="1" dirty="0" err="1"/>
              <a:t>users</a:t>
            </a:r>
            <a:r>
              <a:rPr lang="cs-CZ" sz="2400" dirty="0"/>
              <a:t>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>
              <a:latin typeface="Arial"/>
              <a:ea typeface="Arial"/>
              <a:cs typeface="Arial"/>
              <a:sym typeface="Arial"/>
            </a:endParaRP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Naštěstí je spojení tabulek celkem jednoduché s pomocí klauzule </a:t>
            </a:r>
            <a:r>
              <a:rPr lang="cs-CZ" sz="2400" i="1" dirty="0"/>
              <a:t>JOIN</a:t>
            </a:r>
            <a:r>
              <a:rPr lang="cs-CZ" sz="2400" dirty="0"/>
              <a:t> a v případě potřeby přejmenování sloupců (nebo i celých tabulek) pomocí klíčového slova </a:t>
            </a:r>
            <a:r>
              <a:rPr lang="cs-CZ" sz="2400" i="1" dirty="0"/>
              <a:t>AS</a:t>
            </a:r>
            <a:r>
              <a:rPr lang="cs-CZ" sz="2400" dirty="0"/>
              <a:t>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0542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BEE1B9DD-6CAB-0CAB-CFA6-12382D7B9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F54F93CD-7EA1-053D-C572-6665540C6A42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FBEE505F-A8EF-F3E1-FCDA-1AC8D8A2F403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5FEC8392-829F-E459-A597-DE7D23A45DA5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9661F409-ECEB-B407-8A97-002A33C2C716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796D200E-1B57-0159-6A02-350EE20BE1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SQL – </a:t>
            </a:r>
            <a:r>
              <a:rPr lang="cs-CZ" sz="3600" dirty="0">
                <a:solidFill>
                  <a:srgbClr val="FFFFFF"/>
                </a:solidFill>
              </a:rPr>
              <a:t>spojení více tabulek</a:t>
            </a:r>
            <a:endParaRPr sz="3600"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AD66CACB-787C-9C26-497C-59103A0392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1707638"/>
            <a:ext cx="10021302" cy="993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Dotaz se spojením tabulek i přejmenováním (v tomto případě sloupců, ale přejmenování celých tabulek funguje stejně):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BA9E2A-163B-B5A7-39F5-FB8F214B5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30" y="2811332"/>
            <a:ext cx="10897535" cy="33855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SELECT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tabulka_1.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id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t_1_id, tabulka_2.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id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t_2_id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tabulka_1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JOIN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tabulka_2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ON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tabulka_1.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sloupec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=tabulka_2.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sloupec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73E4D2-90C3-2839-C906-A9EBC7122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32" y="3255359"/>
            <a:ext cx="11214930" cy="35394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vratPrispevekSAutorem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idPrispevku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array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|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global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pripojeni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opět si předpřipravíme dotaz - předáváme data zvenčí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// všimněte si - posts.* -&gt; získáme všechny sloupce z tabulky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posts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; 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// a sloupec users.name z tabulky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users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, který přejmenujeme: users.name AS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author_name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(sloupec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name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je i v tabulce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posts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)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// zde: JOIN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users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ON posts.user_id=users.id - říkáme podle čeho se mají tabulky spojit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$dotaz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pripojeni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prepare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'SELECT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posts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.*, users.name AS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author_name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FROM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posts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JOIN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ON posts.user_id=users.id WHERE posts.id=?'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$dotaz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execute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idPrispevku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$dotaz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fetchAll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(PDO::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FETCH_ASSOC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catch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PDOException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$e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echo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'Při zpracování požadavku došlo k chybě.'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640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CD797ACB-6679-B9D6-0DB3-DE0C9D4AC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0D8482F6-F838-0217-0E05-BB27A018D1A3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1CFF481D-6BB6-C4E9-5127-D13B95B261D8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5A7B3E42-4BBF-356A-91C0-70F6E21C9D3B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5381094B-2A33-315E-CBE2-7AE9638B6D1C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D71381B6-B794-A9DC-6E9F-7D24A2B92B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SQL – </a:t>
            </a:r>
            <a:r>
              <a:rPr lang="cs-CZ" sz="3600" dirty="0">
                <a:solidFill>
                  <a:srgbClr val="FFFFFF"/>
                </a:solidFill>
              </a:rPr>
              <a:t>spojení více tabulek</a:t>
            </a:r>
            <a:endParaRPr sz="3600"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31B478DD-06A8-BC5E-7BD4-FE6B5E0246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1707638"/>
            <a:ext cx="10021302" cy="993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Jakou předchozích dotazů můžeme přidat i </a:t>
            </a:r>
            <a:r>
              <a:rPr lang="cs-CZ" sz="2400" i="1" dirty="0">
                <a:latin typeface="Arial"/>
                <a:ea typeface="Arial"/>
                <a:cs typeface="Arial"/>
                <a:sym typeface="Arial"/>
              </a:rPr>
              <a:t>ORDER BY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cs-CZ" sz="2400" i="1" dirty="0">
                <a:latin typeface="Arial"/>
                <a:ea typeface="Arial"/>
                <a:cs typeface="Arial"/>
                <a:sym typeface="Arial"/>
              </a:rPr>
              <a:t>LIMIT: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C4706B-2DAD-15A4-3E6C-E74F395DC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060" y="2549722"/>
            <a:ext cx="9505577" cy="52322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SELECT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tabulka_1.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id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t_1_id, tabulka_2.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id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t_2_id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tabulka_1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JOIN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tabulka_2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ON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tabulka_1.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sloupec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=tabulka_2.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sloupec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WHERE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podminka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ORDER BY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tabulka_1.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sloupec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ASC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/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DESC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LIMIT 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odkud_zacit</a:t>
            </a:r>
            <a:r>
              <a:rPr kumimoji="0" lang="cs-CZ" altLang="cs-CZ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, </a:t>
            </a:r>
            <a:r>
              <a:rPr kumimoji="0" lang="cs-CZ" altLang="cs-CZ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pocet_radku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01FC427-C649-7D54-50CF-4564E0764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09" y="3543210"/>
            <a:ext cx="11080277" cy="267765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vratNoveStrankovanePrispevkySAutorem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pocetNaStranku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stranka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array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|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global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pripojeni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odkudZacit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pocetNaStranku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(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stranka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$dotaz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pripojeni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prepare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'SELECT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posts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.*, users.name AS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author_name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FROM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posts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JOIN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ON posts.user_id=user.id ORDER BY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posts.create_as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DESC LIMIT ?, ?'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$dotaz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execute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([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odkudZacit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pocetNaStranku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$dotaz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fetchAll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(PDO::</a:t>
            </a:r>
            <a:r>
              <a:rPr kumimoji="0" lang="cs-CZ" altLang="cs-CZ" sz="12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FETCH_ASSOC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catch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PDOException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$e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echo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'Při zpracování požadavku došlo k chybě.'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cs-CZ" altLang="cs-CZ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240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42733742-84DB-6DE3-1D42-895A8DB3E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ACAF3844-0C74-5BA3-C651-95C210A01EDA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D455B6A4-1D5D-FD71-F15C-69E69B8B7D74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FF327FED-3BBE-6865-4EF4-17C21A356BE1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DD8F5983-7213-5D23-5E31-75D48DBBF9E1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0F94E41A-AA8C-0B0A-8C62-9AD076F4D6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Dokumentace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F0596B2B-C07D-3103-2471-47DF9C6C19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3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Dokumentace k jednotlivým dotazům: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INSERT: 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  <a:hlinkClick r:id="rId3"/>
              </a:rPr>
              <a:t>https://dev.mysql.com/doc/refman/8.0/en/insert.html</a:t>
            </a:r>
            <a:endParaRPr lang="cs-CZ" sz="2400" dirty="0">
              <a:latin typeface="Arial"/>
              <a:ea typeface="Arial"/>
              <a:cs typeface="Arial"/>
              <a:sym typeface="Arial"/>
            </a:endParaRP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DELETE: </a:t>
            </a:r>
            <a:r>
              <a:rPr lang="cs-CZ" sz="2400" dirty="0">
                <a:hlinkClick r:id="rId4"/>
              </a:rPr>
              <a:t>https://dev.mysql.com/doc/refman/8.0/en/delete.html</a:t>
            </a: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UPDATE: 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  <a:hlinkClick r:id="rId5"/>
              </a:rPr>
              <a:t>https://dev.mysql.com/doc/refman/8.0/en/update.html</a:t>
            </a:r>
            <a:endParaRPr lang="cs-CZ" sz="2400" dirty="0">
              <a:latin typeface="Arial"/>
              <a:ea typeface="Arial"/>
              <a:cs typeface="Arial"/>
              <a:sym typeface="Arial"/>
            </a:endParaRP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SELECT: </a:t>
            </a:r>
            <a:r>
              <a:rPr lang="cs-CZ" sz="2400" dirty="0">
                <a:hlinkClick r:id="rId6"/>
              </a:rPr>
              <a:t>https://dev.mysql.com/doc/refman/8.0/en/select.html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088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005EDC24-E4A8-AFCE-DBE6-537249C40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C8C8289D-1E46-5F54-A375-EC31DECC2B81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BC1D004A-C253-01F0-2DFE-0B5D938E807B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9C35A8DA-5F82-EF3B-9A94-86928959CF92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6123F431-EF42-71CA-7F6C-F171BF864AE8}"/>
              </a:ext>
            </a:extLst>
          </p:cNvPr>
          <p:cNvSpPr/>
          <p:nvPr/>
        </p:nvSpPr>
        <p:spPr>
          <a:xfrm>
            <a:off x="459354" y="-6692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0B90B416-F24C-EB5B-808F-09CE75B1D8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PHP + SQL – </a:t>
            </a:r>
            <a:r>
              <a:rPr lang="cs-CZ" sz="3600" dirty="0">
                <a:solidFill>
                  <a:srgbClr val="FFFFFF"/>
                </a:solidFill>
              </a:rPr>
              <a:t>ošetření chyb</a:t>
            </a:r>
            <a:endParaRPr sz="3600"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487E44C3-CC45-98C1-A040-169A6CA2A4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2528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V předchozích příkladech jsme při získávání dat z databáze neošetřili případ, kdyby nastala bu</a:t>
            </a:r>
            <a:r>
              <a:rPr lang="cs-CZ" sz="2400" dirty="0"/>
              <a:t>ď chyba nebo nebylo nic nalezeno.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>
              <a:latin typeface="Arial"/>
              <a:ea typeface="Arial"/>
              <a:cs typeface="Arial"/>
              <a:sym typeface="Arial"/>
            </a:endParaRP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U metody </a:t>
            </a:r>
            <a:r>
              <a:rPr lang="cs-CZ" sz="2400" i="1" dirty="0" err="1"/>
              <a:t>fetchAll</a:t>
            </a:r>
            <a:r>
              <a:rPr lang="cs-CZ" sz="2400" dirty="0"/>
              <a:t>, kdy jsme chtěli získat více řádků, je vráceno prázdné pole, pokud nebyly nalezeny žádné výsledky.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>
              <a:latin typeface="Arial"/>
              <a:ea typeface="Arial"/>
              <a:cs typeface="Arial"/>
              <a:sym typeface="Arial"/>
            </a:endParaRP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Stačí nám tedy jen ověřit velikost získaného pole: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1178F5-499F-0DEA-4BAA-80190B917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2955" y="4218754"/>
            <a:ext cx="4352474" cy="224676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získáme všechny příspěvky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prispevky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vratVsechnyPrispevky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velikost pole zjistíme pomocí vestavěné funkce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count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()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count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prispevky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===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echo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"Žádné příspěvky nebyly nalezeny!"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zpracujeme pole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04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9BDA0F24-CC7C-2720-1A18-07FAEF30F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1BCFCBDC-E153-43C2-1D83-29564071CC80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7421DC7D-428A-1BC0-EAE9-3F2FFE1292DC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85F49596-8E7D-3120-AD45-A13E1C1C7B13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8C7397C1-A5A6-0B99-E701-138EF438675B}"/>
              </a:ext>
            </a:extLst>
          </p:cNvPr>
          <p:cNvSpPr/>
          <p:nvPr/>
        </p:nvSpPr>
        <p:spPr>
          <a:xfrm>
            <a:off x="459354" y="-6692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ADE05A58-C6A9-77D5-CA7D-2904892A5E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PHP + SQL – </a:t>
            </a:r>
            <a:r>
              <a:rPr lang="cs-CZ" sz="3600" dirty="0">
                <a:solidFill>
                  <a:srgbClr val="FFFFFF"/>
                </a:solidFill>
              </a:rPr>
              <a:t>ošetření chyb</a:t>
            </a:r>
            <a:endParaRPr sz="3600"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B6A303B7-808A-6C8A-6608-B98B4F0CDC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1773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U metody </a:t>
            </a:r>
            <a:r>
              <a:rPr lang="cs-CZ" sz="2400" i="1" dirty="0" err="1"/>
              <a:t>fetch</a:t>
            </a:r>
            <a:r>
              <a:rPr lang="cs-CZ" sz="2400" dirty="0"/>
              <a:t>, kdy jsme chtěli získat jeden konkrétní řádek, je v případě chyby nebo nenalezení dat vrácena hodnota </a:t>
            </a:r>
            <a:r>
              <a:rPr lang="cs-CZ" sz="2400" i="1" dirty="0" err="1"/>
              <a:t>false</a:t>
            </a:r>
            <a:r>
              <a:rPr lang="cs-CZ" sz="2400" dirty="0"/>
              <a:t>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>
              <a:latin typeface="Arial"/>
              <a:ea typeface="Arial"/>
              <a:cs typeface="Arial"/>
              <a:sym typeface="Arial"/>
            </a:endParaRP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Stačí nám tedy jen rozšířit funkci a ověřit, co jsme z ní dostali: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423BCB-8DEE-6C5B-3E06-5DA8ABF7E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886" y="4361986"/>
            <a:ext cx="5929828" cy="203132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všimněte si rozšíření návratového typu - buď pole nebo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false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vratPrispevek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$id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array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|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global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pripojeni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$dotaz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pripojeni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prepare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'SELECT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name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, text FROM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posts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WHERE id=?'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$dotaz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execute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$id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$dotaz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fetch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(PDO::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FETCH_ASSOC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A836A89-53CB-B769-3A2D-1EB919E77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5918" y="4469708"/>
            <a:ext cx="2744662" cy="181588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a použití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prispevek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vratPrispevek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prispevek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===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echo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"Příspěvek nebyl nalezen!"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zpracujeme získaná data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378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0D8C2151-0289-8D80-DD25-0CFFBA384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E9804189-462F-8616-93D4-154DD858A6E0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8703C793-C406-04BE-586A-DEBE7D8E05A6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436AF45B-D144-A8B3-12CF-4870101CF700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842DF113-1D92-11F2-1A25-182BE6719733}"/>
              </a:ext>
            </a:extLst>
          </p:cNvPr>
          <p:cNvSpPr/>
          <p:nvPr/>
        </p:nvSpPr>
        <p:spPr>
          <a:xfrm>
            <a:off x="459354" y="-6692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AA1991DD-441B-C353-9978-FB5CCB3AAE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PHP + SQL – </a:t>
            </a:r>
            <a:r>
              <a:rPr lang="cs-CZ" sz="3600" dirty="0">
                <a:solidFill>
                  <a:srgbClr val="FFFFFF"/>
                </a:solidFill>
              </a:rPr>
              <a:t>ošetření chyb</a:t>
            </a:r>
            <a:endParaRPr sz="3600"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F998EDCC-756E-7548-EDB4-D70308DBC3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2"/>
            <a:ext cx="10021302" cy="2368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Pokud dojte k závažnější chybě při práci s databázovým konektorem, bude vyvolána tzv. výjimka – což je vlastně chyba, kterou umíme v našem programu zachytit a zpracovat ji.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>
              <a:latin typeface="Arial"/>
              <a:ea typeface="Arial"/>
              <a:cs typeface="Arial"/>
              <a:sym typeface="Arial"/>
            </a:endParaRP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Výjimka bude vyvolána, protože jsme při vytvářené PDO konektoru nastavili právě toto chování (je pro nás výhodnější):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7CBDF1A-ABFE-32CA-501E-18156A8AC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983" y="4989372"/>
            <a:ext cx="4328429" cy="95410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pripojeni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PDO(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dsn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jmeno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$heslo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array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PDO::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ATTR_EMULATE_PREPARES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=&gt;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PDO::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ATTR_ERRMODE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=&gt; PDO::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ERRMODE_EXCEPTION</a:t>
            </a:r>
            <a:b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));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506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C1FC4389-142A-74E1-5D00-9183F219E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48AC0728-EAB6-A22C-9495-08A58A518A87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885AA78C-14DF-8766-3093-B949FE4E6768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06D76CC7-CD3C-9BEF-57B6-D22CBDA569E3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47FD9AA3-2F32-4472-3816-A60DFD84D7B0}"/>
              </a:ext>
            </a:extLst>
          </p:cNvPr>
          <p:cNvSpPr/>
          <p:nvPr/>
        </p:nvSpPr>
        <p:spPr>
          <a:xfrm>
            <a:off x="459354" y="-6692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C6402FB0-C8C2-3983-C9C7-E119FFDB6A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PHP + SQL – </a:t>
            </a:r>
            <a:r>
              <a:rPr lang="cs-CZ" sz="3600" dirty="0">
                <a:solidFill>
                  <a:srgbClr val="FFFFFF"/>
                </a:solidFill>
              </a:rPr>
              <a:t>ošetření chyb</a:t>
            </a:r>
            <a:endParaRPr sz="3600"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C58A07DF-74E2-3A22-DF67-C4B839A102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4882719" cy="384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Zpracování výjimky se prování pomocí speciálních bloků </a:t>
            </a:r>
            <a:r>
              <a:rPr lang="cs-CZ" sz="2400" i="1" dirty="0" err="1"/>
              <a:t>try</a:t>
            </a:r>
            <a:r>
              <a:rPr lang="cs-CZ" sz="2400" dirty="0"/>
              <a:t> a </a:t>
            </a:r>
            <a:r>
              <a:rPr lang="cs-CZ" sz="2400" i="1" dirty="0" err="1"/>
              <a:t>catch</a:t>
            </a:r>
            <a:r>
              <a:rPr lang="cs-CZ" sz="2400" dirty="0"/>
              <a:t>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>
              <a:latin typeface="Arial"/>
              <a:ea typeface="Arial"/>
              <a:cs typeface="Arial"/>
              <a:sym typeface="Arial"/>
            </a:endParaRP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V </a:t>
            </a:r>
            <a:r>
              <a:rPr lang="cs-CZ" sz="2400" i="1" dirty="0" err="1"/>
              <a:t>try</a:t>
            </a:r>
            <a:r>
              <a:rPr lang="cs-CZ" sz="2400" dirty="0"/>
              <a:t> bloku zkusíme provést kód, který může výjimku vyvolat – u nás práce s DB konektorem.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>
              <a:latin typeface="Arial"/>
              <a:ea typeface="Arial"/>
              <a:cs typeface="Arial"/>
              <a:sym typeface="Arial"/>
            </a:endParaRP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V </a:t>
            </a:r>
            <a:r>
              <a:rPr lang="cs-CZ" sz="2400" i="1" dirty="0" err="1"/>
              <a:t>catch</a:t>
            </a:r>
            <a:r>
              <a:rPr lang="cs-CZ" sz="2400" dirty="0"/>
              <a:t> bloku zachytíme výjimku (pokud vznikne) a zareagujeme na ni.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757FEF-8AF2-FD98-9CFB-6CABD9E3B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917" y="2181906"/>
            <a:ext cx="6090129" cy="397031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vratPrispevek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$id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array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|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global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pripojeni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v této části funkce pracujeme s připojením k DB - během zpracování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// požadavku se může něco pokazit a může být vyvolána výjimka, proto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// tuto část kódu obalíme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try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blokem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$dotaz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pripojeni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prepare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'SELECT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name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, text FROM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posts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WHERE id=?'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$dotaz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execute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$id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$dotaz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fetch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(PDO::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FETCH_ASSOC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pokud by výjimka nastala, zachytíme ji pomocí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catch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bloku a uvnitř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// na ni zareagujeme -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PDOException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$e je proměnná, do které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dostamene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// informace o tom co se stalo špatně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catch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PDOException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$e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echo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'Při zpracování požadavku došlo k chybě.'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822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SQL – </a:t>
            </a:r>
            <a:r>
              <a:rPr lang="cs-CZ" sz="3600" dirty="0">
                <a:solidFill>
                  <a:srgbClr val="FFFFFF"/>
                </a:solidFill>
              </a:rPr>
              <a:t>seřazení podle sloupce</a:t>
            </a:r>
            <a:endParaRPr sz="3600"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7" y="1789041"/>
            <a:ext cx="10021302" cy="1118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Abychom mohli řádky získané dotazem SELECT seřadit, použijeme klauzuli </a:t>
            </a:r>
            <a:r>
              <a:rPr lang="cs-CZ" sz="2400" i="1" dirty="0">
                <a:latin typeface="Arial"/>
                <a:ea typeface="Arial"/>
                <a:cs typeface="Arial"/>
                <a:sym typeface="Arial"/>
              </a:rPr>
              <a:t>ORDER BY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: 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6270CC-C8C6-B099-6CE6-3118BC9EE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3978" y="2829891"/>
            <a:ext cx="7964040" cy="33855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SELECT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sloupce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jmeno_tabulky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WHERE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podminka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ORDER BY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jmeno_sloupce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ASC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/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DESC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1FC07B-AA39-25A5-E2A6-D0064E166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165" y="3536722"/>
            <a:ext cx="6537367" cy="310854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vratPrispevkyOdNejnovejsich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array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|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lang="cs-CZ" altLang="cs-CZ" dirty="0">
                <a:solidFill>
                  <a:srgbClr val="CF8E6D"/>
                </a:solidFill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global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pripojeni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vybereme vše -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všwchny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řádky (není WHERE)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// a seřadíme podle sloupce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created_ad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- sestupně (DESC)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// kdybychom chtěli opačné (vzestupné) seřazení, použili bychom ASC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prispevky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pripojeni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query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'SELECT * FROM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posts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ORDER BY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create_as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DESC'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prispevky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fetchAll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(PDO::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FETCH_ASSOC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catch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PDOException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$e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echo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'Při zpracování požadavku došlo k chybě.'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74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EEDF04BC-F5F7-6BB4-2103-4E73A13B0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9499AF54-EC1B-1786-371E-BE581DB2117F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E9D2773F-B14C-8330-0A41-0223BD7C8A69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EB4078B5-2C96-1492-3107-C239EBF72556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EFEAD077-C78D-714A-3553-BDC89649B91F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FDC7741F-D4D9-DD01-E9F6-EE6FD25EB6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SQL – </a:t>
            </a:r>
            <a:r>
              <a:rPr lang="cs-CZ" sz="3600" dirty="0">
                <a:solidFill>
                  <a:srgbClr val="FFFFFF"/>
                </a:solidFill>
              </a:rPr>
              <a:t>omezení počtu výsledků</a:t>
            </a:r>
            <a:endParaRPr sz="3600"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507641EF-DA22-2C72-34BB-A2E4E9A01E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1863445"/>
            <a:ext cx="10021302" cy="918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5152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Pokud nechceme všechny řádky (což je většinou </a:t>
            </a:r>
            <a:r>
              <a:rPr lang="cs-CZ" sz="2400" dirty="0" err="1">
                <a:latin typeface="Arial"/>
                <a:ea typeface="Arial"/>
                <a:cs typeface="Arial"/>
                <a:sym typeface="Arial"/>
              </a:rPr>
              <a:t>pravada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), musíme serveru říct, kolik nám jich má vrátit pomocí klauzule </a:t>
            </a:r>
            <a:r>
              <a:rPr lang="cs-CZ" sz="2400" i="1" dirty="0">
                <a:latin typeface="Arial"/>
                <a:ea typeface="Arial"/>
                <a:cs typeface="Arial"/>
                <a:sym typeface="Arial"/>
              </a:rPr>
              <a:t>LIMIT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2E8873-E102-1775-FEF7-356536972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416" y="2837259"/>
            <a:ext cx="6482865" cy="33855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SELECT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sloupce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jmeno_tabulky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WHERE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podminka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LIMIT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pocet_radku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30E3B8-C3EC-5B0B-4EED-F44F4882B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840" y="3289074"/>
            <a:ext cx="5816016" cy="35394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vratPrispevky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pocet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array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|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lang="cs-CZ" altLang="cs-CZ" dirty="0">
                <a:solidFill>
                  <a:srgbClr val="CF8E6D"/>
                </a:solidFill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global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pripojeni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pokud předáme LIMIT jen jedno číslo, říkáme, kolik chceme řádků od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// začátku tabulky (vrácených hodnot) - zde opět předáváme nějaká data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// (počet řádků) proto použijeme předpřipravený dotaz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$dotaz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pripojeni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prepare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'SELECT * FROM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posts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LIMIT ?'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a předáme počet řádků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$dotaz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execute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pocet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$dotaz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fetchAll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(PDO::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FETCH_ASSOC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catch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PDOException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$e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echo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'Při zpracování požadavku došlo k chybě.'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67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CBC657BA-C999-E218-F846-04B8F79ED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6311F314-42EE-BFE7-3F98-C6EE1B6A17D3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885484E9-00AD-5C7F-AADC-6513476FF8E7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76A885B8-D584-1405-8C8A-F2D029D63AAD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3E29AE16-B671-CADB-7D14-BCA79A3BD6C7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DDC6765D-0741-26FE-4657-FA28BC7FA1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SQL – </a:t>
            </a:r>
            <a:r>
              <a:rPr lang="cs-CZ" sz="3600" dirty="0">
                <a:solidFill>
                  <a:srgbClr val="FFFFFF"/>
                </a:solidFill>
              </a:rPr>
              <a:t>omezení počtu výsledků</a:t>
            </a:r>
            <a:endParaRPr sz="3600"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00CB8886-A255-D0EE-A986-003A9B9633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1863445"/>
            <a:ext cx="10021302" cy="761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5152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LIMIT můžeme předat dvě čísla</a:t>
            </a:r>
            <a:r>
              <a:rPr lang="cs-CZ" sz="2400" dirty="0"/>
              <a:t> – první je řádek, od kterého se limit bude počítat, druhé je počet řádků (kolik jich chceme vrátit). Toto je velmi užitečné například při implementaci stránkování: 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19B362-D762-ECC0-B8F7-12D631924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676" y="2721949"/>
            <a:ext cx="7645042" cy="33855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SELECT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sloupce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jmeno_tabulky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WHERE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podminka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LIMIT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odkud_zacit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,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pocet_radku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E66F71-8349-B0F0-751C-D7DBF74EA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731" y="3162484"/>
            <a:ext cx="6304931" cy="35394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vratStrankovanePrispevky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pocetNaStranku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stranka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array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|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global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pripojeni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vypočítáme odkud chceme začít počítat řádky (odkud použít limitaci)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odkudZacit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pocetNaStranku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stranka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$dotaz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pripojeni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prepare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'SELECT * FROM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posts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LIMIT ?, ?'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a předáme odkud chceme začít počítat a počet řádků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$dotaz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execute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odkudZacit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pocetNaStranku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$dotaz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fetchAll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(PDO::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FETCH_ASSOC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catch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PDOException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$e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echo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'Při zpracování požadavku došlo k chybě.'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765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E19B4620-717E-C2C7-4F88-8D1B100F6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F1361588-2837-E3E0-E07B-73D15A79F403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136F665F-C7A6-D37B-D974-631B2BFC2FC6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DFBAC5CB-9084-F14C-6300-B10AF61542B3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7429B13E-12C3-B575-8D64-7B46FB885ED5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DBDCAF86-D652-3561-E71B-9D13E7718C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SQL – </a:t>
            </a:r>
            <a:r>
              <a:rPr lang="cs-CZ" sz="3600" dirty="0">
                <a:solidFill>
                  <a:srgbClr val="FFFFFF"/>
                </a:solidFill>
              </a:rPr>
              <a:t>omezení počtu výsledků</a:t>
            </a:r>
            <a:endParaRPr sz="3600"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AFADA500-558B-E51A-0684-1E1235ABA5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1863444"/>
            <a:ext cx="10021302" cy="88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5152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Co když budeme chtít vytvořit stránkovaný výpis se seřazením? Stačí použít </a:t>
            </a:r>
            <a:r>
              <a:rPr lang="cs-CZ" sz="2400" i="1" dirty="0">
                <a:latin typeface="Arial"/>
                <a:ea typeface="Arial"/>
                <a:cs typeface="Arial"/>
                <a:sym typeface="Arial"/>
              </a:rPr>
              <a:t>ORDER BY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cs-CZ" sz="2400" i="1" dirty="0">
                <a:latin typeface="Arial"/>
                <a:ea typeface="Arial"/>
                <a:cs typeface="Arial"/>
                <a:sym typeface="Arial"/>
              </a:rPr>
              <a:t>LIMIT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 zároveň: 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63159B3-8401-F5C9-BA54-18313E0E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33" y="2802191"/>
            <a:ext cx="10681129" cy="33855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SELECT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sloupce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jmeno_tabulky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WHERE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podminka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ORDER BY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jmeno_sloupce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ASC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/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DESC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LIMIT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odkud_zacit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, </a:t>
            </a:r>
            <a:r>
              <a:rPr kumimoji="0" lang="cs-CZ" altLang="cs-CZ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pocet_radku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F2D700F-A7E7-DF24-B79E-862F66DC7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347" y="3344652"/>
            <a:ext cx="7141699" cy="310854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vratNoveStrankovanePrispevky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pocetNaStranku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stranka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array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|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global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pripojeni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odkudZacit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pocetNaStranku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stranka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$dotaz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pripojeni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prepare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'SELECT * FROM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posts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ORDER BY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create_as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DESC LIMIT ?, ?'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$dotaz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execute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odkudZacit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pocetNaStranku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$dotaz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-&gt;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fetchAll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(PDO::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FETCH_ASSOC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catch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PDOException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$e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echo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'Při zpracování požadavku došlo k chybě.'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64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1956</Words>
  <Application>Microsoft Office PowerPoint</Application>
  <PresentationFormat>Širokoúhlá obrazovka</PresentationFormat>
  <Paragraphs>63</Paragraphs>
  <Slides>13</Slides>
  <Notes>13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7" baseType="lpstr">
      <vt:lpstr>Arial</vt:lpstr>
      <vt:lpstr>Calibri</vt:lpstr>
      <vt:lpstr>JetBrains Mono</vt:lpstr>
      <vt:lpstr>Office Theme</vt:lpstr>
      <vt:lpstr>Backend – PHP + SQL – SELECT dotazy, ošetření chyb</vt:lpstr>
      <vt:lpstr>PHP + SQL – ošetření chyb</vt:lpstr>
      <vt:lpstr>PHP + SQL – ošetření chyb</vt:lpstr>
      <vt:lpstr>PHP + SQL – ošetření chyb</vt:lpstr>
      <vt:lpstr>PHP + SQL – ošetření chyb</vt:lpstr>
      <vt:lpstr>SQL – seřazení podle sloupce</vt:lpstr>
      <vt:lpstr>SQL – omezení počtu výsledků</vt:lpstr>
      <vt:lpstr>SQL – omezení počtu výsledků</vt:lpstr>
      <vt:lpstr>SQL – omezení počtu výsledků</vt:lpstr>
      <vt:lpstr>SQL – spojení více tabulek</vt:lpstr>
      <vt:lpstr>SQL – spojení více tabulek</vt:lpstr>
      <vt:lpstr>SQL – spojení více tabulek</vt:lpstr>
      <vt:lpstr>Dokumentace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Kurz</dc:title>
  <dc:creator>HlavniProfil</dc:creator>
  <cp:lastModifiedBy>Jakub Pradeniak</cp:lastModifiedBy>
  <cp:revision>20</cp:revision>
  <dcterms:modified xsi:type="dcterms:W3CDTF">2024-03-04T18:47:16Z</dcterms:modified>
</cp:coreProperties>
</file>