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7" r:id="rId9"/>
    <p:sldId id="268" r:id="rId10"/>
    <p:sldId id="264" r:id="rId11"/>
    <p:sldId id="269" r:id="rId12"/>
    <p:sldId id="270" r:id="rId13"/>
    <p:sldId id="260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513A76BF-B434-3949-17C6-8C2060963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40BA35F-E8A0-6A60-A157-DC7179A121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CCD1879-5663-F8B2-A780-DA89A85E45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59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984BDED-6E6F-203C-F5AF-B7A3A02FC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91D43A5-E0DC-7FE9-54D0-3BAD870DDF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7D75509-FD51-6266-9FEF-B6879B14A7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57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215134C-7076-1084-74C9-04B074048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EA2E13C-29C7-D9D2-7FBB-BDFE1B709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EA8D64D-027B-63BE-4E2F-C873950076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0111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63C8BEA-784F-8D17-AD86-EE6CA1A75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C4E4CAF-AABE-A322-4426-693BB67CE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68F1B52-306F-C309-65B1-CCC2538B12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483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DBAB589-CFC6-1CA7-414E-E9C4430E0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C6C2DA0-B765-7ACF-C92B-10D16AAA86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E79A736-39B2-A4A5-A943-C19CDE6D0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362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89C5530F-0411-806E-CFFC-6239FBF5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C2ECEE1-9ADC-896E-24E2-D4899282C9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3AD8702-EC57-4B47-411A-B2674B84EA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817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52A53A6-92E1-B53F-B07E-1F433E1FF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B887E51-9421-6AEC-A884-8B8ACA3F6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B1C43C0-D1F7-EBB4-F779-B885AB309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810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82806A9-06E4-30EA-ABEE-33A2A10F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75B400B-6E60-24E3-99CE-A4CC06E925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85BD46B-75FA-1573-A6B3-382EB324C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319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3163E06-DC28-13B7-A8D1-36FF7597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F668127-2002-58AA-F848-6A42DE1A32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4FA4A90-33C9-7632-E81B-2AC33EE41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947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F37F4B2-20D0-7A58-4767-0B9D9571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CA8B1107-5779-5A46-07D1-DC367948E4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8294D77-17C0-8EF9-5B3C-1B8AFDC177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788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0830B71-BBFF-96C1-6ECB-1ABC2179F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97AEB65-AA0D-12DE-91B3-933C01601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C004CB9-04A2-8611-98AB-13D96CF63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1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oop5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" y="0"/>
            <a:ext cx="1219200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PHP – Objektově orientované programování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666CBBD3-E148-D7CA-D6E7-80469D59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11BDAFB-7488-0628-16B2-80C595D938A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2A070FC6-BD1A-60CB-0037-81FF21FCB2E2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EAE816A-A0F8-4481-DC8A-FFF2977FD6BE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88F90BA4-C5CA-07E6-64F1-565AC3A1277A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B19FA25-344F-5B0C-B4AB-FFB4294CA8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objekty – vytvoření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B0D61ED4-0CB4-E5C6-A79B-8F064852F1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42557"/>
            <a:ext cx="405709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Nyní, když máme připravenou třídu – šablonu, vytvoříme z ní nový objekt, který bude umět vše co jsme v </a:t>
            </a:r>
            <a:r>
              <a:rPr lang="cs-CZ" sz="2400"/>
              <a:t>šabloně definovali.</a:t>
            </a:r>
            <a:endParaRPr lang="cs-CZ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F3B4B7-2A3B-FA61-60AB-F7869ED0C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2242557"/>
            <a:ext cx="4960012" cy="37548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nejdříve vytvoříme objekt PDO - připojení k DB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dsn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mysql:dbname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jmeno_db;host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=127.0.0.1"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prihlasovaci_jmeno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bezpecne_heslo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dsn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ATTR_EMULATE_PREPARES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ATTR_ERRMODE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ERRMODE_EXCEPTION</a:t>
            </a:r>
            <a:b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zde vytváříme nový objekt z třídy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PostModel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a do konstruktoru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předáváme objekt PDO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postModel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PostModel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pokusíme se najít příspěvek s ID 5 - použijeme metodu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find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objektu 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postModel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$post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postModel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find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8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třídy – statické metody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Během programování aplikací často dojdeme k závěru, že potřebujeme malou jednoduchou funkcionalitu, pro kterou se nevyplatí vytvářet objekt.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Zároveň chceme celý </a:t>
            </a:r>
            <a:r>
              <a:rPr lang="cs-CZ" sz="2400" dirty="0" err="1"/>
              <a:t>backend</a:t>
            </a:r>
            <a:r>
              <a:rPr lang="cs-CZ" sz="2400" dirty="0"/>
              <a:t> programovat objektově – naštěstí i na tyto situace můžeme OOP využít díky statickým metodám.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Statické metody (nebo i členské proměnné) můžeme použít, aniž bychom vytvářeli z třídy objekt.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97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4A733206-9D5B-5384-77DF-08E6B9ECC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8A2117DA-4D0F-CC7E-E065-685D60E05DF4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DD013C2-87C5-9C83-1F35-82E7D7801DF4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38B682BE-C9AA-7708-6192-E3D3C3ABC2B5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204B2FD0-82C3-0A88-8702-12BEFD5F261B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5D1B533F-C173-6576-CC97-271286BAF9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třídy – statické metody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643D533-9F8B-A78D-EC4F-00F8B2E80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872618"/>
            <a:ext cx="10021302" cy="116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Například pro přesměrování si můžeme vytvořit pomocnou třídu, která zabalí potřebnou funkcionalitu</a:t>
            </a:r>
            <a:r>
              <a:rPr lang="cs-CZ" sz="2400" dirty="0"/>
              <a:t> do statické metody, kterou budeme moci použít kdekoli v našem programu.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B6BB5E-7A12-F177-055F-60C6DA57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613" y="3036694"/>
            <a:ext cx="5533887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Redirect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pomocí klíčového slova static nastavíme metodu jako statickou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všimněte si nového návratového typu -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never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PHPčkům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říká, že tato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metoda ukončí běh programu - to je v tomto případě chtěné chování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redirect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never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odkaz kam přesměrovat jsme metodě předali jako parametr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a použijeme ho ve vestavěné funkci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header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, která nastavuje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hlavičky vrácené serverem - v tomto případě nastavuje nové URL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a dojde k přesměrování v prohlížeči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header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Location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pomocí vestavěné funkce exit ukončíme program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0FA1BC66-638E-99F7-511B-E8332A92F765}"/>
              </a:ext>
            </a:extLst>
          </p:cNvPr>
          <p:cNvSpPr txBox="1">
            <a:spLocks/>
          </p:cNvSpPr>
          <p:nvPr/>
        </p:nvSpPr>
        <p:spPr>
          <a:xfrm>
            <a:off x="1074198" y="3170237"/>
            <a:ext cx="4412202" cy="331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200" dirty="0"/>
              <a:t>Tuto třídu můžeme později použít v naší aplikaci tak, jak je, nebo ji můžeme upravit, aby se s ní lépe pracovalo v kombinaci se směrovačem.</a:t>
            </a:r>
          </a:p>
        </p:txBody>
      </p:sp>
    </p:spTree>
    <p:extLst>
      <p:ext uri="{BB962C8B-B14F-4D97-AF65-F5344CB8AC3E}">
        <p14:creationId xmlns:p14="http://schemas.microsoft.com/office/powerpoint/2010/main" val="296235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DA59339D-0B9F-A188-1715-EAFD687F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563B7EA-E104-F0F3-D0FB-FC70115293DB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97E610B-37E8-1361-0E8A-359C1A672DE5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7E00B767-9756-9528-28BD-B19EFA79367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25869F8-695F-F024-8435-12014EA62B0F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767AB76-D03B-E771-8350-0FB0C3F84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třídy – statické metody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FE4663FF-B6EC-1CE7-EBC0-156CAB334F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85347" y="2264923"/>
            <a:ext cx="10021302" cy="180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Použití statických metod je velmi jednoduché – stačí za název třídy napsat dvě dvojtečky a za ně název metody, kterou chceme zavolat: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36E26-CEE9-3A41-72A4-D344872A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676" y="4210243"/>
            <a:ext cx="6017994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tímto způsobem zavoláme statickou metodu - nemusíme vytvořit nový objekt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::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redirect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'novy/odkaz'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1102C35D-0C7E-C410-F5AF-EDDA2F8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7DAB143-8687-EA54-5E90-B3EA68773FAA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975419B9-FD4D-E5DB-C019-268F19041A74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502A8946-0299-A7E9-495E-DC153B3A5588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64A8340-F82C-1DA7-2706-FECA6E1239D0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E93D626C-BD02-447E-D88D-1814B85F4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OOP dokumentace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21368260-2850-F8DE-A9CC-F8EDB8CC7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42557"/>
            <a:ext cx="9996256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Dokumentace k objektově orientovanému programování v PHP: </a:t>
            </a:r>
            <a:r>
              <a:rPr lang="cs-CZ" sz="2400" dirty="0">
                <a:hlinkClick r:id="rId3"/>
              </a:rPr>
              <a:t>https://www.php.net/manual/en/language.oop5.php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103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objekty – úvod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09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Objekty si v programování můžeme představit jako samostatné součásti programu, které mají vše potřebné pro své fungování uvnitř sebe.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Často objekty používáme a ani nás nemusí zajímat jak fungují uvnitř (například PDO).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Podstatné pro nás je, že objekty nám nabízí nějakou funkcionalitu, kterou můžeme využít ve zbytku našeho programu.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7DF8D1-7A68-E5C3-93E7-B8B3E819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703" y="5496232"/>
            <a:ext cx="5750292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během vytváření PDO konektoru jsme mu předali externí data (nastavení)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dsn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$heslo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ATTR_EMULATE_PREPARES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ATTR_ERRMODE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ERRMODE_EXCEPTION</a:t>
            </a:r>
            <a:b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4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597130B-A19C-A8DC-C9AE-26AB8883D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B7ED559C-A0FF-578B-A840-5F3DAB7B9A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5E22C305-8EF8-0AA9-1520-696BC0B95B88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42A16CF-CEC9-DBCD-AC07-ABCCE746C10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5DFEA01-0C52-8C31-E03A-CF1DD4E8EA27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5F60126-5B4E-CE0C-6C7F-C3B2DE0092AD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8DA9839-BC8E-F71A-7508-D525DF250B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objekty – úvod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FE66648F-BA85-6053-F739-D0AE74692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44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Proměnné se uvnitř objektů nazývají </a:t>
            </a:r>
            <a:r>
              <a:rPr lang="cs-CZ" sz="2400" i="1" dirty="0"/>
              <a:t>členské proměnné </a:t>
            </a:r>
            <a:r>
              <a:rPr lang="cs-CZ" sz="2400" dirty="0"/>
              <a:t>nebo </a:t>
            </a:r>
            <a:r>
              <a:rPr lang="cs-CZ" sz="2400" i="1" dirty="0"/>
              <a:t>vlastnosti</a:t>
            </a:r>
            <a:r>
              <a:rPr lang="cs-CZ" sz="2400" dirty="0"/>
              <a:t> – často nějaká data do objektu předáme zvenčí, uloží se právě do členských proměnných.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Funkce uvnitř objektů se nazývají </a:t>
            </a:r>
            <a:r>
              <a:rPr lang="cs-CZ" sz="2400" i="1" dirty="0"/>
              <a:t>metody</a:t>
            </a:r>
            <a:r>
              <a:rPr lang="cs-CZ" sz="2400" dirty="0"/>
              <a:t> – právě metody nám poskytují funkcionalitu objektu k použití.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Nemusíme znát implementační detaily metod, hlavní pro nás je, že dělají co potřebujeme.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9E8F7E-E42C-15BA-3357-6BD23B430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203" y="5765255"/>
            <a:ext cx="6522940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je metoda objektu PDO (konektor k DB), k metodám i členským proměnným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přistupujeme pomocí šipky: -&gt;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'INSERT INTO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(email,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password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) VALUES(?, ?)'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175FADFA-D13D-FE95-4C97-B242E3EB1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86FA00D6-D331-5A0E-8A87-44C525C55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667F66B6-B364-1156-AB4B-358906B08A8D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F59418AC-4434-EAEF-76FC-03DF8635E92B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D78B058-36FB-CC11-7E7C-2B410B6A22BE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60467D3-66AD-06B4-FF74-EB192B6C6880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FE4A887-C405-C868-6480-2658E36400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objekty – třídy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AD3152AB-D3B2-BFF8-5E68-46B272934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5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Třída je šablona, ve které definujeme členské proměnně a metody.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Uvnitř třídy naprogramujeme co mají metody dělat a jestli chceme, aby byly metody a členské proměnné přístupné zvenčí třídy.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Třídy také můžeme vytvářet na základě jiných tříd* (rozšíříme co jedna třída umí a vytvoříme tak novou) – tomu říkáme dědičnost.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700" dirty="0"/>
              <a:t>*V podstatě vezmeme jednu šablonu a na jejím základě vyrobíme novou.</a:t>
            </a:r>
          </a:p>
        </p:txBody>
      </p:sp>
    </p:spTree>
    <p:extLst>
      <p:ext uri="{BB962C8B-B14F-4D97-AF65-F5344CB8AC3E}">
        <p14:creationId xmlns:p14="http://schemas.microsoft.com/office/powerpoint/2010/main" val="148014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07B27E5-9423-BE99-74A4-2304A4AA8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1025ECE5-9683-1FC2-04B8-7AB1BD38231E}"/>
              </a:ext>
            </a:extLst>
          </p:cNvPr>
          <p:cNvSpPr/>
          <p:nvPr/>
        </p:nvSpPr>
        <p:spPr>
          <a:xfrm>
            <a:off x="-4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79078AD9-48DB-C00A-AA83-EDCF0F73FA0E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EC35D326-4CBE-B564-135D-8239D01373B5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A37CFD8-6E2A-57B5-ACEB-F74B0355A76E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E27A0F03-D4CC-951A-B164-A0DAFDFF34DA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56F8C92F-197E-C179-F198-B55554F94D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třídy – konstruktor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7AFB7D90-259F-8AFB-2C22-699D62DA3F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42557"/>
            <a:ext cx="405709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Třída může mít (ale nemusí) definovaný konstruktor – speciální metodu, která se provede, když z třídy vytvoříme objekt (pomocí </a:t>
            </a:r>
            <a:r>
              <a:rPr lang="cs-CZ" sz="2400" i="1" dirty="0" err="1"/>
              <a:t>new</a:t>
            </a:r>
            <a:r>
              <a:rPr lang="cs-CZ" sz="2400" dirty="0"/>
              <a:t>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Také si rovnou ukážeme jak nastavit viditelnost vlastností a metod pomocí klíčových slov </a:t>
            </a:r>
            <a:r>
              <a:rPr lang="cs-CZ" sz="2400" i="1" dirty="0"/>
              <a:t>public </a:t>
            </a:r>
            <a:r>
              <a:rPr lang="cs-CZ" sz="2400" dirty="0"/>
              <a:t>a </a:t>
            </a:r>
            <a:r>
              <a:rPr lang="cs-CZ" sz="2400" i="1" dirty="0" err="1"/>
              <a:t>private</a:t>
            </a:r>
            <a:r>
              <a:rPr lang="cs-CZ" sz="24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3D31BF-3CE4-299E-A62D-87D9B773F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81" y="2242557"/>
            <a:ext cx="6377067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pomocí klíčového slova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vytvoříme třídu (šablonu), v tomto případě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ji pojmenujeme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PostModel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a bude pracovat s databází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PS: od teď již budou příklady v angličtině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PostModel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tady vytváříme soukromou členskou proměnnou (vlastnost) pomocí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klíčového slova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private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- nebude možné se k ní dostat zvenčí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PDO konektor pro práci s DB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zde máme konstruktor - pomocí něj do objektu (až ho budeme vytvářet)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předáme konektor k DB, klíčové slovo public nastavuje veřejný přístup k metodě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__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construct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zde pomocí 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this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můžeme přistoupit k členským proměnným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a metodám - konkrétně nastavujeme konektor do soukromé proměnné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8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1C49AA47-0B86-FD19-C733-6E1121C69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2496E509-6C76-D7BC-95D4-FD2C700312C8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FD269DED-B114-DA71-5CAA-346314B19892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59B282B4-232B-51C0-C00E-E19666923CCD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F775B7E-104F-F454-718C-2F9DCFA44C8E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B4D8DED0-C164-9D54-B491-878C691298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třídy – </a:t>
            </a:r>
            <a:r>
              <a:rPr lang="cs-CZ" sz="4000" dirty="0" err="1">
                <a:solidFill>
                  <a:srgbClr val="FFFFFF"/>
                </a:solidFill>
              </a:rPr>
              <a:t>destrukor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FB10C058-763A-2D09-B6B0-602B136A6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42557"/>
            <a:ext cx="405709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Třída může mít (ale nemusí) definovaný destruktor – speciální metodu, která se provede, když už objekt nepotřebujeme a odstraníme ho.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Můžeme tak snadno provést některé úkony automaticky.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C9F1DF-8E29-BDE3-1705-FA359A9E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681" y="2565722"/>
            <a:ext cx="5125121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PostModel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další způsob jak vytvořit členskou proměnnou a rovnou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jí přiřadit hodnota - tzv. propagace proměnných z konstruktoru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__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construct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destruktor, který se zavolá až budeme odstraňovat objekt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vytvořený z třídy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PostModel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__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destruct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pomocí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unset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odstraníme připojení k DB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unset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B903763-6F40-0593-F56B-6B0E2943D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337431A5-D007-C40B-3F72-A67DAF82F179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C2F03FDE-3B36-9D34-B04E-E72E188E800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CBBA32CF-AB0C-43F2-FF09-3994D74F236F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AAA24F4-FC9A-DC21-442F-93450FFD4172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B8E5DBA4-8D36-704D-F701-4783F0A07C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třídy – metody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6B6610A2-D876-3D9A-A286-0DBDFC6B7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42557"/>
            <a:ext cx="405709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Metod můžeme vytvořit kolik budeme potřebovat.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následujícím příkladu vytvoříme metodu pro získání konkrétního příspěvku.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0F4F7A-9EEB-3E73-4031-1264B208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535" y="1464262"/>
            <a:ext cx="6292107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PostModel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__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construct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connection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__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destruct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unset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najdeme příspěvek podle ID a vrátíme ho jako objekt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nebo vrátíme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false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pokud dojde k chybě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find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object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předpřipravíme dotaz - přes 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this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se dostaneme k připojení a z něj k metodě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prepare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statement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, text FROM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WHERE id=?'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statement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statement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FETCH_OBJ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PDOException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$e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tuto chybu bychom ve skutečné aplikaci nevypsali, ale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zalogovali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pro pozdější zpracování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'Při zpracování požadavku došlo k chybě.'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C787B4A-A033-9837-70B5-90AC9EDC7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C1D9E7C-9330-A246-7E3E-C0490DB0A5C1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518F1B00-8B59-D5B4-F4BF-9B58950145CA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0276B4F-ED81-992E-B52D-D082FECFE8B4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E7C1EAC6-90FB-429A-D469-B9B4A5F7C29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61918A4-D9D0-C33F-D195-5F1AE33A1F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třídy – dědičnost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22C208D7-734A-D66A-FCC0-6A0B21BFB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242557"/>
            <a:ext cx="405709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aplikaci budeme mít více modelů a všechny budou pracovat s databází (PDO konektorem).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Proto využijeme princip dědičnosti, abychom nemuseli psát stejné věci pořád znovu.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5C8FBD-1B75-B46D-C0AE-D596B7C1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947" y="2458001"/>
            <a:ext cx="5835252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vytvoříme základní třídu pro každý další model, která má pouze konstruktor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destruktor a chráněnou (pozor! nikoli soukromou) členskou proměnnou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- chráněná je proto, že se k ní nedostaneme zvenčí,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ale můžeme s ní pracovat v třídách, které vyrobíme na základě této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BaseModel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__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construct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protected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__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destruct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unset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2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C2F6DAE8-2543-0D77-BE19-D5E46BD5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616E90F5-7974-72D1-7800-3E38718F785C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E430B38C-2690-09B8-80B0-09F7361EA60D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9A96E70-ECD4-569B-93B2-ED230DB754F9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AAC2BC26-7B24-BD1B-0755-CE17FB0E464E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EE9302B-E959-9DCA-F887-C7FDE97870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– třídy – dědičnost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22EAF58F-50F9-983E-365D-12C4256761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9" y="2242557"/>
            <a:ext cx="36576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Třídu </a:t>
            </a:r>
            <a:r>
              <a:rPr lang="cs-CZ" sz="2400" i="1" dirty="0" err="1"/>
              <a:t>PostModel</a:t>
            </a:r>
            <a:r>
              <a:rPr lang="cs-CZ" sz="2400" dirty="0"/>
              <a:t> nyní upravíme tak, aby byla vytvořena z třídy </a:t>
            </a:r>
            <a:r>
              <a:rPr lang="cs-CZ" sz="2400" i="1" dirty="0" err="1"/>
              <a:t>BaseModel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Zjednodušeně to znamená, že vezmeme vše co je uvnitř </a:t>
            </a:r>
            <a:r>
              <a:rPr lang="cs-CZ" sz="2400" i="1" dirty="0" err="1"/>
              <a:t>BaseModel</a:t>
            </a:r>
            <a:r>
              <a:rPr lang="cs-CZ" sz="2400" dirty="0"/>
              <a:t> a přidáme k tomu nové metody z </a:t>
            </a:r>
            <a:r>
              <a:rPr lang="cs-CZ" sz="2400" i="1" dirty="0" err="1"/>
              <a:t>PostModel</a:t>
            </a:r>
            <a:r>
              <a:rPr lang="cs-CZ" sz="24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FDA4C-3E1E-58D4-4216-1540919CD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799" y="2242557"/>
            <a:ext cx="7170553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rozšiřujeme vše co umí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BaseModel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o novou funkcionalitu z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PostModel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rgbClr val="7A7E85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7A7E85"/>
                </a:solidFill>
                <a:latin typeface="JetBrains Mono"/>
              </a:rPr>
              <a:t>// pokud nechceme poděděnou funkcionalitu měnit, nemusíme metody do nové třídy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rgbClr val="7A7E85"/>
                </a:solidFill>
                <a:latin typeface="JetBrains Mono"/>
              </a:rPr>
              <a:t>// psát, pokud bychom chtěli něco přepsat, tak můžeme (public a </a:t>
            </a:r>
            <a:r>
              <a:rPr lang="cs-CZ" altLang="cs-CZ" dirty="0" err="1">
                <a:solidFill>
                  <a:srgbClr val="7A7E85"/>
                </a:solidFill>
                <a:latin typeface="JetBrains Mono"/>
              </a:rPr>
              <a:t>protected</a:t>
            </a:r>
            <a:r>
              <a:rPr lang="cs-CZ" altLang="cs-CZ">
                <a:solidFill>
                  <a:srgbClr val="7A7E85"/>
                </a:solidFill>
                <a:latin typeface="JetBrains Mono"/>
              </a:rPr>
              <a:t>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PostModel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BaseModel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find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object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statement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connection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, text 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WHERE id=?'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statement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statement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FETCH_OBJ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PDOException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$e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'Při zpracování požadavku došlo k chybě.'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7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1711</Words>
  <Application>Microsoft Office PowerPoint</Application>
  <PresentationFormat>Širokoúhlá obrazovka</PresentationFormat>
  <Paragraphs>68</Paragraphs>
  <Slides>14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JetBrains Mono</vt:lpstr>
      <vt:lpstr>Office Theme</vt:lpstr>
      <vt:lpstr>Backend – PHP – Objektově orientované programování</vt:lpstr>
      <vt:lpstr>PHP – objekty – úvod</vt:lpstr>
      <vt:lpstr>PHP – objekty – úvod</vt:lpstr>
      <vt:lpstr>PHP – objekty – třídy</vt:lpstr>
      <vt:lpstr>PHP – třídy – konstruktor</vt:lpstr>
      <vt:lpstr>PHP – třídy – destrukor</vt:lpstr>
      <vt:lpstr>PHP – třídy – metody</vt:lpstr>
      <vt:lpstr>PHP – třídy – dědičnost</vt:lpstr>
      <vt:lpstr>PHP – třídy – dědičnost</vt:lpstr>
      <vt:lpstr>PHP – objekty – vytvoření</vt:lpstr>
      <vt:lpstr>PHP – třídy – statické metody</vt:lpstr>
      <vt:lpstr>PHP – třídy – statické metody</vt:lpstr>
      <vt:lpstr>PHP – třídy – statické metody</vt:lpstr>
      <vt:lpstr>PHP – OOP dokumentace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16</cp:revision>
  <dcterms:modified xsi:type="dcterms:W3CDTF">2024-03-05T15:46:35Z</dcterms:modified>
</cp:coreProperties>
</file>