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8" r:id="rId3"/>
    <p:sldId id="259" r:id="rId4"/>
    <p:sldId id="260" r:id="rId5"/>
    <p:sldId id="262" r:id="rId6"/>
    <p:sldId id="263" r:id="rId7"/>
    <p:sldId id="261" r:id="rId8"/>
    <p:sldId id="264" r:id="rId9"/>
    <p:sldId id="265" r:id="rId10"/>
    <p:sldId id="266" r:id="rId11"/>
    <p:sldId id="267" r:id="rId12"/>
    <p:sldId id="268" r:id="rId13"/>
    <p:sldId id="269" r:id="rId14"/>
    <p:sldId id="27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8JHfzJsijXATRdC0oEv80WlMG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4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0BF9FD71-6616-9CE7-7B5E-0AA93C29C6D6}"/>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A1AAD40B-198C-4310-7EAC-558868A38C5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0C001079-B3DF-FC2B-D9DF-F46B619B2E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2815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878426FA-3760-6552-07C3-B269A8B79477}"/>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29A34859-1A88-6F07-B5F5-BB2022093B1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7EB9B495-BC99-F9EA-18E1-62CBE29ADB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1766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FADE0F75-A0BF-A953-18A8-389A4C72C922}"/>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F62421D9-D148-3889-F30D-8AF309226BD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15C63DC2-CF3D-B3B8-B4A3-5C6C0E8395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896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66FEE96E-0955-2E23-63AF-56A28DE4EC3C}"/>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A7372AC8-F36E-6516-CA68-795AD6FE76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A7D63606-2E0A-271A-D1EB-C2E6C860E3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1838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D91A665F-481A-C023-C8C8-E8C880A373A2}"/>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9872C6B-5F75-9F86-F500-B0D741F6532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107D3955-050D-15F1-1A70-401CED6C5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4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5547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18333E62-600D-1F84-D2D3-E9B72366484B}"/>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8F648051-25AA-C21B-237B-8C5AC33E5C9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47B2AE9C-B0E9-F36E-1315-84CD165688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8557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66485012-51E7-2AE0-3F9D-442134877A20}"/>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1818683C-6B0A-06E4-2EA3-23A1BCC05A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DB8EF44C-8F0E-CDD2-4CD6-0BB1158DEE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8310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90751BC2-1BD5-9139-F9CA-8EE283E14FFA}"/>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9349F3E-86C9-E05A-61E8-967DC26B054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BAE44B90-8843-E37E-7616-4381B6FA03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903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40DE1720-935E-E624-182D-D5C1A61CA761}"/>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B3808947-90B9-5DD2-CBED-3E64726DA6D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9DF07859-ADD3-8AD7-3028-7B318654DE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009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2CA1F65B-5946-8D51-0969-020B6BD6B5F1}"/>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1F193529-5E5F-8F3A-67AD-5B8F17FB4A8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0BFE3A6E-7861-0E71-E231-9F221391CB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1222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F850983B-1E7E-96AC-60F3-49E455279E32}"/>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D61A628B-328B-7AD1-A6D2-3FDB7D260D3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A058F4FD-8C67-1296-A7D5-8358CCFFE5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917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63693923-CB46-6107-2444-22D676B5332E}"/>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8720FB27-2AA4-7F18-6236-AC0E3306B23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2C4411E8-EB6B-C469-FF56-654C55E55D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8086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hp-fig.org/psr/psr-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5" name="Google Shape;85;p1"/>
          <p:cNvSpPr/>
          <p:nvPr/>
        </p:nvSpPr>
        <p:spPr>
          <a:xfrm flipH="1">
            <a:off x="-1" y="5282344"/>
            <a:ext cx="12191998" cy="1590742"/>
          </a:xfrm>
          <a:prstGeom prst="rect">
            <a:avLst/>
          </a:prstGeom>
          <a:gradFill>
            <a:gsLst>
              <a:gs pos="0">
                <a:srgbClr val="000000">
                  <a:alpha val="94901"/>
                </a:srgbClr>
              </a:gs>
              <a:gs pos="34000">
                <a:srgbClr val="000000">
                  <a:alpha val="94901"/>
                </a:srgbClr>
              </a:gs>
              <a:gs pos="100000">
                <a:schemeClr val="accent1"/>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flipH="1">
            <a:off x="-4" y="5282344"/>
            <a:ext cx="8115300" cy="1590742"/>
          </a:xfrm>
          <a:prstGeom prst="rect">
            <a:avLst/>
          </a:prstGeom>
          <a:gradFill>
            <a:gsLst>
              <a:gs pos="0">
                <a:srgbClr val="2F5496">
                  <a:alpha val="58039"/>
                </a:srgbClr>
              </a:gs>
              <a:gs pos="28000">
                <a:srgbClr val="2F5496">
                  <a:alpha val="58039"/>
                </a:srgbClr>
              </a:gs>
              <a:gs pos="100000">
                <a:srgbClr val="000000">
                  <a:alpha val="69019"/>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flipH="1">
            <a:off x="-4" y="5282344"/>
            <a:ext cx="12191998" cy="1590742"/>
          </a:xfrm>
          <a:prstGeom prst="rect">
            <a:avLst/>
          </a:prstGeom>
          <a:gradFill>
            <a:gsLst>
              <a:gs pos="0">
                <a:srgbClr val="000000">
                  <a:alpha val="70980"/>
                </a:srgbClr>
              </a:gs>
              <a:gs pos="100000">
                <a:srgbClr val="4472C4">
                  <a:alpha val="0"/>
                </a:srgbClr>
              </a:gs>
            </a:gsLst>
            <a:lin ang="15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1"/>
          <p:cNvSpPr txBox="1">
            <a:spLocks noGrp="1"/>
          </p:cNvSpPr>
          <p:nvPr>
            <p:ph type="ctrTitle"/>
          </p:nvPr>
        </p:nvSpPr>
        <p:spPr>
          <a:xfrm>
            <a:off x="699714" y="5490971"/>
            <a:ext cx="6962072" cy="1159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4000"/>
              <a:buFont typeface="Calibri"/>
              <a:buNone/>
            </a:pPr>
            <a:r>
              <a:rPr lang="cs-CZ" sz="4000" dirty="0" err="1">
                <a:solidFill>
                  <a:srgbClr val="FFFFFF"/>
                </a:solidFill>
                <a:latin typeface="Arial"/>
                <a:ea typeface="Arial"/>
                <a:cs typeface="Arial"/>
                <a:sym typeface="Arial"/>
              </a:rPr>
              <a:t>Backend</a:t>
            </a:r>
            <a:r>
              <a:rPr lang="cs-CZ" sz="4000" dirty="0">
                <a:solidFill>
                  <a:srgbClr val="FFFFFF"/>
                </a:solidFill>
                <a:latin typeface="Arial"/>
                <a:ea typeface="Arial"/>
                <a:cs typeface="Arial"/>
                <a:sym typeface="Arial"/>
              </a:rPr>
              <a:t> – PHP – </a:t>
            </a:r>
            <a:r>
              <a:rPr lang="cs-CZ" sz="3100" dirty="0">
                <a:solidFill>
                  <a:srgbClr val="FFFFFF"/>
                </a:solidFill>
                <a:latin typeface="Arial"/>
                <a:ea typeface="Arial"/>
                <a:cs typeface="Arial"/>
                <a:sym typeface="Arial"/>
              </a:rPr>
              <a:t>skládání programu z více souborů, jmenné prostory</a:t>
            </a:r>
            <a:endParaRPr sz="3100" dirty="0">
              <a:latin typeface="Arial"/>
              <a:ea typeface="Arial"/>
              <a:cs typeface="Arial"/>
              <a:sym typeface="Arial"/>
            </a:endParaRPr>
          </a:p>
        </p:txBody>
      </p:sp>
      <p:pic>
        <p:nvPicPr>
          <p:cNvPr id="90" name="Google Shape;90;p1"/>
          <p:cNvPicPr preferRelativeResize="0"/>
          <p:nvPr/>
        </p:nvPicPr>
        <p:blipFill rotWithShape="1">
          <a:blip r:embed="rId3">
            <a:alphaModFix/>
          </a:blip>
          <a:srcRect/>
          <a:stretch/>
        </p:blipFill>
        <p:spPr>
          <a:xfrm>
            <a:off x="-240900" y="935399"/>
            <a:ext cx="12192001" cy="30448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B96574B2-7A09-4CF5-62B5-1EA5CC8A44A6}"/>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4D4E5499-90DA-F432-F517-99CAEBEBAAD2}"/>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2">
            <a:extLst>
              <a:ext uri="{FF2B5EF4-FFF2-40B4-BE49-F238E27FC236}">
                <a16:creationId xmlns:a16="http://schemas.microsoft.com/office/drawing/2014/main" id="{18AD8821-3DE7-6998-6307-2D963FE18E07}"/>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A41CC97B-39BC-C220-C1FE-B99481148098}"/>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EF3F01D0-7B24-243B-22AC-6361364F3C7A}"/>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C590BDC1-CB9A-17C7-DC7F-560EE7E148E0}"/>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A74E2FB1-BDE2-C830-4029-3541178D379B}"/>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jmenné prostory</a:t>
            </a:r>
            <a:endParaRPr sz="2800" dirty="0"/>
          </a:p>
        </p:txBody>
      </p:sp>
      <p:sp>
        <p:nvSpPr>
          <p:cNvPr id="101" name="Google Shape;101;p2">
            <a:extLst>
              <a:ext uri="{FF2B5EF4-FFF2-40B4-BE49-F238E27FC236}">
                <a16:creationId xmlns:a16="http://schemas.microsoft.com/office/drawing/2014/main" id="{6F24E6B5-562E-1576-EB37-36AC4B966C52}"/>
              </a:ext>
            </a:extLst>
          </p:cNvPr>
          <p:cNvSpPr txBox="1">
            <a:spLocks noGrp="1"/>
          </p:cNvSpPr>
          <p:nvPr>
            <p:ph type="body" idx="1"/>
          </p:nvPr>
        </p:nvSpPr>
        <p:spPr>
          <a:xfrm>
            <a:off x="1074198" y="2310150"/>
            <a:ext cx="6260667" cy="4080817"/>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latin typeface="Arial"/>
                <a:ea typeface="Arial"/>
                <a:cs typeface="Arial"/>
                <a:sym typeface="Arial"/>
              </a:rPr>
              <a:t>Jako příklad si uvedeme pomocnou třídu pro </a:t>
            </a:r>
            <a:r>
              <a:rPr lang="cs-CZ" sz="2400" dirty="0" err="1">
                <a:latin typeface="Arial"/>
                <a:ea typeface="Arial"/>
                <a:cs typeface="Arial"/>
                <a:sym typeface="Arial"/>
              </a:rPr>
              <a:t>debugování</a:t>
            </a:r>
            <a:r>
              <a:rPr lang="cs-CZ" sz="2400" dirty="0">
                <a:latin typeface="Arial"/>
                <a:ea typeface="Arial"/>
                <a:cs typeface="Arial"/>
                <a:sym typeface="Arial"/>
              </a:rPr>
              <a:t> projektu. Na obrázku je vidět, kde se ve struktuře projektu nachází.</a:t>
            </a:r>
          </a:p>
          <a:p>
            <a:pPr marL="5152" lvl="0" indent="0" algn="l" rtl="0">
              <a:lnSpc>
                <a:spcPct val="115000"/>
              </a:lnSpc>
              <a:spcBef>
                <a:spcPts val="0"/>
              </a:spcBef>
              <a:spcAft>
                <a:spcPts val="0"/>
              </a:spcAft>
              <a:buSzPct val="100000"/>
              <a:buNone/>
            </a:pPr>
            <a:endParaRPr lang="cs-CZ" sz="2400" dirty="0">
              <a:latin typeface="Arial"/>
              <a:ea typeface="Arial"/>
              <a:cs typeface="Arial"/>
              <a:sym typeface="Arial"/>
            </a:endParaRPr>
          </a:p>
          <a:p>
            <a:pPr marL="5152" lvl="0" indent="0" algn="l" rtl="0">
              <a:lnSpc>
                <a:spcPct val="115000"/>
              </a:lnSpc>
              <a:spcBef>
                <a:spcPts val="0"/>
              </a:spcBef>
              <a:spcAft>
                <a:spcPts val="0"/>
              </a:spcAft>
              <a:buSzPct val="100000"/>
              <a:buNone/>
            </a:pPr>
            <a:r>
              <a:rPr lang="cs-CZ" sz="2400" dirty="0"/>
              <a:t>Jmenný prostor pro tuto třídu tedy definujeme pomocí názvů všech složek, které musíme postupně otevřít, abychom se dostali k souboru </a:t>
            </a:r>
            <a:r>
              <a:rPr lang="cs-CZ" sz="2400" i="1" dirty="0" err="1"/>
              <a:t>Debug.php</a:t>
            </a:r>
            <a:r>
              <a:rPr lang="cs-CZ" sz="2400" dirty="0"/>
              <a:t>.</a:t>
            </a:r>
            <a:endParaRPr lang="cs-CZ" sz="2400" dirty="0">
              <a:latin typeface="Arial"/>
              <a:ea typeface="Arial"/>
              <a:cs typeface="Arial"/>
              <a:sym typeface="Arial"/>
            </a:endParaRPr>
          </a:p>
        </p:txBody>
      </p:sp>
      <p:pic>
        <p:nvPicPr>
          <p:cNvPr id="5" name="Obrázek 4">
            <a:extLst>
              <a:ext uri="{FF2B5EF4-FFF2-40B4-BE49-F238E27FC236}">
                <a16:creationId xmlns:a16="http://schemas.microsoft.com/office/drawing/2014/main" id="{DE192642-B239-BBC1-05B7-83351BDD5DA8}"/>
              </a:ext>
            </a:extLst>
          </p:cNvPr>
          <p:cNvPicPr>
            <a:picLocks noChangeAspect="1"/>
          </p:cNvPicPr>
          <p:nvPr/>
        </p:nvPicPr>
        <p:blipFill>
          <a:blip r:embed="rId3"/>
          <a:stretch>
            <a:fillRect/>
          </a:stretch>
        </p:blipFill>
        <p:spPr>
          <a:xfrm>
            <a:off x="8115299" y="2041423"/>
            <a:ext cx="2724530" cy="4372585"/>
          </a:xfrm>
          <a:prstGeom prst="rect">
            <a:avLst/>
          </a:prstGeom>
        </p:spPr>
      </p:pic>
    </p:spTree>
    <p:extLst>
      <p:ext uri="{BB962C8B-B14F-4D97-AF65-F5344CB8AC3E}">
        <p14:creationId xmlns:p14="http://schemas.microsoft.com/office/powerpoint/2010/main" val="3635108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7AAFCF2E-C536-5E16-76E3-A03140B94418}"/>
            </a:ext>
          </a:extLst>
        </p:cNvPr>
        <p:cNvGrpSpPr/>
        <p:nvPr/>
      </p:nvGrpSpPr>
      <p:grpSpPr>
        <a:xfrm>
          <a:off x="0" y="0"/>
          <a:ext cx="0" cy="0"/>
          <a:chOff x="0" y="0"/>
          <a:chExt cx="0" cy="0"/>
        </a:xfrm>
      </p:grpSpPr>
      <p:sp>
        <p:nvSpPr>
          <p:cNvPr id="96" name="Google Shape;96;p2">
            <a:extLst>
              <a:ext uri="{FF2B5EF4-FFF2-40B4-BE49-F238E27FC236}">
                <a16:creationId xmlns:a16="http://schemas.microsoft.com/office/drawing/2014/main" id="{9F045F31-C68C-A71A-2EFD-8D3485B4A7E6}"/>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AA386762-B004-059F-A0F8-0CCAA21E3C57}"/>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A431325A-984D-30B9-AE0E-F352585F300A}"/>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D28ED7E2-6CA7-2F99-C610-3551C6454B20}"/>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806914AF-3C59-6ABE-3198-A5741C736941}"/>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jmenné prostory</a:t>
            </a:r>
            <a:endParaRPr sz="2800" dirty="0"/>
          </a:p>
        </p:txBody>
      </p:sp>
      <p:sp>
        <p:nvSpPr>
          <p:cNvPr id="101" name="Google Shape;101;p2">
            <a:extLst>
              <a:ext uri="{FF2B5EF4-FFF2-40B4-BE49-F238E27FC236}">
                <a16:creationId xmlns:a16="http://schemas.microsoft.com/office/drawing/2014/main" id="{6E7DD85A-D18E-3946-A54A-792F28B4847A}"/>
              </a:ext>
            </a:extLst>
          </p:cNvPr>
          <p:cNvSpPr txBox="1">
            <a:spLocks noGrp="1"/>
          </p:cNvSpPr>
          <p:nvPr>
            <p:ph type="body" idx="1"/>
          </p:nvPr>
        </p:nvSpPr>
        <p:spPr>
          <a:xfrm>
            <a:off x="1074198" y="2199509"/>
            <a:ext cx="6142679" cy="4230787"/>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latin typeface="Arial"/>
                <a:ea typeface="Arial"/>
                <a:cs typeface="Arial"/>
                <a:sym typeface="Arial"/>
              </a:rPr>
              <a:t>Uvnitř souboru s třídou definujeme </a:t>
            </a:r>
            <a:r>
              <a:rPr lang="cs-CZ" sz="2400" i="1" dirty="0" err="1">
                <a:latin typeface="Arial"/>
                <a:ea typeface="Arial"/>
                <a:cs typeface="Arial"/>
                <a:sym typeface="Arial"/>
              </a:rPr>
              <a:t>namespace</a:t>
            </a:r>
            <a:r>
              <a:rPr lang="cs-CZ" sz="2400" dirty="0">
                <a:latin typeface="Arial"/>
                <a:ea typeface="Arial"/>
                <a:cs typeface="Arial"/>
                <a:sym typeface="Arial"/>
              </a:rPr>
              <a:t>, všimněte si také, že třída </a:t>
            </a:r>
            <a:r>
              <a:rPr lang="cs-CZ" sz="2400" i="1" dirty="0" err="1">
                <a:latin typeface="Arial"/>
                <a:ea typeface="Arial"/>
                <a:cs typeface="Arial"/>
                <a:sym typeface="Arial"/>
              </a:rPr>
              <a:t>Debug</a:t>
            </a:r>
            <a:r>
              <a:rPr lang="cs-CZ" sz="2400" dirty="0">
                <a:latin typeface="Arial"/>
                <a:ea typeface="Arial"/>
                <a:cs typeface="Arial"/>
                <a:sym typeface="Arial"/>
              </a:rPr>
              <a:t> je uložena v souboru </a:t>
            </a:r>
            <a:r>
              <a:rPr lang="cs-CZ" sz="2400" i="1" dirty="0" err="1">
                <a:latin typeface="Arial"/>
                <a:ea typeface="Arial"/>
                <a:cs typeface="Arial"/>
                <a:sym typeface="Arial"/>
              </a:rPr>
              <a:t>Debug.php</a:t>
            </a:r>
            <a:r>
              <a:rPr lang="cs-CZ" sz="2400" dirty="0">
                <a:latin typeface="Arial"/>
                <a:ea typeface="Arial"/>
                <a:cs typeface="Arial"/>
                <a:sym typeface="Arial"/>
              </a:rPr>
              <a:t> (nutná shoda jmen):</a:t>
            </a:r>
            <a:endParaRPr lang="cs-CZ" sz="2400" i="1" dirty="0">
              <a:latin typeface="Arial"/>
              <a:ea typeface="Arial"/>
              <a:cs typeface="Arial"/>
              <a:sym typeface="Arial"/>
            </a:endParaRPr>
          </a:p>
        </p:txBody>
      </p:sp>
      <p:sp>
        <p:nvSpPr>
          <p:cNvPr id="4" name="Rectangle 2">
            <a:extLst>
              <a:ext uri="{FF2B5EF4-FFF2-40B4-BE49-F238E27FC236}">
                <a16:creationId xmlns:a16="http://schemas.microsoft.com/office/drawing/2014/main" id="{D6EDF5B1-3E42-6BD0-29DD-84F3767AA0FA}"/>
              </a:ext>
            </a:extLst>
          </p:cNvPr>
          <p:cNvSpPr>
            <a:spLocks noChangeArrowheads="1"/>
          </p:cNvSpPr>
          <p:nvPr/>
        </p:nvSpPr>
        <p:spPr bwMode="auto">
          <a:xfrm>
            <a:off x="7452851" y="1461188"/>
            <a:ext cx="3041217" cy="526297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b="0" i="0" u="none" strike="noStrike" cap="none" normalizeH="0" baseline="0" dirty="0">
                <a:ln>
                  <a:noFill/>
                </a:ln>
                <a:solidFill>
                  <a:srgbClr val="CF8E6D"/>
                </a:solidFill>
                <a:effectLst/>
                <a:latin typeface="JetBrains Mono"/>
              </a:rPr>
              <a:t>&lt;?</a:t>
            </a:r>
            <a:r>
              <a:rPr kumimoji="0" lang="cs-CZ" altLang="cs-CZ" b="0" i="0" u="none" strike="noStrike" cap="none" normalizeH="0" baseline="0" dirty="0" err="1">
                <a:ln>
                  <a:noFill/>
                </a:ln>
                <a:solidFill>
                  <a:srgbClr val="CF8E6D"/>
                </a:solidFill>
                <a:effectLst/>
                <a:latin typeface="JetBrains Mono"/>
              </a:rPr>
              <a:t>php</a:t>
            </a:r>
            <a:br>
              <a:rPr kumimoji="0" lang="cs-CZ" altLang="cs-CZ" b="0" i="0" u="none" strike="noStrike" cap="none" normalizeH="0" baseline="0" dirty="0">
                <a:ln>
                  <a:noFill/>
                </a:ln>
                <a:solidFill>
                  <a:srgbClr val="CF8E6D"/>
                </a:solidFill>
                <a:effectLst/>
                <a:latin typeface="JetBrains Mono"/>
              </a:rPr>
            </a:br>
            <a:br>
              <a:rPr kumimoji="0" lang="cs-CZ" altLang="cs-CZ" b="0" i="0" u="none" strike="noStrike" cap="none" normalizeH="0" baseline="0" dirty="0">
                <a:ln>
                  <a:noFill/>
                </a:ln>
                <a:solidFill>
                  <a:srgbClr val="CF8E6D"/>
                </a:solidFill>
                <a:effectLst/>
                <a:latin typeface="JetBrains Mono"/>
              </a:rPr>
            </a:br>
            <a:r>
              <a:rPr kumimoji="0" lang="cs-CZ" altLang="cs-CZ" b="0" i="0" u="none" strike="noStrike" cap="none" normalizeH="0" baseline="0" dirty="0" err="1">
                <a:ln>
                  <a:noFill/>
                </a:ln>
                <a:solidFill>
                  <a:srgbClr val="CF8E6D"/>
                </a:solidFill>
                <a:effectLst/>
                <a:latin typeface="JetBrains Mono"/>
              </a:rPr>
              <a:t>declare</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strict_types</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a:ln>
                  <a:noFill/>
                </a:ln>
                <a:solidFill>
                  <a:srgbClr val="2AACB8"/>
                </a:solidFill>
                <a:effectLst/>
                <a:latin typeface="JetBrains Mono"/>
              </a:rPr>
              <a:t>1</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err="1">
                <a:ln>
                  <a:noFill/>
                </a:ln>
                <a:solidFill>
                  <a:srgbClr val="CF8E6D"/>
                </a:solidFill>
                <a:effectLst/>
                <a:latin typeface="JetBrains Mono"/>
              </a:rPr>
              <a:t>namespace</a:t>
            </a: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err="1">
                <a:ln>
                  <a:noFill/>
                </a:ln>
                <a:solidFill>
                  <a:srgbClr val="BCBEC4"/>
                </a:solidFill>
                <a:effectLst/>
                <a:latin typeface="JetBrains Mono"/>
              </a:rPr>
              <a:t>App</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AppCore</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Utils</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err="1">
                <a:ln>
                  <a:noFill/>
                </a:ln>
                <a:solidFill>
                  <a:srgbClr val="CF8E6D"/>
                </a:solidFill>
                <a:effectLst/>
                <a:latin typeface="JetBrains Mono"/>
              </a:rPr>
              <a:t>class</a:t>
            </a: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err="1">
                <a:ln>
                  <a:noFill/>
                </a:ln>
                <a:solidFill>
                  <a:srgbClr val="BCBEC4"/>
                </a:solidFill>
                <a:effectLst/>
                <a:latin typeface="JetBrains Mono"/>
              </a:rPr>
              <a:t>Debug</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a:ln>
                  <a:noFill/>
                </a:ln>
                <a:solidFill>
                  <a:srgbClr val="CF8E6D"/>
                </a:solidFill>
                <a:effectLst/>
                <a:latin typeface="JetBrains Mono"/>
              </a:rPr>
              <a:t>public static </a:t>
            </a:r>
            <a:r>
              <a:rPr kumimoji="0" lang="cs-CZ" altLang="cs-CZ" b="0" i="0" u="none" strike="noStrike" cap="none" normalizeH="0" baseline="0" dirty="0" err="1">
                <a:ln>
                  <a:noFill/>
                </a:ln>
                <a:solidFill>
                  <a:srgbClr val="CF8E6D"/>
                </a:solidFill>
                <a:effectLst/>
                <a:latin typeface="JetBrains Mono"/>
              </a:rPr>
              <a:t>function</a:t>
            </a: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a:ln>
                  <a:noFill/>
                </a:ln>
                <a:solidFill>
                  <a:srgbClr val="6F737A"/>
                </a:solidFill>
                <a:effectLst/>
                <a:latin typeface="JetBrains Mono"/>
              </a:rPr>
              <a:t>d</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a:ln>
                  <a:noFill/>
                </a:ln>
                <a:solidFill>
                  <a:srgbClr val="9876AA"/>
                </a:solidFill>
                <a:effectLst/>
                <a:latin typeface="JetBrains Mono"/>
              </a:rPr>
              <a:t>$var</a:t>
            </a: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err="1">
                <a:ln>
                  <a:noFill/>
                </a:ln>
                <a:solidFill>
                  <a:srgbClr val="CF8E6D"/>
                </a:solidFill>
                <a:effectLst/>
                <a:latin typeface="JetBrains Mono"/>
              </a:rPr>
              <a:t>void</a:t>
            </a:r>
            <a:br>
              <a:rPr kumimoji="0" lang="cs-CZ" altLang="cs-CZ" b="0" i="0" u="none" strike="noStrike" cap="none" normalizeH="0" baseline="0" dirty="0">
                <a:ln>
                  <a:noFill/>
                </a:ln>
                <a:solidFill>
                  <a:srgbClr val="CF8E6D"/>
                </a:solidFill>
                <a:effectLst/>
                <a:latin typeface="JetBrains Mono"/>
              </a:rPr>
            </a:b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a:ln>
                  <a:noFill/>
                </a:ln>
                <a:solidFill>
                  <a:srgbClr val="CF8E6D"/>
                </a:solidFill>
                <a:effectLst/>
                <a:latin typeface="JetBrains Mono"/>
              </a:rPr>
              <a:t>echo </a:t>
            </a:r>
            <a:r>
              <a:rPr kumimoji="0" lang="cs-CZ" altLang="cs-CZ" b="0" i="0" u="none" strike="noStrike" cap="none" normalizeH="0" baseline="0" dirty="0">
                <a:ln>
                  <a:noFill/>
                </a:ln>
                <a:solidFill>
                  <a:srgbClr val="6AAB73"/>
                </a:solidFill>
                <a:effectLst/>
                <a:latin typeface="JetBrains Mono"/>
              </a:rPr>
              <a:t>'&lt;</a:t>
            </a:r>
            <a:r>
              <a:rPr kumimoji="0" lang="cs-CZ" altLang="cs-CZ" b="0" i="0" u="none" strike="noStrike" cap="none" normalizeH="0" baseline="0" dirty="0" err="1">
                <a:ln>
                  <a:noFill/>
                </a:ln>
                <a:solidFill>
                  <a:srgbClr val="6AAB73"/>
                </a:solidFill>
                <a:effectLst/>
                <a:latin typeface="JetBrains Mono"/>
              </a:rPr>
              <a:t>pre</a:t>
            </a:r>
            <a:r>
              <a:rPr kumimoji="0" lang="cs-CZ" altLang="cs-CZ" b="0" i="0" u="none" strike="noStrike" cap="none" normalizeH="0" baseline="0" dirty="0">
                <a:ln>
                  <a:noFill/>
                </a:ln>
                <a:solidFill>
                  <a:srgbClr val="6AAB73"/>
                </a:solidFill>
                <a:effectLst/>
                <a:latin typeface="JetBrains Mono"/>
              </a:rPr>
              <a:t>&gt;'</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err="1">
                <a:ln>
                  <a:noFill/>
                </a:ln>
                <a:solidFill>
                  <a:srgbClr val="57AAF7"/>
                </a:solidFill>
                <a:effectLst/>
                <a:latin typeface="JetBrains Mono"/>
              </a:rPr>
              <a:t>var_dump</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a:ln>
                  <a:noFill/>
                </a:ln>
                <a:solidFill>
                  <a:srgbClr val="9876AA"/>
                </a:solidFill>
                <a:effectLst/>
                <a:latin typeface="JetBrains Mono"/>
              </a:rPr>
              <a:t>$var</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a:ln>
                  <a:noFill/>
                </a:ln>
                <a:solidFill>
                  <a:srgbClr val="CF8E6D"/>
                </a:solidFill>
                <a:effectLst/>
                <a:latin typeface="JetBrains Mono"/>
              </a:rPr>
              <a:t>echo </a:t>
            </a:r>
            <a:r>
              <a:rPr kumimoji="0" lang="cs-CZ" altLang="cs-CZ" b="0" i="0" u="none" strike="noStrike" cap="none" normalizeH="0" baseline="0" dirty="0">
                <a:ln>
                  <a:noFill/>
                </a:ln>
                <a:solidFill>
                  <a:srgbClr val="6AAB73"/>
                </a:solidFill>
                <a:effectLst/>
                <a:latin typeface="JetBrains Mono"/>
              </a:rPr>
              <a:t>'&lt;/</a:t>
            </a:r>
            <a:r>
              <a:rPr kumimoji="0" lang="cs-CZ" altLang="cs-CZ" b="0" i="0" u="none" strike="noStrike" cap="none" normalizeH="0" baseline="0" dirty="0" err="1">
                <a:ln>
                  <a:noFill/>
                </a:ln>
                <a:solidFill>
                  <a:srgbClr val="6AAB73"/>
                </a:solidFill>
                <a:effectLst/>
                <a:latin typeface="JetBrains Mono"/>
              </a:rPr>
              <a:t>pre</a:t>
            </a:r>
            <a:r>
              <a:rPr kumimoji="0" lang="cs-CZ" altLang="cs-CZ" b="0" i="0" u="none" strike="noStrike" cap="none" normalizeH="0" baseline="0" dirty="0">
                <a:ln>
                  <a:noFill/>
                </a:ln>
                <a:solidFill>
                  <a:srgbClr val="6AAB73"/>
                </a:solidFill>
                <a:effectLst/>
                <a:latin typeface="JetBrains Mono"/>
              </a:rPr>
              <a:t>&gt;'</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a:ln>
                  <a:noFill/>
                </a:ln>
                <a:solidFill>
                  <a:srgbClr val="CF8E6D"/>
                </a:solidFill>
                <a:effectLst/>
                <a:latin typeface="JetBrains Mono"/>
              </a:rPr>
              <a:t>public static </a:t>
            </a:r>
            <a:r>
              <a:rPr kumimoji="0" lang="cs-CZ" altLang="cs-CZ" b="0" i="0" u="none" strike="noStrike" cap="none" normalizeH="0" baseline="0" dirty="0" err="1">
                <a:ln>
                  <a:noFill/>
                </a:ln>
                <a:solidFill>
                  <a:srgbClr val="CF8E6D"/>
                </a:solidFill>
                <a:effectLst/>
                <a:latin typeface="JetBrains Mono"/>
              </a:rPr>
              <a:t>function</a:t>
            </a: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err="1">
                <a:ln>
                  <a:noFill/>
                </a:ln>
                <a:solidFill>
                  <a:srgbClr val="56A8F5"/>
                </a:solidFill>
                <a:effectLst/>
                <a:latin typeface="JetBrains Mono"/>
              </a:rPr>
              <a:t>dd</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a:ln>
                  <a:noFill/>
                </a:ln>
                <a:solidFill>
                  <a:srgbClr val="9876AA"/>
                </a:solidFill>
                <a:effectLst/>
                <a:latin typeface="JetBrains Mono"/>
              </a:rPr>
              <a:t>$var</a:t>
            </a: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err="1">
                <a:ln>
                  <a:noFill/>
                </a:ln>
                <a:solidFill>
                  <a:srgbClr val="CF8E6D"/>
                </a:solidFill>
                <a:effectLst/>
                <a:latin typeface="JetBrains Mono"/>
              </a:rPr>
              <a:t>never</a:t>
            </a:r>
            <a:br>
              <a:rPr kumimoji="0" lang="cs-CZ" altLang="cs-CZ" b="0" i="0" u="none" strike="noStrike" cap="none" normalizeH="0" baseline="0" dirty="0">
                <a:ln>
                  <a:noFill/>
                </a:ln>
                <a:solidFill>
                  <a:srgbClr val="CF8E6D"/>
                </a:solidFill>
                <a:effectLst/>
                <a:latin typeface="JetBrains Mono"/>
              </a:rPr>
            </a:b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a:ln>
                  <a:noFill/>
                </a:ln>
                <a:solidFill>
                  <a:srgbClr val="CF8E6D"/>
                </a:solidFill>
                <a:effectLst/>
                <a:latin typeface="JetBrains Mono"/>
              </a:rPr>
              <a:t>echo </a:t>
            </a:r>
            <a:r>
              <a:rPr kumimoji="0" lang="cs-CZ" altLang="cs-CZ" b="0" i="0" u="none" strike="noStrike" cap="none" normalizeH="0" baseline="0" dirty="0">
                <a:ln>
                  <a:noFill/>
                </a:ln>
                <a:solidFill>
                  <a:srgbClr val="6AAB73"/>
                </a:solidFill>
                <a:effectLst/>
                <a:latin typeface="JetBrains Mono"/>
              </a:rPr>
              <a:t>'&lt;</a:t>
            </a:r>
            <a:r>
              <a:rPr kumimoji="0" lang="cs-CZ" altLang="cs-CZ" b="0" i="0" u="none" strike="noStrike" cap="none" normalizeH="0" baseline="0" dirty="0" err="1">
                <a:ln>
                  <a:noFill/>
                </a:ln>
                <a:solidFill>
                  <a:srgbClr val="6AAB73"/>
                </a:solidFill>
                <a:effectLst/>
                <a:latin typeface="JetBrains Mono"/>
              </a:rPr>
              <a:t>pre</a:t>
            </a:r>
            <a:r>
              <a:rPr kumimoji="0" lang="cs-CZ" altLang="cs-CZ" b="0" i="0" u="none" strike="noStrike" cap="none" normalizeH="0" baseline="0" dirty="0">
                <a:ln>
                  <a:noFill/>
                </a:ln>
                <a:solidFill>
                  <a:srgbClr val="6AAB73"/>
                </a:solidFill>
                <a:effectLst/>
                <a:latin typeface="JetBrains Mono"/>
              </a:rPr>
              <a:t>&gt;'</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err="1">
                <a:ln>
                  <a:noFill/>
                </a:ln>
                <a:solidFill>
                  <a:srgbClr val="57AAF7"/>
                </a:solidFill>
                <a:effectLst/>
                <a:latin typeface="JetBrains Mono"/>
              </a:rPr>
              <a:t>var_dump</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a:ln>
                  <a:noFill/>
                </a:ln>
                <a:solidFill>
                  <a:srgbClr val="9876AA"/>
                </a:solidFill>
                <a:effectLst/>
                <a:latin typeface="JetBrains Mono"/>
              </a:rPr>
              <a:t>$var</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a:ln>
                  <a:noFill/>
                </a:ln>
                <a:solidFill>
                  <a:srgbClr val="CF8E6D"/>
                </a:solidFill>
                <a:effectLst/>
                <a:latin typeface="JetBrains Mono"/>
              </a:rPr>
              <a:t>echo </a:t>
            </a:r>
            <a:r>
              <a:rPr kumimoji="0" lang="cs-CZ" altLang="cs-CZ" b="0" i="0" u="none" strike="noStrike" cap="none" normalizeH="0" baseline="0" dirty="0">
                <a:ln>
                  <a:noFill/>
                </a:ln>
                <a:solidFill>
                  <a:srgbClr val="6AAB73"/>
                </a:solidFill>
                <a:effectLst/>
                <a:latin typeface="JetBrains Mono"/>
              </a:rPr>
              <a:t>'&lt;/</a:t>
            </a:r>
            <a:r>
              <a:rPr kumimoji="0" lang="cs-CZ" altLang="cs-CZ" b="0" i="0" u="none" strike="noStrike" cap="none" normalizeH="0" baseline="0" dirty="0" err="1">
                <a:ln>
                  <a:noFill/>
                </a:ln>
                <a:solidFill>
                  <a:srgbClr val="6AAB73"/>
                </a:solidFill>
                <a:effectLst/>
                <a:latin typeface="JetBrains Mono"/>
              </a:rPr>
              <a:t>pre</a:t>
            </a:r>
            <a:r>
              <a:rPr kumimoji="0" lang="cs-CZ" altLang="cs-CZ" b="0" i="0" u="none" strike="noStrike" cap="none" normalizeH="0" baseline="0" dirty="0">
                <a:ln>
                  <a:noFill/>
                </a:ln>
                <a:solidFill>
                  <a:srgbClr val="6AAB73"/>
                </a:solidFill>
                <a:effectLst/>
                <a:latin typeface="JetBrains Mono"/>
              </a:rPr>
              <a:t>&gt;'</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err="1">
                <a:ln>
                  <a:noFill/>
                </a:ln>
                <a:solidFill>
                  <a:srgbClr val="CF8E6D"/>
                </a:solidFill>
                <a:effectLst/>
                <a:latin typeface="JetBrains Mono"/>
              </a:rPr>
              <a:t>die</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a:t>
            </a:r>
            <a:endParaRPr kumimoji="0" lang="cs-CZ" altLang="cs-CZ"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5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BF245774-50EA-C0B9-32FE-CCCEF57869B2}"/>
            </a:ext>
          </a:extLst>
        </p:cNvPr>
        <p:cNvGrpSpPr/>
        <p:nvPr/>
      </p:nvGrpSpPr>
      <p:grpSpPr>
        <a:xfrm>
          <a:off x="0" y="0"/>
          <a:ext cx="0" cy="0"/>
          <a:chOff x="0" y="0"/>
          <a:chExt cx="0" cy="0"/>
        </a:xfrm>
      </p:grpSpPr>
      <p:sp>
        <p:nvSpPr>
          <p:cNvPr id="96" name="Google Shape;96;p2">
            <a:extLst>
              <a:ext uri="{FF2B5EF4-FFF2-40B4-BE49-F238E27FC236}">
                <a16:creationId xmlns:a16="http://schemas.microsoft.com/office/drawing/2014/main" id="{A9DC730A-7BF0-BCDA-538F-8AE43446A03F}"/>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6518D86B-2974-4A87-0B06-B8B8A6970B6E}"/>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DD8DB6DE-1743-FC03-2A8D-2F077AA335EC}"/>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F06952FD-8BC2-D94E-4804-354CD54EC77E}"/>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EB710D96-4310-D406-0F9B-A3BC9247DE64}"/>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jmenné prostory</a:t>
            </a:r>
            <a:endParaRPr sz="2800" dirty="0"/>
          </a:p>
        </p:txBody>
      </p:sp>
      <p:sp>
        <p:nvSpPr>
          <p:cNvPr id="101" name="Google Shape;101;p2">
            <a:extLst>
              <a:ext uri="{FF2B5EF4-FFF2-40B4-BE49-F238E27FC236}">
                <a16:creationId xmlns:a16="http://schemas.microsoft.com/office/drawing/2014/main" id="{0E93CBDA-8A21-AD00-8444-58A56FBF53D4}"/>
              </a:ext>
            </a:extLst>
          </p:cNvPr>
          <p:cNvSpPr txBox="1">
            <a:spLocks noGrp="1"/>
          </p:cNvSpPr>
          <p:nvPr>
            <p:ph type="body" idx="1"/>
          </p:nvPr>
        </p:nvSpPr>
        <p:spPr>
          <a:xfrm>
            <a:off x="1074198" y="2229763"/>
            <a:ext cx="10146001" cy="1478079"/>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latin typeface="Arial"/>
                <a:ea typeface="Arial"/>
                <a:cs typeface="Arial"/>
                <a:sym typeface="Arial"/>
              </a:rPr>
              <a:t>Pokud budeme chtít </a:t>
            </a:r>
            <a:r>
              <a:rPr lang="cs-CZ" sz="2400" i="1" dirty="0" err="1">
                <a:latin typeface="Arial"/>
                <a:ea typeface="Arial"/>
                <a:cs typeface="Arial"/>
                <a:sym typeface="Arial"/>
              </a:rPr>
              <a:t>Debug</a:t>
            </a:r>
            <a:r>
              <a:rPr lang="cs-CZ" sz="2400" dirty="0">
                <a:latin typeface="Arial"/>
                <a:ea typeface="Arial"/>
                <a:cs typeface="Arial"/>
                <a:sym typeface="Arial"/>
              </a:rPr>
              <a:t> použít v jiném souboru, musíme použít direktivu </a:t>
            </a:r>
            <a:r>
              <a:rPr lang="cs-CZ" sz="2400" i="1" dirty="0">
                <a:latin typeface="Arial"/>
                <a:ea typeface="Arial"/>
                <a:cs typeface="Arial"/>
                <a:sym typeface="Arial"/>
              </a:rPr>
              <a:t>use</a:t>
            </a:r>
            <a:r>
              <a:rPr lang="cs-CZ" sz="2400" dirty="0">
                <a:latin typeface="Arial"/>
                <a:ea typeface="Arial"/>
                <a:cs typeface="Arial"/>
                <a:sym typeface="Arial"/>
              </a:rPr>
              <a:t>, která pomáhá určit jaké třídy v daném souboru potřebujeme (</a:t>
            </a:r>
            <a:r>
              <a:rPr lang="cs-CZ" sz="2400" i="1" dirty="0">
                <a:latin typeface="Arial"/>
                <a:ea typeface="Arial"/>
                <a:cs typeface="Arial"/>
                <a:sym typeface="Arial"/>
              </a:rPr>
              <a:t>use</a:t>
            </a:r>
            <a:r>
              <a:rPr lang="cs-CZ" sz="2400" dirty="0">
                <a:latin typeface="Arial"/>
                <a:ea typeface="Arial"/>
                <a:cs typeface="Arial"/>
                <a:sym typeface="Arial"/>
              </a:rPr>
              <a:t> direktivy za nás většinou doplňuje IDE):</a:t>
            </a:r>
          </a:p>
        </p:txBody>
      </p:sp>
      <p:sp>
        <p:nvSpPr>
          <p:cNvPr id="3" name="Rectangle 1">
            <a:extLst>
              <a:ext uri="{FF2B5EF4-FFF2-40B4-BE49-F238E27FC236}">
                <a16:creationId xmlns:a16="http://schemas.microsoft.com/office/drawing/2014/main" id="{EC716D20-BF00-FA6D-034E-3EA3F9B08AD5}"/>
              </a:ext>
            </a:extLst>
          </p:cNvPr>
          <p:cNvSpPr>
            <a:spLocks noChangeArrowheads="1"/>
          </p:cNvSpPr>
          <p:nvPr/>
        </p:nvSpPr>
        <p:spPr bwMode="auto">
          <a:xfrm>
            <a:off x="5091200" y="4011727"/>
            <a:ext cx="2468946" cy="181588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b="0" i="0" u="none" strike="noStrike" cap="none" normalizeH="0" baseline="0" dirty="0">
                <a:ln>
                  <a:noFill/>
                </a:ln>
                <a:solidFill>
                  <a:srgbClr val="CF8E6D"/>
                </a:solidFill>
                <a:effectLst/>
                <a:latin typeface="JetBrains Mono"/>
              </a:rPr>
              <a:t>&lt;?</a:t>
            </a:r>
            <a:r>
              <a:rPr kumimoji="0" lang="cs-CZ" altLang="cs-CZ" b="0" i="0" u="none" strike="noStrike" cap="none" normalizeH="0" baseline="0" dirty="0" err="1">
                <a:ln>
                  <a:noFill/>
                </a:ln>
                <a:solidFill>
                  <a:srgbClr val="CF8E6D"/>
                </a:solidFill>
                <a:effectLst/>
                <a:latin typeface="JetBrains Mono"/>
              </a:rPr>
              <a:t>php</a:t>
            </a:r>
            <a:br>
              <a:rPr kumimoji="0" lang="cs-CZ" altLang="cs-CZ" b="0" i="0" u="none" strike="noStrike" cap="none" normalizeH="0" baseline="0" dirty="0">
                <a:ln>
                  <a:noFill/>
                </a:ln>
                <a:solidFill>
                  <a:srgbClr val="CF8E6D"/>
                </a:solidFill>
                <a:effectLst/>
                <a:latin typeface="JetBrains Mono"/>
              </a:rPr>
            </a:br>
            <a:br>
              <a:rPr kumimoji="0" lang="cs-CZ" altLang="cs-CZ" b="0" i="0" u="none" strike="noStrike" cap="none" normalizeH="0" baseline="0" dirty="0">
                <a:ln>
                  <a:noFill/>
                </a:ln>
                <a:solidFill>
                  <a:srgbClr val="CF8E6D"/>
                </a:solidFill>
                <a:effectLst/>
                <a:latin typeface="JetBrains Mono"/>
              </a:rPr>
            </a:br>
            <a:r>
              <a:rPr kumimoji="0" lang="cs-CZ" altLang="cs-CZ" b="0" i="0" u="none" strike="noStrike" cap="none" normalizeH="0" baseline="0" dirty="0" err="1">
                <a:ln>
                  <a:noFill/>
                </a:ln>
                <a:solidFill>
                  <a:srgbClr val="CF8E6D"/>
                </a:solidFill>
                <a:effectLst/>
                <a:latin typeface="JetBrains Mono"/>
              </a:rPr>
              <a:t>declare</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strict_types</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a:ln>
                  <a:noFill/>
                </a:ln>
                <a:solidFill>
                  <a:srgbClr val="2AACB8"/>
                </a:solidFill>
                <a:effectLst/>
                <a:latin typeface="JetBrains Mono"/>
              </a:rPr>
              <a:t>1</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err="1">
                <a:ln>
                  <a:noFill/>
                </a:ln>
                <a:solidFill>
                  <a:srgbClr val="CF8E6D"/>
                </a:solidFill>
                <a:effectLst/>
                <a:latin typeface="JetBrains Mono"/>
              </a:rPr>
              <a:t>namespace</a:t>
            </a: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err="1">
                <a:ln>
                  <a:noFill/>
                </a:ln>
                <a:solidFill>
                  <a:srgbClr val="BCBEC4"/>
                </a:solidFill>
                <a:effectLst/>
                <a:latin typeface="JetBrains Mono"/>
              </a:rPr>
              <a:t>App</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Controllers</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CF8E6D"/>
                </a:solidFill>
                <a:effectLst/>
                <a:latin typeface="JetBrains Mono"/>
              </a:rPr>
              <a:t>use </a:t>
            </a:r>
            <a:r>
              <a:rPr kumimoji="0" lang="cs-CZ" altLang="cs-CZ" b="0" i="0" u="none" strike="noStrike" cap="none" normalizeH="0" baseline="0" dirty="0" err="1">
                <a:ln>
                  <a:noFill/>
                </a:ln>
                <a:solidFill>
                  <a:srgbClr val="BCBEC4"/>
                </a:solidFill>
                <a:effectLst/>
                <a:latin typeface="JetBrains Mono"/>
              </a:rPr>
              <a:t>App</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AppCore</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Utils</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Debug</a:t>
            </a:r>
            <a:r>
              <a:rPr kumimoji="0" lang="cs-CZ" altLang="cs-CZ" b="0" i="0" u="none" strike="noStrike" cap="none" normalizeH="0" baseline="0" dirty="0">
                <a:ln>
                  <a:noFill/>
                </a:ln>
                <a:solidFill>
                  <a:srgbClr val="BCBEC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cs-CZ" altLang="cs-CZ" dirty="0">
                <a:solidFill>
                  <a:srgbClr val="BCBEC4"/>
                </a:solidFill>
                <a:latin typeface="JetBrains Mono"/>
              </a:rPr>
              <a:t>…</a:t>
            </a:r>
            <a:endParaRPr kumimoji="0" lang="cs-CZ" altLang="cs-CZ"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514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F91D750D-3E34-78FD-C729-30F28E595B44}"/>
            </a:ext>
          </a:extLst>
        </p:cNvPr>
        <p:cNvGrpSpPr/>
        <p:nvPr/>
      </p:nvGrpSpPr>
      <p:grpSpPr>
        <a:xfrm>
          <a:off x="0" y="0"/>
          <a:ext cx="0" cy="0"/>
          <a:chOff x="0" y="0"/>
          <a:chExt cx="0" cy="0"/>
        </a:xfrm>
      </p:grpSpPr>
      <p:sp>
        <p:nvSpPr>
          <p:cNvPr id="96" name="Google Shape;96;p2">
            <a:extLst>
              <a:ext uri="{FF2B5EF4-FFF2-40B4-BE49-F238E27FC236}">
                <a16:creationId xmlns:a16="http://schemas.microsoft.com/office/drawing/2014/main" id="{9467C323-5D16-8530-EBD0-E9ABD78339B2}"/>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304D5AF6-FCE3-589C-5B08-B7F56D390B8E}"/>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5EADD573-A975-6053-4387-AE1BE006D806}"/>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CEFA2E55-EB42-0D9E-85D6-233C909FD862}"/>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808A07B7-3BF4-A282-6FA4-EEB687F4E211}"/>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a:t>
            </a:r>
            <a:r>
              <a:rPr lang="cs-CZ" sz="4400" dirty="0" err="1">
                <a:solidFill>
                  <a:srgbClr val="FFFFFF"/>
                </a:solidFill>
              </a:rPr>
              <a:t>autoloader</a:t>
            </a:r>
            <a:endParaRPr sz="2800" dirty="0"/>
          </a:p>
        </p:txBody>
      </p:sp>
      <p:sp>
        <p:nvSpPr>
          <p:cNvPr id="101" name="Google Shape;101;p2">
            <a:extLst>
              <a:ext uri="{FF2B5EF4-FFF2-40B4-BE49-F238E27FC236}">
                <a16:creationId xmlns:a16="http://schemas.microsoft.com/office/drawing/2014/main" id="{E5E6E02F-628A-E7D7-E5BE-06F027B96FCC}"/>
              </a:ext>
            </a:extLst>
          </p:cNvPr>
          <p:cNvSpPr txBox="1">
            <a:spLocks noGrp="1"/>
          </p:cNvSpPr>
          <p:nvPr>
            <p:ph type="body" idx="1"/>
          </p:nvPr>
        </p:nvSpPr>
        <p:spPr>
          <a:xfrm>
            <a:off x="1074198" y="2229762"/>
            <a:ext cx="10146001" cy="3944895"/>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t>Nyní už máme připraveno vše pro </a:t>
            </a:r>
            <a:r>
              <a:rPr lang="cs-CZ" sz="2400" dirty="0" err="1"/>
              <a:t>autoloading</a:t>
            </a:r>
            <a:r>
              <a:rPr lang="cs-CZ" sz="2400" dirty="0"/>
              <a:t>. </a:t>
            </a:r>
            <a:r>
              <a:rPr lang="cs-CZ" sz="2400" dirty="0" err="1"/>
              <a:t>Autoloader</a:t>
            </a:r>
            <a:r>
              <a:rPr lang="cs-CZ" sz="2400" dirty="0"/>
              <a:t> jako takový nemusíme vymýšlet – je standardizován v PSR: </a:t>
            </a:r>
            <a:r>
              <a:rPr lang="cs-CZ" sz="2400" dirty="0">
                <a:hlinkClick r:id="rId3"/>
              </a:rPr>
              <a:t>https://www.php-fig.org/</a:t>
            </a:r>
            <a:r>
              <a:rPr lang="cs-CZ" sz="2400" dirty="0" err="1">
                <a:hlinkClick r:id="rId3"/>
              </a:rPr>
              <a:t>psr</a:t>
            </a:r>
            <a:r>
              <a:rPr lang="cs-CZ" sz="2400" dirty="0">
                <a:hlinkClick r:id="rId3"/>
              </a:rPr>
              <a:t>/psr-4/</a:t>
            </a:r>
            <a:r>
              <a:rPr lang="cs-CZ" sz="2400" dirty="0"/>
              <a:t>, dokonce máme k dispozici i ukázkové implementace.</a:t>
            </a:r>
          </a:p>
          <a:p>
            <a:pPr marL="5152" lvl="0" indent="0" algn="l" rtl="0">
              <a:lnSpc>
                <a:spcPct val="115000"/>
              </a:lnSpc>
              <a:spcBef>
                <a:spcPts val="0"/>
              </a:spcBef>
              <a:spcAft>
                <a:spcPts val="0"/>
              </a:spcAft>
              <a:buSzPct val="100000"/>
              <a:buNone/>
            </a:pPr>
            <a:endParaRPr lang="cs-CZ" sz="2400" dirty="0">
              <a:latin typeface="Arial"/>
              <a:ea typeface="Arial"/>
              <a:cs typeface="Arial"/>
              <a:sym typeface="Arial"/>
            </a:endParaRPr>
          </a:p>
          <a:p>
            <a:pPr marL="5152" lvl="0" indent="0" algn="l" rtl="0">
              <a:lnSpc>
                <a:spcPct val="115000"/>
              </a:lnSpc>
              <a:spcBef>
                <a:spcPts val="0"/>
              </a:spcBef>
              <a:spcAft>
                <a:spcPts val="0"/>
              </a:spcAft>
              <a:buSzPct val="100000"/>
              <a:buNone/>
            </a:pPr>
            <a:r>
              <a:rPr lang="cs-CZ" sz="2400" dirty="0"/>
              <a:t>Poslední věc, kterou musíme udělat, je připojit </a:t>
            </a:r>
            <a:r>
              <a:rPr lang="cs-CZ" sz="2400" dirty="0" err="1"/>
              <a:t>autoloader</a:t>
            </a:r>
            <a:r>
              <a:rPr lang="cs-CZ" sz="2400" dirty="0"/>
              <a:t> (typicky uložen v souboru </a:t>
            </a:r>
            <a:r>
              <a:rPr lang="cs-CZ" sz="2400" i="1" dirty="0" err="1"/>
              <a:t>autoloader.php</a:t>
            </a:r>
            <a:r>
              <a:rPr lang="cs-CZ" sz="2400" dirty="0"/>
              <a:t>) do tzv. </a:t>
            </a:r>
            <a:r>
              <a:rPr lang="cs-CZ" sz="2400" dirty="0" err="1"/>
              <a:t>entrypointu</a:t>
            </a:r>
            <a:r>
              <a:rPr lang="cs-CZ" sz="2400" dirty="0"/>
              <a:t> aplikace – většinou se jedná o </a:t>
            </a:r>
            <a:r>
              <a:rPr lang="cs-CZ" sz="2400" i="1" dirty="0" err="1"/>
              <a:t>index.php</a:t>
            </a:r>
            <a:r>
              <a:rPr lang="cs-CZ" sz="2400" dirty="0"/>
              <a:t> ve veřejné části serveru.</a:t>
            </a:r>
            <a:endParaRPr lang="cs-CZ" sz="2400" dirty="0">
              <a:latin typeface="Arial"/>
              <a:ea typeface="Arial"/>
              <a:cs typeface="Arial"/>
              <a:sym typeface="Arial"/>
            </a:endParaRPr>
          </a:p>
        </p:txBody>
      </p:sp>
    </p:spTree>
    <p:extLst>
      <p:ext uri="{BB962C8B-B14F-4D97-AF65-F5344CB8AC3E}">
        <p14:creationId xmlns:p14="http://schemas.microsoft.com/office/powerpoint/2010/main" val="3216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78670CB6-F658-D5F2-693F-5A7ACAC7977A}"/>
            </a:ext>
          </a:extLst>
        </p:cNvPr>
        <p:cNvGrpSpPr/>
        <p:nvPr/>
      </p:nvGrpSpPr>
      <p:grpSpPr>
        <a:xfrm>
          <a:off x="0" y="0"/>
          <a:ext cx="0" cy="0"/>
          <a:chOff x="0" y="0"/>
          <a:chExt cx="0" cy="0"/>
        </a:xfrm>
      </p:grpSpPr>
      <p:sp>
        <p:nvSpPr>
          <p:cNvPr id="96" name="Google Shape;96;p2">
            <a:extLst>
              <a:ext uri="{FF2B5EF4-FFF2-40B4-BE49-F238E27FC236}">
                <a16:creationId xmlns:a16="http://schemas.microsoft.com/office/drawing/2014/main" id="{B0FC4E5E-682E-B25D-A15F-285EA4E17855}"/>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8738E7E9-0175-22B7-8AAC-CFE31B0AB667}"/>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D3D0C117-BA39-3DE2-3DB2-0E7ACFA7B09E}"/>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264D096F-A60A-B6E2-E47E-9421C33D2D39}"/>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9E17C2FF-9BD0-85E6-8B78-91539669055A}"/>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a:t>
            </a:r>
            <a:r>
              <a:rPr lang="cs-CZ" sz="4400" dirty="0" err="1">
                <a:solidFill>
                  <a:srgbClr val="FFFFFF"/>
                </a:solidFill>
              </a:rPr>
              <a:t>autoloader</a:t>
            </a:r>
            <a:endParaRPr sz="2800" dirty="0"/>
          </a:p>
        </p:txBody>
      </p:sp>
      <p:sp>
        <p:nvSpPr>
          <p:cNvPr id="101" name="Google Shape;101;p2">
            <a:extLst>
              <a:ext uri="{FF2B5EF4-FFF2-40B4-BE49-F238E27FC236}">
                <a16:creationId xmlns:a16="http://schemas.microsoft.com/office/drawing/2014/main" id="{7078B1D3-C937-06F5-A54E-211ACAF3775F}"/>
              </a:ext>
            </a:extLst>
          </p:cNvPr>
          <p:cNvSpPr txBox="1">
            <a:spLocks noGrp="1"/>
          </p:cNvSpPr>
          <p:nvPr>
            <p:ph type="body" idx="1"/>
          </p:nvPr>
        </p:nvSpPr>
        <p:spPr>
          <a:xfrm>
            <a:off x="1074198" y="2229763"/>
            <a:ext cx="10146001" cy="759244"/>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latin typeface="Arial"/>
                <a:ea typeface="Arial"/>
                <a:cs typeface="Arial"/>
                <a:sym typeface="Arial"/>
              </a:rPr>
              <a:t>Ukázka použití </a:t>
            </a:r>
            <a:r>
              <a:rPr lang="cs-CZ" sz="2400" dirty="0" err="1">
                <a:latin typeface="Arial"/>
                <a:ea typeface="Arial"/>
                <a:cs typeface="Arial"/>
                <a:sym typeface="Arial"/>
              </a:rPr>
              <a:t>autoloaderu</a:t>
            </a:r>
            <a:r>
              <a:rPr lang="cs-CZ" sz="2400" dirty="0">
                <a:latin typeface="Arial"/>
                <a:ea typeface="Arial"/>
                <a:cs typeface="Arial"/>
                <a:sym typeface="Arial"/>
              </a:rPr>
              <a:t>:</a:t>
            </a:r>
          </a:p>
        </p:txBody>
      </p:sp>
      <p:sp>
        <p:nvSpPr>
          <p:cNvPr id="2" name="Rectangle 1">
            <a:extLst>
              <a:ext uri="{FF2B5EF4-FFF2-40B4-BE49-F238E27FC236}">
                <a16:creationId xmlns:a16="http://schemas.microsoft.com/office/drawing/2014/main" id="{F6FED7BB-72C9-9DB0-B17C-31DFECD84513}"/>
              </a:ext>
            </a:extLst>
          </p:cNvPr>
          <p:cNvSpPr>
            <a:spLocks noChangeArrowheads="1"/>
          </p:cNvSpPr>
          <p:nvPr/>
        </p:nvSpPr>
        <p:spPr bwMode="auto">
          <a:xfrm>
            <a:off x="4653038" y="3621338"/>
            <a:ext cx="2988319" cy="267765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b="0" i="0" u="none" strike="noStrike" cap="none" normalizeH="0" baseline="0" dirty="0">
                <a:ln>
                  <a:noFill/>
                </a:ln>
                <a:solidFill>
                  <a:srgbClr val="CF8E6D"/>
                </a:solidFill>
                <a:effectLst/>
                <a:latin typeface="JetBrains Mono"/>
              </a:rPr>
              <a:t>&lt;?</a:t>
            </a:r>
            <a:r>
              <a:rPr kumimoji="0" lang="cs-CZ" altLang="cs-CZ" b="0" i="0" u="none" strike="noStrike" cap="none" normalizeH="0" baseline="0" dirty="0" err="1">
                <a:ln>
                  <a:noFill/>
                </a:ln>
                <a:solidFill>
                  <a:srgbClr val="CF8E6D"/>
                </a:solidFill>
                <a:effectLst/>
                <a:latin typeface="JetBrains Mono"/>
              </a:rPr>
              <a:t>php</a:t>
            </a:r>
            <a:br>
              <a:rPr kumimoji="0" lang="cs-CZ" altLang="cs-CZ" b="0" i="0" u="none" strike="noStrike" cap="none" normalizeH="0" baseline="0" dirty="0">
                <a:ln>
                  <a:noFill/>
                </a:ln>
                <a:solidFill>
                  <a:srgbClr val="CF8E6D"/>
                </a:solidFill>
                <a:effectLst/>
                <a:latin typeface="JetBrains Mono"/>
              </a:rPr>
            </a:br>
            <a:br>
              <a:rPr kumimoji="0" lang="cs-CZ" altLang="cs-CZ" b="0" i="0" u="none" strike="noStrike" cap="none" normalizeH="0" baseline="0" dirty="0">
                <a:ln>
                  <a:noFill/>
                </a:ln>
                <a:solidFill>
                  <a:srgbClr val="CF8E6D"/>
                </a:solidFill>
                <a:effectLst/>
                <a:latin typeface="JetBrains Mono"/>
              </a:rPr>
            </a:br>
            <a:r>
              <a:rPr kumimoji="0" lang="cs-CZ" altLang="cs-CZ" b="0" i="0" u="none" strike="noStrike" cap="none" normalizeH="0" baseline="0" dirty="0" err="1">
                <a:ln>
                  <a:noFill/>
                </a:ln>
                <a:solidFill>
                  <a:srgbClr val="CF8E6D"/>
                </a:solidFill>
                <a:effectLst/>
                <a:latin typeface="JetBrains Mono"/>
              </a:rPr>
              <a:t>declare</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strict_types</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a:ln>
                  <a:noFill/>
                </a:ln>
                <a:solidFill>
                  <a:srgbClr val="2AACB8"/>
                </a:solidFill>
                <a:effectLst/>
                <a:latin typeface="JetBrains Mono"/>
              </a:rPr>
              <a:t>1</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err="1">
                <a:ln>
                  <a:noFill/>
                </a:ln>
                <a:solidFill>
                  <a:srgbClr val="CF8E6D"/>
                </a:solidFill>
                <a:effectLst/>
                <a:latin typeface="JetBrains Mono"/>
              </a:rPr>
              <a:t>require_once</a:t>
            </a: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App</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autoloader.php</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CF8E6D"/>
                </a:solidFill>
                <a:effectLst/>
                <a:latin typeface="JetBrains Mono"/>
              </a:rPr>
              <a:t>use </a:t>
            </a:r>
            <a:r>
              <a:rPr kumimoji="0" lang="cs-CZ" altLang="cs-CZ" b="0" i="0" u="none" strike="noStrike" cap="none" normalizeH="0" baseline="0" dirty="0" err="1">
                <a:ln>
                  <a:noFill/>
                </a:ln>
                <a:solidFill>
                  <a:srgbClr val="BCBEC4"/>
                </a:solidFill>
                <a:effectLst/>
                <a:latin typeface="JetBrains Mono"/>
              </a:rPr>
              <a:t>App</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App</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9876AA"/>
                </a:solidFill>
                <a:effectLst/>
                <a:latin typeface="JetBrains Mono"/>
              </a:rPr>
              <a:t>$</a:t>
            </a:r>
            <a:r>
              <a:rPr kumimoji="0" lang="cs-CZ" altLang="cs-CZ" b="0" i="0" u="none" strike="noStrike" cap="none" normalizeH="0" baseline="0" dirty="0" err="1">
                <a:ln>
                  <a:noFill/>
                </a:ln>
                <a:solidFill>
                  <a:srgbClr val="9876AA"/>
                </a:solidFill>
                <a:effectLst/>
                <a:latin typeface="JetBrains Mono"/>
              </a:rPr>
              <a:t>app</a:t>
            </a:r>
            <a:r>
              <a:rPr kumimoji="0" lang="cs-CZ" altLang="cs-CZ" b="0" i="0" u="none" strike="noStrike" cap="none" normalizeH="0" baseline="0" dirty="0">
                <a:ln>
                  <a:noFill/>
                </a:ln>
                <a:solidFill>
                  <a:srgbClr val="9876AA"/>
                </a:solidFill>
                <a:effectLst/>
                <a:latin typeface="JetBrains Mono"/>
              </a:rPr>
              <a:t> </a:t>
            </a: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err="1">
                <a:ln>
                  <a:noFill/>
                </a:ln>
                <a:solidFill>
                  <a:srgbClr val="CF8E6D"/>
                </a:solidFill>
                <a:effectLst/>
                <a:latin typeface="JetBrains Mono"/>
              </a:rPr>
              <a:t>new</a:t>
            </a: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err="1">
                <a:ln>
                  <a:noFill/>
                </a:ln>
                <a:solidFill>
                  <a:srgbClr val="BCBEC4"/>
                </a:solidFill>
                <a:effectLst/>
                <a:latin typeface="JetBrains Mono"/>
              </a:rPr>
              <a:t>App</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9876AA"/>
                </a:solidFill>
                <a:effectLst/>
                <a:latin typeface="JetBrains Mono"/>
              </a:rPr>
              <a:t>$</a:t>
            </a:r>
            <a:r>
              <a:rPr kumimoji="0" lang="cs-CZ" altLang="cs-CZ" b="0" i="0" u="none" strike="noStrike" cap="none" normalizeH="0" baseline="0" dirty="0" err="1">
                <a:ln>
                  <a:noFill/>
                </a:ln>
                <a:solidFill>
                  <a:srgbClr val="9876AA"/>
                </a:solidFill>
                <a:effectLst/>
                <a:latin typeface="JetBrains Mono"/>
              </a:rPr>
              <a:t>app</a:t>
            </a:r>
            <a:r>
              <a:rPr kumimoji="0" lang="cs-CZ" altLang="cs-CZ" b="0" i="0" u="none" strike="noStrike" cap="none" normalizeH="0" baseline="0" dirty="0">
                <a:ln>
                  <a:noFill/>
                </a:ln>
                <a:solidFill>
                  <a:srgbClr val="BCBEC4"/>
                </a:solidFill>
                <a:effectLst/>
                <a:latin typeface="JetBrains Mono"/>
              </a:rPr>
              <a:t>-&gt;</a:t>
            </a:r>
            <a:r>
              <a:rPr kumimoji="0" lang="cs-CZ" altLang="cs-CZ" b="0" i="0" u="none" strike="noStrike" cap="none" normalizeH="0" baseline="0" dirty="0">
                <a:ln>
                  <a:noFill/>
                </a:ln>
                <a:solidFill>
                  <a:srgbClr val="57AAF7"/>
                </a:solidFill>
                <a:effectLst/>
                <a:latin typeface="JetBrains Mono"/>
              </a:rPr>
              <a:t>run</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endParaRPr kumimoji="0" lang="cs-CZ" altLang="cs-CZ" b="0" i="0" u="none" strike="noStrike" cap="none" normalizeH="0" baseline="0" dirty="0">
              <a:ln>
                <a:noFill/>
              </a:ln>
              <a:solidFill>
                <a:schemeClr val="tx1"/>
              </a:solidFill>
              <a:effectLst/>
              <a:latin typeface="Arial" panose="020B0604020202020204" pitchFamily="34" charset="0"/>
            </a:endParaRPr>
          </a:p>
        </p:txBody>
      </p:sp>
      <p:sp>
        <p:nvSpPr>
          <p:cNvPr id="3" name="Google Shape;101;p2">
            <a:extLst>
              <a:ext uri="{FF2B5EF4-FFF2-40B4-BE49-F238E27FC236}">
                <a16:creationId xmlns:a16="http://schemas.microsoft.com/office/drawing/2014/main" id="{4B5DCA35-7667-DB7D-6789-FE034A426F65}"/>
              </a:ext>
            </a:extLst>
          </p:cNvPr>
          <p:cNvSpPr txBox="1">
            <a:spLocks/>
          </p:cNvSpPr>
          <p:nvPr/>
        </p:nvSpPr>
        <p:spPr>
          <a:xfrm>
            <a:off x="5386760" y="3096386"/>
            <a:ext cx="1418475" cy="417573"/>
          </a:xfrm>
          <a:prstGeom prst="rect">
            <a:avLst/>
          </a:prstGeom>
          <a:noFill/>
          <a:ln>
            <a:noFill/>
          </a:ln>
        </p:spPr>
        <p:txBody>
          <a:bodyPr spcFirstLastPara="1" wrap="square" lIns="91425" tIns="45700" rIns="91425" bIns="45700" anchor="ctr"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5152" indent="0">
              <a:lnSpc>
                <a:spcPct val="115000"/>
              </a:lnSpc>
              <a:spcBef>
                <a:spcPts val="0"/>
              </a:spcBef>
              <a:buSzPct val="100000"/>
              <a:buFont typeface="Arial"/>
              <a:buNone/>
            </a:pPr>
            <a:r>
              <a:rPr lang="cs-CZ" sz="2400" dirty="0" err="1"/>
              <a:t>index.php</a:t>
            </a:r>
            <a:endParaRPr lang="cs-CZ" sz="2400" dirty="0"/>
          </a:p>
        </p:txBody>
      </p:sp>
    </p:spTree>
    <p:extLst>
      <p:ext uri="{BB962C8B-B14F-4D97-AF65-F5344CB8AC3E}">
        <p14:creationId xmlns:p14="http://schemas.microsoft.com/office/powerpoint/2010/main" val="265728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a:t>
            </a:r>
            <a:r>
              <a:rPr lang="cs-CZ" sz="2800" dirty="0">
                <a:solidFill>
                  <a:srgbClr val="FFFFFF"/>
                </a:solidFill>
              </a:rPr>
              <a:t>skládání programu z více souborů</a:t>
            </a:r>
            <a:endParaRPr sz="2800" dirty="0"/>
          </a:p>
        </p:txBody>
      </p:sp>
      <p:sp>
        <p:nvSpPr>
          <p:cNvPr id="101" name="Google Shape;101;p2"/>
          <p:cNvSpPr txBox="1">
            <a:spLocks noGrp="1"/>
          </p:cNvSpPr>
          <p:nvPr>
            <p:ph type="body" idx="1"/>
          </p:nvPr>
        </p:nvSpPr>
        <p:spPr>
          <a:xfrm>
            <a:off x="1074198" y="2310151"/>
            <a:ext cx="10021302" cy="3942300"/>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t>Když budeme vytvářet aplikaci, určitě nebudeme chtít veškerou funkcionalitu napsat do jednoho obřího souboru.</a:t>
            </a:r>
          </a:p>
          <a:p>
            <a:pPr marL="5152" lvl="0" indent="0" algn="l" rtl="0">
              <a:lnSpc>
                <a:spcPct val="115000"/>
              </a:lnSpc>
              <a:spcBef>
                <a:spcPts val="0"/>
              </a:spcBef>
              <a:spcAft>
                <a:spcPts val="0"/>
              </a:spcAft>
              <a:buSzPct val="100000"/>
              <a:buNone/>
            </a:pPr>
            <a:endParaRPr lang="cs-CZ" sz="2400" dirty="0">
              <a:latin typeface="Arial"/>
              <a:ea typeface="Arial"/>
              <a:cs typeface="Arial"/>
              <a:sym typeface="Arial"/>
            </a:endParaRPr>
          </a:p>
          <a:p>
            <a:pPr marL="5152" lvl="0" indent="0" algn="l" rtl="0">
              <a:lnSpc>
                <a:spcPct val="115000"/>
              </a:lnSpc>
              <a:spcBef>
                <a:spcPts val="0"/>
              </a:spcBef>
              <a:spcAft>
                <a:spcPts val="0"/>
              </a:spcAft>
              <a:buSzPct val="100000"/>
              <a:buNone/>
            </a:pPr>
            <a:r>
              <a:rPr lang="cs-CZ" sz="2400" dirty="0"/>
              <a:t>Takovou aplikaci by bylo velmi složité udržovat a rozšiřovat a také by byla velmi neefektivní, protože by se vždy načetl i kód, který pro daný úkon není potřeba.</a:t>
            </a:r>
            <a:endParaRPr sz="2400" dirty="0">
              <a:latin typeface="Arial"/>
              <a:ea typeface="Arial"/>
              <a:cs typeface="Arial"/>
              <a:sym typeface="Arial"/>
            </a:endParaRPr>
          </a:p>
        </p:txBody>
      </p:sp>
    </p:spTree>
    <p:extLst>
      <p:ext uri="{BB962C8B-B14F-4D97-AF65-F5344CB8AC3E}">
        <p14:creationId xmlns:p14="http://schemas.microsoft.com/office/powerpoint/2010/main" val="285074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78F2481F-889C-C97B-D905-E7F743AD84A5}"/>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DF902E47-A193-F75F-9C31-0E3624B462C3}"/>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2">
            <a:extLst>
              <a:ext uri="{FF2B5EF4-FFF2-40B4-BE49-F238E27FC236}">
                <a16:creationId xmlns:a16="http://schemas.microsoft.com/office/drawing/2014/main" id="{98D17EB5-5E8A-9D52-0ECD-1EC61FAD4304}"/>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637E2F0A-A188-B629-0E0F-45849D42B39E}"/>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5178D1C7-B1B5-FD8E-CA96-F16E13BCD7F1}"/>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41824DA4-0134-356E-EAF4-E57BD4421D54}"/>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16774BF8-8C4E-837F-E908-442BA4364828}"/>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a:t>
            </a:r>
            <a:r>
              <a:rPr lang="cs-CZ" sz="2800" dirty="0">
                <a:solidFill>
                  <a:srgbClr val="FFFFFF"/>
                </a:solidFill>
              </a:rPr>
              <a:t>skládání programu z více souborů</a:t>
            </a:r>
            <a:endParaRPr sz="2800" dirty="0"/>
          </a:p>
        </p:txBody>
      </p:sp>
      <p:sp>
        <p:nvSpPr>
          <p:cNvPr id="101" name="Google Shape;101;p2">
            <a:extLst>
              <a:ext uri="{FF2B5EF4-FFF2-40B4-BE49-F238E27FC236}">
                <a16:creationId xmlns:a16="http://schemas.microsoft.com/office/drawing/2014/main" id="{26E6A009-51FD-047D-0E58-9985796376AD}"/>
              </a:ext>
            </a:extLst>
          </p:cNvPr>
          <p:cNvSpPr txBox="1">
            <a:spLocks noGrp="1"/>
          </p:cNvSpPr>
          <p:nvPr>
            <p:ph type="body" idx="1"/>
          </p:nvPr>
        </p:nvSpPr>
        <p:spPr>
          <a:xfrm>
            <a:off x="1074198" y="2310151"/>
            <a:ext cx="10021302" cy="3942300"/>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t>Naštěstí můžeme náš program rozkouskovat do mnoha malých souborů, se kterými se nám bude dobře pracovat.</a:t>
            </a:r>
          </a:p>
          <a:p>
            <a:pPr marL="5152" lvl="0" indent="0" algn="l" rtl="0">
              <a:lnSpc>
                <a:spcPct val="115000"/>
              </a:lnSpc>
              <a:spcBef>
                <a:spcPts val="0"/>
              </a:spcBef>
              <a:spcAft>
                <a:spcPts val="0"/>
              </a:spcAft>
              <a:buSzPct val="100000"/>
              <a:buNone/>
            </a:pPr>
            <a:endParaRPr lang="cs-CZ" sz="2400" dirty="0">
              <a:latin typeface="Arial"/>
              <a:ea typeface="Arial"/>
              <a:cs typeface="Arial"/>
              <a:sym typeface="Arial"/>
            </a:endParaRPr>
          </a:p>
          <a:p>
            <a:pPr marL="5152" lvl="0" indent="0" algn="l" rtl="0">
              <a:lnSpc>
                <a:spcPct val="115000"/>
              </a:lnSpc>
              <a:spcBef>
                <a:spcPts val="0"/>
              </a:spcBef>
              <a:spcAft>
                <a:spcPts val="0"/>
              </a:spcAft>
              <a:buSzPct val="100000"/>
              <a:buNone/>
            </a:pPr>
            <a:r>
              <a:rPr lang="cs-CZ" sz="2400" dirty="0"/>
              <a:t>Dále budeme „spojovat“ tyto soubory do větších celků tak, že vždy budeme mít k dispozici jen to co opravdu potřebujeme k obsluze požadavku.</a:t>
            </a:r>
          </a:p>
          <a:p>
            <a:pPr marL="5152" lvl="0" indent="0" algn="l" rtl="0">
              <a:lnSpc>
                <a:spcPct val="115000"/>
              </a:lnSpc>
              <a:spcBef>
                <a:spcPts val="0"/>
              </a:spcBef>
              <a:spcAft>
                <a:spcPts val="0"/>
              </a:spcAft>
              <a:buSzPct val="100000"/>
              <a:buNone/>
            </a:pPr>
            <a:endParaRPr lang="cs-CZ" sz="2400" dirty="0">
              <a:latin typeface="Arial"/>
              <a:ea typeface="Arial"/>
              <a:cs typeface="Arial"/>
              <a:sym typeface="Arial"/>
            </a:endParaRPr>
          </a:p>
          <a:p>
            <a:pPr marL="5152" lvl="0" indent="0" algn="l" rtl="0">
              <a:lnSpc>
                <a:spcPct val="115000"/>
              </a:lnSpc>
              <a:spcBef>
                <a:spcPts val="0"/>
              </a:spcBef>
              <a:spcAft>
                <a:spcPts val="0"/>
              </a:spcAft>
              <a:buSzPct val="100000"/>
              <a:buNone/>
            </a:pPr>
            <a:r>
              <a:rPr lang="cs-CZ" sz="2400" dirty="0"/>
              <a:t>U objektově orientovaného programování si můžeme zapamatovat: jedna třída = </a:t>
            </a:r>
            <a:r>
              <a:rPr lang="cs-CZ" sz="2400"/>
              <a:t>jeden soubor.</a:t>
            </a:r>
            <a:endParaRPr sz="2400" dirty="0">
              <a:latin typeface="Arial"/>
              <a:ea typeface="Arial"/>
              <a:cs typeface="Arial"/>
              <a:sym typeface="Arial"/>
            </a:endParaRPr>
          </a:p>
        </p:txBody>
      </p:sp>
    </p:spTree>
    <p:extLst>
      <p:ext uri="{BB962C8B-B14F-4D97-AF65-F5344CB8AC3E}">
        <p14:creationId xmlns:p14="http://schemas.microsoft.com/office/powerpoint/2010/main" val="320136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3B8272A7-362D-20AE-3978-1E1CA4CB3325}"/>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2BC7A88C-FDEA-CB2D-CA2B-6DCCD39483AA}"/>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2">
            <a:extLst>
              <a:ext uri="{FF2B5EF4-FFF2-40B4-BE49-F238E27FC236}">
                <a16:creationId xmlns:a16="http://schemas.microsoft.com/office/drawing/2014/main" id="{87C751C3-3C74-2964-DDF4-226A2F630ACD}"/>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0F3DDB92-7F40-46BE-9FDB-06316CA5DC15}"/>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545A2E94-6EEA-41F5-E657-2B3C2D9424C0}"/>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30288103-B94E-6134-F8BD-18D9D8C58F5A}"/>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D187B95E-58B4-7519-1EF8-953599BCBC76}"/>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a:t>
            </a:r>
            <a:r>
              <a:rPr lang="cs-CZ" sz="2800" dirty="0">
                <a:solidFill>
                  <a:srgbClr val="FFFFFF"/>
                </a:solidFill>
              </a:rPr>
              <a:t>skládání programu z více souborů</a:t>
            </a:r>
            <a:endParaRPr sz="2800" dirty="0"/>
          </a:p>
        </p:txBody>
      </p:sp>
      <p:sp>
        <p:nvSpPr>
          <p:cNvPr id="101" name="Google Shape;101;p2">
            <a:extLst>
              <a:ext uri="{FF2B5EF4-FFF2-40B4-BE49-F238E27FC236}">
                <a16:creationId xmlns:a16="http://schemas.microsoft.com/office/drawing/2014/main" id="{7627E5EB-EE94-CE77-65F8-3B2B1E66A595}"/>
              </a:ext>
            </a:extLst>
          </p:cNvPr>
          <p:cNvSpPr txBox="1">
            <a:spLocks noGrp="1"/>
          </p:cNvSpPr>
          <p:nvPr>
            <p:ph type="body" idx="1"/>
          </p:nvPr>
        </p:nvSpPr>
        <p:spPr>
          <a:xfrm>
            <a:off x="1074198" y="2310152"/>
            <a:ext cx="10021302" cy="1597434"/>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latin typeface="Arial"/>
                <a:ea typeface="Arial"/>
                <a:cs typeface="Arial"/>
                <a:sym typeface="Arial"/>
              </a:rPr>
              <a:t>Jednotlivé soubory budeme spojovat </a:t>
            </a:r>
            <a:r>
              <a:rPr lang="cs-CZ" sz="2400" dirty="0"/>
              <a:t>pomocí direktivy </a:t>
            </a:r>
            <a:r>
              <a:rPr lang="cs-CZ" sz="2400" i="1" dirty="0" err="1"/>
              <a:t>include</a:t>
            </a:r>
            <a:r>
              <a:rPr lang="cs-CZ" sz="2400" i="1" dirty="0"/>
              <a:t> </a:t>
            </a:r>
            <a:r>
              <a:rPr lang="cs-CZ" sz="2400" dirty="0"/>
              <a:t>nebo </a:t>
            </a:r>
            <a:r>
              <a:rPr lang="cs-CZ" sz="2400" i="1" dirty="0" err="1"/>
              <a:t>require</a:t>
            </a:r>
            <a:r>
              <a:rPr lang="cs-CZ" sz="2400" dirty="0"/>
              <a:t> (případně </a:t>
            </a:r>
            <a:r>
              <a:rPr lang="cs-CZ" sz="2400" i="1" dirty="0" err="1"/>
              <a:t>include_once</a:t>
            </a:r>
            <a:r>
              <a:rPr lang="cs-CZ" sz="2400" dirty="0"/>
              <a:t> nebo </a:t>
            </a:r>
            <a:r>
              <a:rPr lang="cs-CZ" sz="2400" i="1" dirty="0" err="1"/>
              <a:t>require_once</a:t>
            </a:r>
            <a:r>
              <a:rPr lang="cs-CZ" sz="2400" dirty="0"/>
              <a:t>):</a:t>
            </a:r>
            <a:endParaRPr sz="2400" dirty="0">
              <a:latin typeface="Arial"/>
              <a:ea typeface="Arial"/>
              <a:cs typeface="Arial"/>
              <a:sym typeface="Arial"/>
            </a:endParaRPr>
          </a:p>
        </p:txBody>
      </p:sp>
      <p:sp>
        <p:nvSpPr>
          <p:cNvPr id="2" name="Rectangle 1">
            <a:extLst>
              <a:ext uri="{FF2B5EF4-FFF2-40B4-BE49-F238E27FC236}">
                <a16:creationId xmlns:a16="http://schemas.microsoft.com/office/drawing/2014/main" id="{5E6E9F1E-88F9-7D27-7EA1-2CE1A2D4A32F}"/>
              </a:ext>
            </a:extLst>
          </p:cNvPr>
          <p:cNvSpPr>
            <a:spLocks noChangeArrowheads="1"/>
          </p:cNvSpPr>
          <p:nvPr/>
        </p:nvSpPr>
        <p:spPr bwMode="auto">
          <a:xfrm>
            <a:off x="4036684" y="4059375"/>
            <a:ext cx="4221027" cy="160043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b="0" i="0" u="none" strike="noStrike" cap="none" normalizeH="0" baseline="0" dirty="0">
                <a:ln>
                  <a:noFill/>
                </a:ln>
                <a:solidFill>
                  <a:srgbClr val="CF8E6D"/>
                </a:solidFill>
                <a:effectLst/>
                <a:latin typeface="JetBrains Mono"/>
              </a:rPr>
              <a:t>&lt;?</a:t>
            </a:r>
            <a:r>
              <a:rPr kumimoji="0" lang="cs-CZ" altLang="cs-CZ" b="0" i="0" u="none" strike="noStrike" cap="none" normalizeH="0" baseline="0" dirty="0" err="1">
                <a:ln>
                  <a:noFill/>
                </a:ln>
                <a:solidFill>
                  <a:srgbClr val="CF8E6D"/>
                </a:solidFill>
                <a:effectLst/>
                <a:latin typeface="JetBrains Mono"/>
              </a:rPr>
              <a:t>php</a:t>
            </a:r>
            <a:br>
              <a:rPr kumimoji="0" lang="cs-CZ" altLang="cs-CZ" b="0" i="0" u="none" strike="noStrike" cap="none" normalizeH="0" baseline="0" dirty="0">
                <a:ln>
                  <a:noFill/>
                </a:ln>
                <a:solidFill>
                  <a:srgbClr val="CF8E6D"/>
                </a:solidFill>
                <a:effectLst/>
                <a:latin typeface="JetBrains Mono"/>
              </a:rPr>
            </a:br>
            <a:br>
              <a:rPr kumimoji="0" lang="cs-CZ" altLang="cs-CZ" b="0" i="0" u="none" strike="noStrike" cap="none" normalizeH="0" baseline="0" dirty="0">
                <a:ln>
                  <a:noFill/>
                </a:ln>
                <a:solidFill>
                  <a:srgbClr val="CF8E6D"/>
                </a:solidFill>
                <a:effectLst/>
                <a:latin typeface="JetBrains Mono"/>
              </a:rPr>
            </a:br>
            <a:r>
              <a:rPr kumimoji="0" lang="cs-CZ" altLang="cs-CZ" b="0" i="0" u="none" strike="noStrike" cap="none" normalizeH="0" baseline="0" dirty="0" err="1">
                <a:ln>
                  <a:noFill/>
                </a:ln>
                <a:solidFill>
                  <a:srgbClr val="CF8E6D"/>
                </a:solidFill>
                <a:effectLst/>
                <a:latin typeface="JetBrains Mono"/>
              </a:rPr>
              <a:t>declare</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err="1">
                <a:ln>
                  <a:noFill/>
                </a:ln>
                <a:solidFill>
                  <a:srgbClr val="BCBEC4"/>
                </a:solidFill>
                <a:effectLst/>
                <a:latin typeface="JetBrains Mono"/>
              </a:rPr>
              <a:t>strict_types</a:t>
            </a:r>
            <a:r>
              <a:rPr kumimoji="0" lang="cs-CZ" altLang="cs-CZ" b="0" i="0" u="none" strike="noStrike" cap="none" normalizeH="0" baseline="0" dirty="0">
                <a:ln>
                  <a:noFill/>
                </a:ln>
                <a:solidFill>
                  <a:srgbClr val="BCBEC4"/>
                </a:solidFill>
                <a:effectLst/>
                <a:latin typeface="JetBrains Mono"/>
              </a:rPr>
              <a:t>=</a:t>
            </a:r>
            <a:r>
              <a:rPr kumimoji="0" lang="cs-CZ" altLang="cs-CZ" b="0" i="0" u="none" strike="noStrike" cap="none" normalizeH="0" baseline="0" dirty="0">
                <a:ln>
                  <a:noFill/>
                </a:ln>
                <a:solidFill>
                  <a:srgbClr val="2AACB8"/>
                </a:solidFill>
                <a:effectLst/>
                <a:latin typeface="JetBrains Mono"/>
              </a:rPr>
              <a:t>1</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err="1">
                <a:ln>
                  <a:noFill/>
                </a:ln>
                <a:solidFill>
                  <a:srgbClr val="CF8E6D"/>
                </a:solidFill>
                <a:effectLst/>
                <a:latin typeface="JetBrains Mono"/>
              </a:rPr>
              <a:t>include</a:t>
            </a: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a:ln>
                  <a:noFill/>
                </a:ln>
                <a:solidFill>
                  <a:srgbClr val="6AAB73"/>
                </a:solidFill>
                <a:effectLst/>
                <a:latin typeface="JetBrains Mono"/>
              </a:rPr>
              <a:t>'cesta/k/</a:t>
            </a:r>
            <a:r>
              <a:rPr kumimoji="0" lang="cs-CZ" altLang="cs-CZ" b="0" i="0" u="none" strike="noStrike" cap="none" normalizeH="0" baseline="0" dirty="0" err="1">
                <a:ln>
                  <a:noFill/>
                </a:ln>
                <a:solidFill>
                  <a:srgbClr val="6AAB73"/>
                </a:solidFill>
                <a:effectLst/>
                <a:latin typeface="JetBrains Mono"/>
              </a:rPr>
              <a:t>souboru.php</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7A7E85"/>
                </a:solidFill>
                <a:effectLst/>
                <a:latin typeface="JetBrains Mono"/>
              </a:rPr>
              <a:t>// nyní máme dispozici vše co se nachází v </a:t>
            </a:r>
            <a:r>
              <a:rPr kumimoji="0" lang="cs-CZ" altLang="cs-CZ" b="0" i="0" u="none" strike="noStrike" cap="none" normalizeH="0" baseline="0" dirty="0" err="1">
                <a:ln>
                  <a:noFill/>
                </a:ln>
                <a:solidFill>
                  <a:srgbClr val="7A7E85"/>
                </a:solidFill>
                <a:effectLst/>
                <a:latin typeface="JetBrains Mono"/>
              </a:rPr>
              <a:t>souboru.php</a:t>
            </a:r>
            <a:endParaRPr kumimoji="0" lang="cs-CZ" altLang="cs-CZ"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75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74DADAEA-6C2F-F841-C6E8-D0DD98DFAE4A}"/>
            </a:ext>
          </a:extLst>
        </p:cNvPr>
        <p:cNvGrpSpPr/>
        <p:nvPr/>
      </p:nvGrpSpPr>
      <p:grpSpPr>
        <a:xfrm>
          <a:off x="0" y="0"/>
          <a:ext cx="0" cy="0"/>
          <a:chOff x="0" y="0"/>
          <a:chExt cx="0" cy="0"/>
        </a:xfrm>
      </p:grpSpPr>
      <p:sp>
        <p:nvSpPr>
          <p:cNvPr id="96" name="Google Shape;96;p2">
            <a:extLst>
              <a:ext uri="{FF2B5EF4-FFF2-40B4-BE49-F238E27FC236}">
                <a16:creationId xmlns:a16="http://schemas.microsoft.com/office/drawing/2014/main" id="{CFF74857-1767-A431-9A8E-EDF538BCA618}"/>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AD5F594D-EBB6-954F-401C-11F32EA683BE}"/>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C3E648A4-C036-3D17-2780-042AF93EADC9}"/>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AE994F93-EB54-016F-5544-A9D7446055AD}"/>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00C69DF2-ADFA-AC09-8F3B-E7E8BD683C18}"/>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a:t>
            </a:r>
            <a:r>
              <a:rPr lang="cs-CZ" sz="2800" dirty="0">
                <a:solidFill>
                  <a:srgbClr val="FFFFFF"/>
                </a:solidFill>
              </a:rPr>
              <a:t>skládání programu z více souborů</a:t>
            </a:r>
            <a:endParaRPr sz="2800" dirty="0"/>
          </a:p>
        </p:txBody>
      </p:sp>
      <p:sp>
        <p:nvSpPr>
          <p:cNvPr id="101" name="Google Shape;101;p2">
            <a:extLst>
              <a:ext uri="{FF2B5EF4-FFF2-40B4-BE49-F238E27FC236}">
                <a16:creationId xmlns:a16="http://schemas.microsoft.com/office/drawing/2014/main" id="{9F511832-3901-7415-2097-10785EE151BC}"/>
              </a:ext>
            </a:extLst>
          </p:cNvPr>
          <p:cNvSpPr txBox="1">
            <a:spLocks noGrp="1"/>
          </p:cNvSpPr>
          <p:nvPr>
            <p:ph type="body" idx="1"/>
          </p:nvPr>
        </p:nvSpPr>
        <p:spPr>
          <a:xfrm>
            <a:off x="1074198" y="1872618"/>
            <a:ext cx="10021302" cy="639525"/>
          </a:xfrm>
          <a:prstGeom prst="rect">
            <a:avLst/>
          </a:prstGeom>
          <a:noFill/>
          <a:ln>
            <a:noFill/>
          </a:ln>
        </p:spPr>
        <p:txBody>
          <a:bodyPr spcFirstLastPara="1" wrap="square" lIns="91425" tIns="45700" rIns="91425" bIns="45700" anchor="ctr" anchorCtr="0">
            <a:normAutofit fontScale="92500"/>
          </a:bodyPr>
          <a:lstStyle/>
          <a:p>
            <a:pPr marL="5152" lvl="0" indent="0" algn="l" rtl="0">
              <a:lnSpc>
                <a:spcPct val="115000"/>
              </a:lnSpc>
              <a:spcBef>
                <a:spcPts val="0"/>
              </a:spcBef>
              <a:spcAft>
                <a:spcPts val="0"/>
              </a:spcAft>
              <a:buSzPct val="100000"/>
              <a:buNone/>
            </a:pPr>
            <a:r>
              <a:rPr lang="cs-CZ" sz="2400" dirty="0">
                <a:latin typeface="Arial"/>
                <a:ea typeface="Arial"/>
                <a:cs typeface="Arial"/>
                <a:sym typeface="Arial"/>
              </a:rPr>
              <a:t>Příklad využití při skládání šablon v PHP – mějme následující dva soubory:</a:t>
            </a:r>
            <a:endParaRPr sz="2400" dirty="0">
              <a:latin typeface="Arial"/>
              <a:ea typeface="Arial"/>
              <a:cs typeface="Arial"/>
              <a:sym typeface="Arial"/>
            </a:endParaRPr>
          </a:p>
        </p:txBody>
      </p:sp>
      <p:sp>
        <p:nvSpPr>
          <p:cNvPr id="3" name="Rectangle 1">
            <a:extLst>
              <a:ext uri="{FF2B5EF4-FFF2-40B4-BE49-F238E27FC236}">
                <a16:creationId xmlns:a16="http://schemas.microsoft.com/office/drawing/2014/main" id="{A2FDC9E2-9616-898E-6AE0-6EEFC9D3ABE8}"/>
              </a:ext>
            </a:extLst>
          </p:cNvPr>
          <p:cNvSpPr>
            <a:spLocks noChangeArrowheads="1"/>
          </p:cNvSpPr>
          <p:nvPr/>
        </p:nvSpPr>
        <p:spPr bwMode="auto">
          <a:xfrm>
            <a:off x="766916" y="3354484"/>
            <a:ext cx="4179349" cy="310854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b="0" i="0" u="none" strike="noStrike" cap="none" normalizeH="0" baseline="0" dirty="0">
                <a:ln>
                  <a:noFill/>
                </a:ln>
                <a:solidFill>
                  <a:srgbClr val="D5B778"/>
                </a:solidFill>
                <a:effectLst/>
                <a:latin typeface="JetBrains Mono"/>
              </a:rPr>
              <a:t>&lt;nav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navbar</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navbar</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flex</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navbar</a:t>
            </a:r>
            <a:r>
              <a:rPr kumimoji="0" lang="cs-CZ" altLang="cs-CZ" b="0" i="0" u="none" strike="noStrike" cap="none" normalizeH="0" baseline="0" dirty="0">
                <a:ln>
                  <a:noFill/>
                </a:ln>
                <a:solidFill>
                  <a:srgbClr val="6AAB73"/>
                </a:solidFill>
                <a:effectLst/>
                <a:latin typeface="JetBrains Mono"/>
              </a:rPr>
              <a:t>__logo"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t>
            </a:r>
            <a:r>
              <a:rPr kumimoji="0" lang="cs-CZ" altLang="cs-CZ" b="0" i="0" u="none" strike="noStrike" cap="none" normalizeH="0" baseline="0" dirty="0" err="1">
                <a:ln>
                  <a:noFill/>
                </a:ln>
                <a:solidFill>
                  <a:srgbClr val="D5B778"/>
                </a:solidFill>
                <a:effectLst/>
                <a:latin typeface="JetBrains Mono"/>
              </a:rPr>
              <a:t>img</a:t>
            </a:r>
            <a:r>
              <a:rPr kumimoji="0" lang="cs-CZ" altLang="cs-CZ" b="0" i="0" u="none" strike="noStrike" cap="none" normalizeH="0" baseline="0" dirty="0">
                <a:ln>
                  <a:noFill/>
                </a:ln>
                <a:solidFill>
                  <a:srgbClr val="D5B778"/>
                </a:solidFill>
                <a:effectLst/>
                <a:latin typeface="JetBrains Mono"/>
              </a:rPr>
              <a:t> </a:t>
            </a:r>
            <a:r>
              <a:rPr kumimoji="0" lang="cs-CZ" altLang="cs-CZ" b="0" i="0" u="none" strike="noStrike" cap="none" normalizeH="0" baseline="0" dirty="0" err="1">
                <a:ln>
                  <a:noFill/>
                </a:ln>
                <a:solidFill>
                  <a:srgbClr val="BABABA"/>
                </a:solidFill>
                <a:effectLst/>
                <a:latin typeface="JetBrains Mono"/>
              </a:rPr>
              <a:t>src</a:t>
            </a:r>
            <a:r>
              <a:rPr kumimoji="0" lang="cs-CZ" altLang="cs-CZ" b="0" i="0" u="none" strike="noStrike" cap="none" normalizeH="0" baseline="0" dirty="0">
                <a:ln>
                  <a:noFill/>
                </a:ln>
                <a:solidFill>
                  <a:srgbClr val="6AAB73"/>
                </a:solidFill>
                <a:effectLst/>
                <a:latin typeface="JetBrains Mono"/>
              </a:rPr>
              <a:t>="palm-trees-7150530.svg" </a:t>
            </a:r>
            <a:r>
              <a:rPr kumimoji="0" lang="cs-CZ" altLang="cs-CZ" b="0" i="0" u="none" strike="noStrike" cap="none" normalizeH="0" baseline="0" dirty="0">
                <a:ln>
                  <a:noFill/>
                </a:ln>
                <a:solidFill>
                  <a:srgbClr val="BABABA"/>
                </a:solidFill>
                <a:effectLst/>
                <a:latin typeface="JetBrains Mono"/>
              </a:rPr>
              <a:t>alt</a:t>
            </a:r>
            <a:r>
              <a:rPr kumimoji="0" lang="cs-CZ" altLang="cs-CZ" b="0" i="0" u="none" strike="noStrike" cap="none" normalizeH="0" baseline="0" dirty="0">
                <a:ln>
                  <a:noFill/>
                </a:ln>
                <a:solidFill>
                  <a:srgbClr val="6AAB73"/>
                </a:solidFill>
                <a:effectLst/>
                <a:latin typeface="JetBrains Mono"/>
              </a:rPr>
              <a:t>="Logo"</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a:t>
            </a:r>
            <a:r>
              <a:rPr kumimoji="0" lang="cs-CZ" altLang="cs-CZ" b="0" i="0" u="none" strike="noStrike" cap="none" normalizeH="0" baseline="0" dirty="0">
                <a:ln>
                  <a:noFill/>
                </a:ln>
                <a:solidFill>
                  <a:srgbClr val="BCBEC4"/>
                </a:solidFill>
                <a:effectLst/>
                <a:latin typeface="JetBrains Mono"/>
              </a:rPr>
              <a:t>Super Dovolená</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navbar</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links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Nabídka zájezdů</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Zajímavosti</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Zákaznická zóna</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&lt;/nav&gt;</a:t>
            </a:r>
            <a:br>
              <a:rPr kumimoji="0" lang="cs-CZ" altLang="cs-CZ" b="0" i="0" u="none" strike="noStrike" cap="none" normalizeH="0" baseline="0" dirty="0">
                <a:ln>
                  <a:noFill/>
                </a:ln>
                <a:solidFill>
                  <a:srgbClr val="D5B778"/>
                </a:solidFill>
                <a:effectLst/>
                <a:latin typeface="JetBrains Mono"/>
              </a:rPr>
            </a:br>
            <a:endParaRPr kumimoji="0" lang="cs-CZ" altLang="cs-CZ" b="0" i="0" u="none" strike="noStrike" cap="none" normalizeH="0" baseline="0" dirty="0">
              <a:ln>
                <a:noFill/>
              </a:ln>
              <a:solidFill>
                <a:schemeClr val="tx1"/>
              </a:solidFill>
              <a:effectLst/>
              <a:latin typeface="Arial" panose="020B0604020202020204" pitchFamily="34" charset="0"/>
            </a:endParaRPr>
          </a:p>
        </p:txBody>
      </p:sp>
      <p:sp>
        <p:nvSpPr>
          <p:cNvPr id="4" name="Google Shape;101;p2">
            <a:extLst>
              <a:ext uri="{FF2B5EF4-FFF2-40B4-BE49-F238E27FC236}">
                <a16:creationId xmlns:a16="http://schemas.microsoft.com/office/drawing/2014/main" id="{3C18E41A-1919-EEAB-8B95-048FFE75B872}"/>
              </a:ext>
            </a:extLst>
          </p:cNvPr>
          <p:cNvSpPr txBox="1">
            <a:spLocks/>
          </p:cNvSpPr>
          <p:nvPr/>
        </p:nvSpPr>
        <p:spPr>
          <a:xfrm>
            <a:off x="2202425" y="2892267"/>
            <a:ext cx="1308329" cy="360922"/>
          </a:xfrm>
          <a:prstGeom prst="rect">
            <a:avLst/>
          </a:prstGeom>
          <a:noFill/>
          <a:ln>
            <a:noFill/>
          </a:ln>
        </p:spPr>
        <p:txBody>
          <a:bodyPr spcFirstLastPara="1" wrap="square" lIns="91425" tIns="45700" rIns="91425" bIns="45700" anchor="ctr" anchorCtr="0">
            <a:normAutofit fontScale="70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5152" indent="0">
              <a:lnSpc>
                <a:spcPct val="115000"/>
              </a:lnSpc>
              <a:spcBef>
                <a:spcPts val="0"/>
              </a:spcBef>
              <a:buSzPct val="100000"/>
              <a:buFont typeface="Arial"/>
              <a:buNone/>
            </a:pPr>
            <a:r>
              <a:rPr lang="cs-CZ" sz="2400" dirty="0" err="1"/>
              <a:t>navbar.php</a:t>
            </a:r>
            <a:endParaRPr lang="cs-CZ" sz="2400" dirty="0"/>
          </a:p>
        </p:txBody>
      </p:sp>
      <p:sp>
        <p:nvSpPr>
          <p:cNvPr id="5" name="Rectangle 2">
            <a:extLst>
              <a:ext uri="{FF2B5EF4-FFF2-40B4-BE49-F238E27FC236}">
                <a16:creationId xmlns:a16="http://schemas.microsoft.com/office/drawing/2014/main" id="{B297E75B-E99F-4E5F-FE45-4D7271069F87}"/>
              </a:ext>
            </a:extLst>
          </p:cNvPr>
          <p:cNvSpPr>
            <a:spLocks noChangeArrowheads="1"/>
          </p:cNvSpPr>
          <p:nvPr/>
        </p:nvSpPr>
        <p:spPr bwMode="auto">
          <a:xfrm>
            <a:off x="6205385" y="3139040"/>
            <a:ext cx="5219699" cy="353943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b="0" i="0" u="none" strike="noStrike" cap="none" normalizeH="0" baseline="0" dirty="0">
                <a:ln>
                  <a:noFill/>
                </a:ln>
                <a:solidFill>
                  <a:srgbClr val="D5B778"/>
                </a:solidFill>
                <a:effectLst/>
                <a:latin typeface="JetBrains Mono"/>
              </a:rPr>
              <a:t>&lt;</a:t>
            </a:r>
            <a:r>
              <a:rPr kumimoji="0" lang="cs-CZ" altLang="cs-CZ" b="0" i="0" u="none" strike="noStrike" cap="none" normalizeH="0" baseline="0" dirty="0" err="1">
                <a:ln>
                  <a:noFill/>
                </a:ln>
                <a:solidFill>
                  <a:srgbClr val="D5B778"/>
                </a:solidFill>
                <a:effectLst/>
                <a:latin typeface="JetBrains Mono"/>
              </a:rPr>
              <a:t>footer</a:t>
            </a:r>
            <a:r>
              <a:rPr kumimoji="0" lang="cs-CZ" altLang="cs-CZ" b="0" i="0" u="none" strike="noStrike" cap="none" normalizeH="0" baseline="0" dirty="0">
                <a:ln>
                  <a:noFill/>
                </a:ln>
                <a:solidFill>
                  <a:srgbClr val="D5B778"/>
                </a:solidFill>
                <a:effectLst/>
                <a:latin typeface="JetBrains Mono"/>
              </a:rPr>
              <a:t>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flex</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container</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__link"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Obchodní podmínky</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__link"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Nabídka zájezdů</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__link"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Kontakty</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container</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__link"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Ochrana osobních údajů</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__link"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Soubory Cookies</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__link"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Zákaznická zóna</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t>
            </a:r>
            <a:r>
              <a:rPr kumimoji="0" lang="cs-CZ" altLang="cs-CZ" b="0" i="0" u="none" strike="noStrike" cap="none" normalizeH="0" baseline="0" dirty="0" err="1">
                <a:ln>
                  <a:noFill/>
                </a:ln>
                <a:solidFill>
                  <a:srgbClr val="D5B778"/>
                </a:solidFill>
                <a:effectLst/>
                <a:latin typeface="JetBrains Mono"/>
              </a:rPr>
              <a:t>span</a:t>
            </a:r>
            <a:r>
              <a:rPr kumimoji="0" lang="cs-CZ" altLang="cs-CZ" b="0" i="0" u="none" strike="noStrike" cap="none" normalizeH="0" baseline="0" dirty="0">
                <a:ln>
                  <a:noFill/>
                </a:ln>
                <a:solidFill>
                  <a:srgbClr val="D5B778"/>
                </a:solidFill>
                <a:effectLst/>
                <a:latin typeface="JetBrains Mono"/>
              </a:rPr>
              <a:t>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a:t>
            </a:r>
            <a:r>
              <a:rPr kumimoji="0" lang="cs-CZ" altLang="cs-CZ" b="0" i="0" u="none" strike="noStrike" cap="none" normalizeH="0" baseline="0" dirty="0">
                <a:ln>
                  <a:noFill/>
                </a:ln>
                <a:solidFill>
                  <a:srgbClr val="6AAB73"/>
                </a:solidFill>
                <a:effectLst/>
                <a:latin typeface="JetBrains Mono"/>
              </a:rPr>
              <a:t>__copy"</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56A8F5"/>
                </a:solidFill>
                <a:effectLst/>
                <a:latin typeface="JetBrains Mono"/>
              </a:rPr>
              <a:t>&amp;copy; </a:t>
            </a:r>
            <a:r>
              <a:rPr kumimoji="0" lang="cs-CZ" altLang="cs-CZ" b="0" i="0" u="none" strike="noStrike" cap="none" normalizeH="0" baseline="0" dirty="0">
                <a:ln>
                  <a:noFill/>
                </a:ln>
                <a:solidFill>
                  <a:srgbClr val="BCBEC4"/>
                </a:solidFill>
                <a:effectLst/>
                <a:latin typeface="JetBrains Mono"/>
              </a:rPr>
              <a:t>2024</a:t>
            </a:r>
            <a:r>
              <a:rPr kumimoji="0" lang="cs-CZ" altLang="cs-CZ" b="0" i="0" u="none" strike="noStrike" cap="none" normalizeH="0" baseline="0" dirty="0">
                <a:ln>
                  <a:noFill/>
                </a:ln>
                <a:solidFill>
                  <a:srgbClr val="D5B778"/>
                </a:solidFill>
                <a:effectLst/>
                <a:latin typeface="JetBrains Mono"/>
              </a:rPr>
              <a:t>&lt;/</a:t>
            </a:r>
            <a:r>
              <a:rPr kumimoji="0" lang="cs-CZ" altLang="cs-CZ" b="0" i="0" u="none" strike="noStrike" cap="none" normalizeH="0" baseline="0" dirty="0" err="1">
                <a:ln>
                  <a:noFill/>
                </a:ln>
                <a:solidFill>
                  <a:srgbClr val="D5B778"/>
                </a:solidFill>
                <a:effectLst/>
                <a:latin typeface="JetBrains Mono"/>
              </a:rPr>
              <a:t>span</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&lt;/</a:t>
            </a:r>
            <a:r>
              <a:rPr kumimoji="0" lang="cs-CZ" altLang="cs-CZ" b="0" i="0" u="none" strike="noStrike" cap="none" normalizeH="0" baseline="0" dirty="0" err="1">
                <a:ln>
                  <a:noFill/>
                </a:ln>
                <a:solidFill>
                  <a:srgbClr val="D5B778"/>
                </a:solidFill>
                <a:effectLst/>
                <a:latin typeface="JetBrains Mono"/>
              </a:rPr>
              <a:t>footer</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endParaRPr kumimoji="0" lang="cs-CZ" altLang="cs-CZ" b="0" i="0" u="none" strike="noStrike" cap="none" normalizeH="0" baseline="0" dirty="0">
              <a:ln>
                <a:noFill/>
              </a:ln>
              <a:solidFill>
                <a:schemeClr val="tx1"/>
              </a:solidFill>
              <a:effectLst/>
              <a:latin typeface="Arial" panose="020B0604020202020204" pitchFamily="34" charset="0"/>
            </a:endParaRPr>
          </a:p>
        </p:txBody>
      </p:sp>
      <p:sp>
        <p:nvSpPr>
          <p:cNvPr id="6" name="Google Shape;101;p2">
            <a:extLst>
              <a:ext uri="{FF2B5EF4-FFF2-40B4-BE49-F238E27FC236}">
                <a16:creationId xmlns:a16="http://schemas.microsoft.com/office/drawing/2014/main" id="{9383191F-FEB5-E500-497F-586BAFE9100D}"/>
              </a:ext>
            </a:extLst>
          </p:cNvPr>
          <p:cNvSpPr txBox="1">
            <a:spLocks/>
          </p:cNvSpPr>
          <p:nvPr/>
        </p:nvSpPr>
        <p:spPr>
          <a:xfrm>
            <a:off x="8161069" y="2682001"/>
            <a:ext cx="1308329" cy="360922"/>
          </a:xfrm>
          <a:prstGeom prst="rect">
            <a:avLst/>
          </a:prstGeom>
          <a:noFill/>
          <a:ln>
            <a:noFill/>
          </a:ln>
        </p:spPr>
        <p:txBody>
          <a:bodyPr spcFirstLastPara="1" wrap="square" lIns="91425" tIns="45700" rIns="91425" bIns="45700" anchor="ctr" anchorCtr="0">
            <a:normAutofit fontScale="70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5152" indent="0">
              <a:lnSpc>
                <a:spcPct val="115000"/>
              </a:lnSpc>
              <a:spcBef>
                <a:spcPts val="0"/>
              </a:spcBef>
              <a:buSzPct val="100000"/>
              <a:buFont typeface="Arial"/>
              <a:buNone/>
            </a:pPr>
            <a:r>
              <a:rPr lang="cs-CZ" sz="2400" dirty="0" err="1"/>
              <a:t>footer.php</a:t>
            </a:r>
            <a:endParaRPr lang="cs-CZ" sz="2400" dirty="0"/>
          </a:p>
        </p:txBody>
      </p:sp>
    </p:spTree>
    <p:extLst>
      <p:ext uri="{BB962C8B-B14F-4D97-AF65-F5344CB8AC3E}">
        <p14:creationId xmlns:p14="http://schemas.microsoft.com/office/powerpoint/2010/main" val="316469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CB10A027-2AAF-8F2C-676E-1EE5696E267D}"/>
            </a:ext>
          </a:extLst>
        </p:cNvPr>
        <p:cNvGrpSpPr/>
        <p:nvPr/>
      </p:nvGrpSpPr>
      <p:grpSpPr>
        <a:xfrm>
          <a:off x="0" y="0"/>
          <a:ext cx="0" cy="0"/>
          <a:chOff x="0" y="0"/>
          <a:chExt cx="0" cy="0"/>
        </a:xfrm>
      </p:grpSpPr>
      <p:sp>
        <p:nvSpPr>
          <p:cNvPr id="96" name="Google Shape;96;p2">
            <a:extLst>
              <a:ext uri="{FF2B5EF4-FFF2-40B4-BE49-F238E27FC236}">
                <a16:creationId xmlns:a16="http://schemas.microsoft.com/office/drawing/2014/main" id="{BC6EA042-5657-7A39-48F0-4604B8DDFEE5}"/>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3382E369-DB44-5D8C-3281-6E074ADAE1FA}"/>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A23CD446-D166-508C-63F6-786B1BB944DD}"/>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DF7F652D-9510-D97F-B638-795F825833D6}"/>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E4FF1136-3C62-1882-9DFB-BAAECD204FFE}"/>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a:t>
            </a:r>
            <a:r>
              <a:rPr lang="cs-CZ" sz="2800" dirty="0">
                <a:solidFill>
                  <a:srgbClr val="FFFFFF"/>
                </a:solidFill>
              </a:rPr>
              <a:t>skládání programu z více souborů</a:t>
            </a:r>
            <a:endParaRPr sz="2800" dirty="0"/>
          </a:p>
        </p:txBody>
      </p:sp>
      <p:sp>
        <p:nvSpPr>
          <p:cNvPr id="101" name="Google Shape;101;p2">
            <a:extLst>
              <a:ext uri="{FF2B5EF4-FFF2-40B4-BE49-F238E27FC236}">
                <a16:creationId xmlns:a16="http://schemas.microsoft.com/office/drawing/2014/main" id="{E952C987-3793-415B-58A2-7064FF8278FB}"/>
              </a:ext>
            </a:extLst>
          </p:cNvPr>
          <p:cNvSpPr txBox="1">
            <a:spLocks noGrp="1"/>
          </p:cNvSpPr>
          <p:nvPr>
            <p:ph type="body" idx="1"/>
          </p:nvPr>
        </p:nvSpPr>
        <p:spPr>
          <a:xfrm>
            <a:off x="1074198" y="1872617"/>
            <a:ext cx="3517467" cy="4626505"/>
          </a:xfrm>
          <a:prstGeom prst="rect">
            <a:avLst/>
          </a:prstGeom>
          <a:noFill/>
          <a:ln>
            <a:noFill/>
          </a:ln>
        </p:spPr>
        <p:txBody>
          <a:bodyPr spcFirstLastPara="1" wrap="square" lIns="91425" tIns="45700" rIns="91425" bIns="45700" anchor="ctr" anchorCtr="0">
            <a:normAutofit lnSpcReduction="10000"/>
          </a:bodyPr>
          <a:lstStyle/>
          <a:p>
            <a:pPr marL="5152" lvl="0" indent="0" algn="l" rtl="0">
              <a:lnSpc>
                <a:spcPct val="115000"/>
              </a:lnSpc>
              <a:spcBef>
                <a:spcPts val="0"/>
              </a:spcBef>
              <a:spcAft>
                <a:spcPts val="0"/>
              </a:spcAft>
              <a:buSzPct val="100000"/>
              <a:buNone/>
            </a:pPr>
            <a:r>
              <a:rPr lang="cs-CZ" sz="2400" dirty="0">
                <a:latin typeface="Arial"/>
                <a:ea typeface="Arial"/>
                <a:cs typeface="Arial"/>
                <a:sym typeface="Arial"/>
              </a:rPr>
              <a:t>Abychom tento HTML kód, který určitě bude na všech veřejně přístupných stránkách, nemuseli psát pořád dokola, uložili jsme ho do dvou samostatných souboru, které jen spojíme se zbytkem šablon jednotlivých stránek:</a:t>
            </a:r>
            <a:endParaRPr sz="2400" dirty="0">
              <a:latin typeface="Arial"/>
              <a:ea typeface="Arial"/>
              <a:cs typeface="Arial"/>
              <a:sym typeface="Arial"/>
            </a:endParaRPr>
          </a:p>
        </p:txBody>
      </p:sp>
      <p:sp>
        <p:nvSpPr>
          <p:cNvPr id="2" name="Rectangle 1">
            <a:extLst>
              <a:ext uri="{FF2B5EF4-FFF2-40B4-BE49-F238E27FC236}">
                <a16:creationId xmlns:a16="http://schemas.microsoft.com/office/drawing/2014/main" id="{13A4E011-91B3-6DBC-F628-17F79353C54A}"/>
              </a:ext>
            </a:extLst>
          </p:cNvPr>
          <p:cNvSpPr>
            <a:spLocks noChangeArrowheads="1"/>
          </p:cNvSpPr>
          <p:nvPr/>
        </p:nvSpPr>
        <p:spPr bwMode="auto">
          <a:xfrm>
            <a:off x="4985290" y="1667232"/>
            <a:ext cx="6747360" cy="504753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b="0" i="0" u="none" strike="noStrike" cap="none" normalizeH="0" baseline="0" dirty="0">
                <a:ln>
                  <a:noFill/>
                </a:ln>
                <a:solidFill>
                  <a:srgbClr val="CF8E6D"/>
                </a:solidFill>
                <a:effectLst/>
                <a:latin typeface="JetBrains Mono"/>
              </a:rPr>
              <a:t>&lt;?</a:t>
            </a:r>
            <a:r>
              <a:rPr kumimoji="0" lang="cs-CZ" altLang="cs-CZ" b="0" i="0" u="none" strike="noStrike" cap="none" normalizeH="0" baseline="0" dirty="0" err="1">
                <a:ln>
                  <a:noFill/>
                </a:ln>
                <a:solidFill>
                  <a:srgbClr val="CF8E6D"/>
                </a:solidFill>
                <a:effectLst/>
                <a:latin typeface="JetBrains Mono"/>
              </a:rPr>
              <a:t>php</a:t>
            </a:r>
            <a:br>
              <a:rPr kumimoji="0" lang="cs-CZ" altLang="cs-CZ" b="0" i="0" u="none" strike="noStrike" cap="none" normalizeH="0" baseline="0" dirty="0">
                <a:ln>
                  <a:noFill/>
                </a:ln>
                <a:solidFill>
                  <a:srgbClr val="CF8E6D"/>
                </a:solidFill>
                <a:effectLst/>
                <a:latin typeface="JetBrains Mono"/>
              </a:rPr>
            </a:br>
            <a:r>
              <a:rPr kumimoji="0" lang="cs-CZ" altLang="cs-CZ" b="0" i="0" u="none" strike="noStrike" cap="none" normalizeH="0" baseline="0" dirty="0" err="1">
                <a:ln>
                  <a:noFill/>
                </a:ln>
                <a:solidFill>
                  <a:srgbClr val="CF8E6D"/>
                </a:solidFill>
                <a:effectLst/>
                <a:latin typeface="JetBrains Mono"/>
              </a:rPr>
              <a:t>include</a:t>
            </a: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navbar.php</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CF8E6D"/>
                </a:solidFill>
                <a:effectLst/>
                <a:latin typeface="JetBrains Mono"/>
              </a:rPr>
              <a:t>?&gt;</a:t>
            </a:r>
            <a:br>
              <a:rPr kumimoji="0" lang="cs-CZ" altLang="cs-CZ" b="0" i="0" u="none" strike="noStrike" cap="none" normalizeH="0" baseline="0" dirty="0">
                <a:ln>
                  <a:noFill/>
                </a:ln>
                <a:solidFill>
                  <a:srgbClr val="CF8E6D"/>
                </a:solidFill>
                <a:effectLst/>
                <a:latin typeface="JetBrains Mono"/>
              </a:rPr>
            </a:br>
            <a:r>
              <a:rPr kumimoji="0" lang="cs-CZ" altLang="cs-CZ" b="0" i="0" u="none" strike="noStrike" cap="none" normalizeH="0" baseline="0" dirty="0">
                <a:ln>
                  <a:noFill/>
                </a:ln>
                <a:solidFill>
                  <a:srgbClr val="D5B778"/>
                </a:solidFill>
                <a:effectLst/>
                <a:latin typeface="JetBrains Mono"/>
              </a:rPr>
              <a:t>&lt;</a:t>
            </a:r>
            <a:r>
              <a:rPr kumimoji="0" lang="cs-CZ" altLang="cs-CZ" b="0" i="0" u="none" strike="noStrike" cap="none" normalizeH="0" baseline="0" dirty="0" err="1">
                <a:ln>
                  <a:noFill/>
                </a:ln>
                <a:solidFill>
                  <a:srgbClr val="D5B778"/>
                </a:solidFill>
                <a:effectLst/>
                <a:latin typeface="JetBrains Mono"/>
              </a:rPr>
              <a:t>main</a:t>
            </a:r>
            <a:r>
              <a:rPr kumimoji="0" lang="cs-CZ" altLang="cs-CZ" b="0" i="0" u="none" strike="noStrike" cap="none" normalizeH="0" baseline="0" dirty="0">
                <a:ln>
                  <a:noFill/>
                </a:ln>
                <a:solidFill>
                  <a:srgbClr val="D5B778"/>
                </a:solidFill>
                <a:effectLst/>
                <a:latin typeface="JetBrains Mono"/>
              </a:rPr>
              <a:t>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homepage-content</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t>
            </a:r>
            <a:r>
              <a:rPr kumimoji="0" lang="cs-CZ" altLang="cs-CZ" b="0" i="0" u="none" strike="noStrike" cap="none" normalizeH="0" baseline="0" dirty="0" err="1">
                <a:ln>
                  <a:noFill/>
                </a:ln>
                <a:solidFill>
                  <a:srgbClr val="D5B778"/>
                </a:solidFill>
                <a:effectLst/>
                <a:latin typeface="JetBrains Mono"/>
              </a:rPr>
              <a:t>section</a:t>
            </a:r>
            <a:r>
              <a:rPr kumimoji="0" lang="cs-CZ" altLang="cs-CZ" b="0" i="0" u="none" strike="noStrike" cap="none" normalizeH="0" baseline="0" dirty="0">
                <a:ln>
                  <a:noFill/>
                </a:ln>
                <a:solidFill>
                  <a:srgbClr val="D5B778"/>
                </a:solidFill>
                <a:effectLst/>
                <a:latin typeface="JetBrains Mono"/>
              </a:rPr>
              <a:t>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homepage-content</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flex</a:t>
            </a:r>
            <a:r>
              <a:rPr kumimoji="0" lang="cs-CZ" altLang="cs-CZ" b="0" i="0" u="none" strike="noStrike" cap="none" normalizeH="0" baseline="0" dirty="0">
                <a:ln>
                  <a:noFill/>
                </a:ln>
                <a:solidFill>
                  <a:srgbClr val="6AAB73"/>
                </a:solidFill>
                <a:effectLst/>
                <a:latin typeface="JetBrains Mono"/>
              </a:rPr>
              <a:t> </a:t>
            </a:r>
            <a:r>
              <a:rPr kumimoji="0" lang="cs-CZ" altLang="cs-CZ" b="0" i="0" u="none" strike="noStrike" cap="none" normalizeH="0" baseline="0" dirty="0" err="1">
                <a:ln>
                  <a:noFill/>
                </a:ln>
                <a:solidFill>
                  <a:srgbClr val="6AAB73"/>
                </a:solidFill>
                <a:effectLst/>
                <a:latin typeface="JetBrains Mono"/>
              </a:rPr>
              <a:t>homepage</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content</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flex</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vacations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&lt;h2&gt;</a:t>
            </a:r>
            <a:r>
              <a:rPr kumimoji="0" lang="cs-CZ" altLang="cs-CZ" b="0" i="0" u="none" strike="noStrike" cap="none" normalizeH="0" baseline="0" dirty="0">
                <a:ln>
                  <a:noFill/>
                </a:ln>
                <a:solidFill>
                  <a:srgbClr val="BCBEC4"/>
                </a:solidFill>
                <a:effectLst/>
                <a:latin typeface="JetBrains Mono"/>
              </a:rPr>
              <a:t>Akční zájezdy</a:t>
            </a:r>
            <a:r>
              <a:rPr kumimoji="0" lang="cs-CZ" altLang="cs-CZ" b="0" i="0" u="none" strike="noStrike" cap="none" normalizeH="0" baseline="0" dirty="0">
                <a:ln>
                  <a:noFill/>
                </a:ln>
                <a:solidFill>
                  <a:srgbClr val="D5B778"/>
                </a:solidFill>
                <a:effectLst/>
                <a:latin typeface="JetBrains Mono"/>
              </a:rPr>
              <a:t>&lt;/h2&gt;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card</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&lt;h3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card</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heading</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Kanadská příroda</a:t>
            </a:r>
            <a:r>
              <a:rPr kumimoji="0" lang="cs-CZ" altLang="cs-CZ" b="0" i="0" u="none" strike="noStrike" cap="none" normalizeH="0" baseline="0" dirty="0">
                <a:ln>
                  <a:noFill/>
                </a:ln>
                <a:solidFill>
                  <a:srgbClr val="D5B778"/>
                </a:solidFill>
                <a:effectLst/>
                <a:latin typeface="JetBrains Mono"/>
              </a:rPr>
              <a:t>&lt;/h3&gt;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t>
            </a:r>
            <a:r>
              <a:rPr kumimoji="0" lang="cs-CZ" altLang="cs-CZ" b="0" i="0" u="none" strike="noStrike" cap="none" normalizeH="0" baseline="0" dirty="0" err="1">
                <a:ln>
                  <a:noFill/>
                </a:ln>
                <a:solidFill>
                  <a:srgbClr val="D5B778"/>
                </a:solidFill>
                <a:effectLst/>
                <a:latin typeface="JetBrains Mono"/>
              </a:rPr>
              <a:t>img</a:t>
            </a:r>
            <a:r>
              <a:rPr kumimoji="0" lang="cs-CZ" altLang="cs-CZ" b="0" i="0" u="none" strike="noStrike" cap="none" normalizeH="0" baseline="0" dirty="0">
                <a:ln>
                  <a:noFill/>
                </a:ln>
                <a:solidFill>
                  <a:srgbClr val="D5B778"/>
                </a:solidFill>
                <a:effectLst/>
                <a:latin typeface="JetBrains Mono"/>
              </a:rPr>
              <a:t>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card</a:t>
            </a:r>
            <a:r>
              <a:rPr kumimoji="0" lang="cs-CZ" altLang="cs-CZ" b="0" i="0" u="none" strike="noStrike" cap="none" normalizeH="0" baseline="0" dirty="0">
                <a:ln>
                  <a:noFill/>
                </a:ln>
                <a:solidFill>
                  <a:srgbClr val="6AAB73"/>
                </a:solidFill>
                <a:effectLst/>
                <a:latin typeface="JetBrains Mono"/>
              </a:rPr>
              <a:t>__image" </a:t>
            </a:r>
            <a:r>
              <a:rPr kumimoji="0" lang="cs-CZ" altLang="cs-CZ" b="0" i="0" u="none" strike="noStrike" cap="none" normalizeH="0" baseline="0" dirty="0" err="1">
                <a:ln>
                  <a:noFill/>
                </a:ln>
                <a:solidFill>
                  <a:srgbClr val="BABABA"/>
                </a:solidFill>
                <a:effectLst/>
                <a:latin typeface="JetBrains Mono"/>
              </a:rPr>
              <a:t>src</a:t>
            </a:r>
            <a:r>
              <a:rPr kumimoji="0" lang="cs-CZ" altLang="cs-CZ" b="0" i="0" u="none" strike="noStrike" cap="none" normalizeH="0" baseline="0" dirty="0">
                <a:ln>
                  <a:noFill/>
                </a:ln>
                <a:solidFill>
                  <a:srgbClr val="6AAB73"/>
                </a:solidFill>
                <a:effectLst/>
                <a:latin typeface="JetBrains Mono"/>
              </a:rPr>
              <a:t>="peyto-lake.jpg" </a:t>
            </a:r>
            <a:r>
              <a:rPr kumimoji="0" lang="cs-CZ" altLang="cs-CZ" b="0" i="0" u="none" strike="noStrike" cap="none" normalizeH="0" baseline="0" dirty="0">
                <a:ln>
                  <a:noFill/>
                </a:ln>
                <a:solidFill>
                  <a:srgbClr val="BABABA"/>
                </a:solidFill>
                <a:effectLst/>
                <a:latin typeface="JetBrains Mono"/>
              </a:rPr>
              <a:t>alt</a:t>
            </a:r>
            <a:r>
              <a:rPr kumimoji="0" lang="cs-CZ" altLang="cs-CZ" b="0" i="0" u="none" strike="noStrike" cap="none" normalizeH="0" baseline="0" dirty="0">
                <a:ln>
                  <a:noFill/>
                </a:ln>
                <a:solidFill>
                  <a:srgbClr val="6AAB73"/>
                </a:solidFill>
                <a:effectLst/>
                <a:latin typeface="JetBrains Mono"/>
              </a:rPr>
              <a:t>="Jezero </a:t>
            </a:r>
            <a:r>
              <a:rPr kumimoji="0" lang="cs-CZ" altLang="cs-CZ" b="0" i="0" u="none" strike="noStrike" cap="none" normalizeH="0" baseline="0" dirty="0" err="1">
                <a:ln>
                  <a:noFill/>
                </a:ln>
                <a:solidFill>
                  <a:srgbClr val="6AAB73"/>
                </a:solidFill>
                <a:effectLst/>
                <a:latin typeface="JetBrains Mono"/>
              </a:rPr>
              <a:t>Peyto</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&lt;p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card</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info</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a:t>
            </a:r>
            <a:r>
              <a:rPr kumimoji="0" lang="cs-CZ" altLang="cs-CZ" b="0" i="0" u="none" strike="noStrike" cap="none" normalizeH="0" baseline="0" dirty="0">
                <a:ln>
                  <a:noFill/>
                </a:ln>
                <a:solidFill>
                  <a:srgbClr val="BCBEC4"/>
                </a:solidFill>
                <a:effectLst/>
                <a:latin typeface="JetBrains Mono"/>
              </a:rPr>
              <a:t>Užijte si dobrodružnou dovolenou v Kanadě. Objevte přírodní krásy okolí Calgary.</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a:ln>
                  <a:noFill/>
                </a:ln>
                <a:solidFill>
                  <a:srgbClr val="D5B778"/>
                </a:solidFill>
                <a:effectLst/>
                <a:latin typeface="JetBrains Mono"/>
              </a:rPr>
              <a:t>&lt;/p&gt;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&lt;p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card</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info</a:t>
            </a:r>
            <a:r>
              <a:rPr kumimoji="0" lang="cs-CZ" altLang="cs-CZ" b="0" i="0" u="none" strike="noStrike" cap="none" normalizeH="0" baseline="0" dirty="0">
                <a:ln>
                  <a:noFill/>
                </a:ln>
                <a:solidFill>
                  <a:srgbClr val="6AAB73"/>
                </a:solidFill>
                <a:effectLst/>
                <a:latin typeface="JetBrains Mono"/>
              </a:rPr>
              <a:t> </a:t>
            </a:r>
            <a:r>
              <a:rPr kumimoji="0" lang="cs-CZ" altLang="cs-CZ" b="0" i="0" u="none" strike="noStrike" cap="none" normalizeH="0" baseline="0" dirty="0" err="1">
                <a:ln>
                  <a:noFill/>
                </a:ln>
                <a:solidFill>
                  <a:srgbClr val="6AAB73"/>
                </a:solidFill>
                <a:effectLst/>
                <a:latin typeface="JetBrains Mono"/>
              </a:rPr>
              <a:t>card</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info</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price</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t>
            </a:r>
            <a:r>
              <a:rPr kumimoji="0" lang="cs-CZ" altLang="cs-CZ" b="0" i="0" u="none" strike="noStrike" cap="none" normalizeH="0" baseline="0" dirty="0" err="1">
                <a:ln>
                  <a:noFill/>
                </a:ln>
                <a:solidFill>
                  <a:srgbClr val="D5B778"/>
                </a:solidFill>
                <a:effectLst/>
                <a:latin typeface="JetBrains Mono"/>
              </a:rPr>
              <a:t>small</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1 osoba</a:t>
            </a:r>
            <a:r>
              <a:rPr kumimoji="0" lang="cs-CZ" altLang="cs-CZ" b="0" i="0" u="none" strike="noStrike" cap="none" normalizeH="0" baseline="0" dirty="0">
                <a:ln>
                  <a:noFill/>
                </a:ln>
                <a:solidFill>
                  <a:srgbClr val="D5B778"/>
                </a:solidFill>
                <a:effectLst/>
                <a:latin typeface="JetBrains Mono"/>
              </a:rPr>
              <a:t>&lt;/</a:t>
            </a:r>
            <a:r>
              <a:rPr kumimoji="0" lang="cs-CZ" altLang="cs-CZ" b="0" i="0" u="none" strike="noStrike" cap="none" normalizeH="0" baseline="0" dirty="0" err="1">
                <a:ln>
                  <a:noFill/>
                </a:ln>
                <a:solidFill>
                  <a:srgbClr val="D5B778"/>
                </a:solidFill>
                <a:effectLst/>
                <a:latin typeface="JetBrains Mono"/>
              </a:rPr>
              <a:t>small</a:t>
            </a:r>
            <a:r>
              <a:rPr kumimoji="0" lang="cs-CZ" altLang="cs-CZ" b="0" i="0" u="none" strike="noStrike" cap="none" normalizeH="0" baseline="0" dirty="0">
                <a:ln>
                  <a:noFill/>
                </a:ln>
                <a:solidFill>
                  <a:srgbClr val="D5B778"/>
                </a:solidFill>
                <a:effectLst/>
                <a:latin typeface="JetBrains Mono"/>
              </a:rPr>
              <a:t>&gt; </a:t>
            </a:r>
            <a:r>
              <a:rPr kumimoji="0" lang="cs-CZ" altLang="cs-CZ" b="0" i="0" u="none" strike="noStrike" cap="none" normalizeH="0" baseline="0" dirty="0">
                <a:ln>
                  <a:noFill/>
                </a:ln>
                <a:solidFill>
                  <a:srgbClr val="BCBEC4"/>
                </a:solidFill>
                <a:effectLst/>
                <a:latin typeface="JetBrains Mono"/>
              </a:rPr>
              <a:t>59 900,- Kč</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a:ln>
                  <a:noFill/>
                </a:ln>
                <a:solidFill>
                  <a:srgbClr val="D5B778"/>
                </a:solidFill>
                <a:effectLst/>
                <a:latin typeface="JetBrains Mono"/>
              </a:rPr>
              <a:t>&lt;/p&gt;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&lt;a </a:t>
            </a:r>
            <a:r>
              <a:rPr kumimoji="0" lang="cs-CZ" altLang="cs-CZ" b="0" i="0" u="none" strike="noStrike" cap="none" normalizeH="0" baseline="0" dirty="0" err="1">
                <a:ln>
                  <a:noFill/>
                </a:ln>
                <a:solidFill>
                  <a:srgbClr val="BABABA"/>
                </a:solidFill>
                <a:effectLst/>
                <a:latin typeface="JetBrains Mono"/>
              </a:rPr>
              <a:t>class</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card</a:t>
            </a:r>
            <a:r>
              <a:rPr kumimoji="0" lang="cs-CZ" altLang="cs-CZ" b="0" i="0" u="none" strike="noStrike" cap="none" normalizeH="0" baseline="0" dirty="0">
                <a:ln>
                  <a:noFill/>
                </a:ln>
                <a:solidFill>
                  <a:srgbClr val="6AAB73"/>
                </a:solidFill>
                <a:effectLst/>
                <a:latin typeface="JetBrains Mono"/>
              </a:rPr>
              <a:t>__</a:t>
            </a:r>
            <a:r>
              <a:rPr kumimoji="0" lang="cs-CZ" altLang="cs-CZ" b="0" i="0" u="none" strike="noStrike" cap="none" normalizeH="0" baseline="0" dirty="0" err="1">
                <a:ln>
                  <a:noFill/>
                </a:ln>
                <a:solidFill>
                  <a:srgbClr val="6AAB73"/>
                </a:solidFill>
                <a:effectLst/>
                <a:latin typeface="JetBrains Mono"/>
              </a:rPr>
              <a:t>cta</a:t>
            </a:r>
            <a:r>
              <a:rPr kumimoji="0" lang="cs-CZ" altLang="cs-CZ" b="0" i="0" u="none" strike="noStrike" cap="none" normalizeH="0" baseline="0" dirty="0">
                <a:ln>
                  <a:noFill/>
                </a:ln>
                <a:solidFill>
                  <a:srgbClr val="6AAB73"/>
                </a:solidFill>
                <a:effectLst/>
                <a:latin typeface="JetBrains Mono"/>
              </a:rPr>
              <a:t>" </a:t>
            </a:r>
            <a:r>
              <a:rPr kumimoji="0" lang="cs-CZ" altLang="cs-CZ" b="0" i="0" u="none" strike="noStrike" cap="none" normalizeH="0" baseline="0" dirty="0" err="1">
                <a:ln>
                  <a:noFill/>
                </a:ln>
                <a:solidFill>
                  <a:srgbClr val="BABABA"/>
                </a:solidFill>
                <a:effectLst/>
                <a:latin typeface="JetBrains Mono"/>
              </a:rPr>
              <a:t>href</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D5B778"/>
                </a:solidFill>
                <a:effectLst/>
                <a:latin typeface="JetBrains Mono"/>
              </a:rPr>
              <a:t>&gt;</a:t>
            </a:r>
            <a:r>
              <a:rPr kumimoji="0" lang="cs-CZ" altLang="cs-CZ" b="0" i="0" u="none" strike="noStrike" cap="none" normalizeH="0" baseline="0" dirty="0">
                <a:ln>
                  <a:noFill/>
                </a:ln>
                <a:solidFill>
                  <a:srgbClr val="BCBEC4"/>
                </a:solidFill>
                <a:effectLst/>
                <a:latin typeface="JetBrains Mono"/>
              </a:rPr>
              <a:t>Objednat zájezd</a:t>
            </a:r>
            <a:r>
              <a:rPr kumimoji="0" lang="cs-CZ" altLang="cs-CZ" b="0" i="0" u="none" strike="noStrike" cap="none" normalizeH="0" baseline="0" dirty="0">
                <a:ln>
                  <a:noFill/>
                </a:ln>
                <a:solidFill>
                  <a:srgbClr val="D5B778"/>
                </a:solidFill>
                <a:effectLst/>
                <a:latin typeface="JetBrains Mono"/>
              </a:rPr>
              <a:t>&lt;/a&gt;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&lt;/div&gt;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        </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r>
              <a:rPr kumimoji="0" lang="cs-CZ" altLang="cs-CZ" b="0" i="0" u="none" strike="noStrike" cap="none" normalizeH="0" baseline="0" dirty="0">
                <a:ln>
                  <a:noFill/>
                </a:ln>
                <a:solidFill>
                  <a:srgbClr val="BCBEC4"/>
                </a:solidFill>
                <a:effectLst/>
                <a:latin typeface="JetBrains Mono"/>
              </a:rPr>
              <a:t>    </a:t>
            </a:r>
            <a:r>
              <a:rPr kumimoji="0" lang="cs-CZ" altLang="cs-CZ" b="0" i="0" u="none" strike="noStrike" cap="none" normalizeH="0" baseline="0" dirty="0">
                <a:ln>
                  <a:noFill/>
                </a:ln>
                <a:solidFill>
                  <a:srgbClr val="D5B778"/>
                </a:solidFill>
                <a:effectLst/>
                <a:latin typeface="JetBrains Mono"/>
              </a:rPr>
              <a:t>&lt;/</a:t>
            </a:r>
            <a:r>
              <a:rPr kumimoji="0" lang="cs-CZ" altLang="cs-CZ" b="0" i="0" u="none" strike="noStrike" cap="none" normalizeH="0" baseline="0" dirty="0" err="1">
                <a:ln>
                  <a:noFill/>
                </a:ln>
                <a:solidFill>
                  <a:srgbClr val="D5B778"/>
                </a:solidFill>
                <a:effectLst/>
                <a:latin typeface="JetBrains Mono"/>
              </a:rPr>
              <a:t>section</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D5B778"/>
                </a:solidFill>
                <a:effectLst/>
                <a:latin typeface="JetBrains Mono"/>
              </a:rPr>
              <a:t>&lt;/</a:t>
            </a:r>
            <a:r>
              <a:rPr kumimoji="0" lang="cs-CZ" altLang="cs-CZ" b="0" i="0" u="none" strike="noStrike" cap="none" normalizeH="0" baseline="0" dirty="0" err="1">
                <a:ln>
                  <a:noFill/>
                </a:ln>
                <a:solidFill>
                  <a:srgbClr val="D5B778"/>
                </a:solidFill>
                <a:effectLst/>
                <a:latin typeface="JetBrains Mono"/>
              </a:rPr>
              <a:t>main</a:t>
            </a:r>
            <a:r>
              <a:rPr kumimoji="0" lang="cs-CZ" altLang="cs-CZ" b="0" i="0" u="none" strike="noStrike" cap="none" normalizeH="0" baseline="0" dirty="0">
                <a:ln>
                  <a:noFill/>
                </a:ln>
                <a:solidFill>
                  <a:srgbClr val="D5B778"/>
                </a:solidFill>
                <a:effectLst/>
                <a:latin typeface="JetBrains Mono"/>
              </a:rPr>
              <a:t>&gt;</a:t>
            </a:r>
            <a:br>
              <a:rPr kumimoji="0" lang="cs-CZ" altLang="cs-CZ" b="0" i="0" u="none" strike="noStrike" cap="none" normalizeH="0" baseline="0" dirty="0">
                <a:ln>
                  <a:noFill/>
                </a:ln>
                <a:solidFill>
                  <a:srgbClr val="D5B778"/>
                </a:solidFill>
                <a:effectLst/>
                <a:latin typeface="JetBrains Mono"/>
              </a:rPr>
            </a:br>
            <a:r>
              <a:rPr kumimoji="0" lang="cs-CZ" altLang="cs-CZ" b="0" i="0" u="none" strike="noStrike" cap="none" normalizeH="0" baseline="0" dirty="0">
                <a:ln>
                  <a:noFill/>
                </a:ln>
                <a:solidFill>
                  <a:srgbClr val="CF8E6D"/>
                </a:solidFill>
                <a:effectLst/>
                <a:latin typeface="JetBrains Mono"/>
              </a:rPr>
              <a:t>&lt;?</a:t>
            </a:r>
            <a:r>
              <a:rPr kumimoji="0" lang="cs-CZ" altLang="cs-CZ" b="0" i="0" u="none" strike="noStrike" cap="none" normalizeH="0" baseline="0" dirty="0" err="1">
                <a:ln>
                  <a:noFill/>
                </a:ln>
                <a:solidFill>
                  <a:srgbClr val="CF8E6D"/>
                </a:solidFill>
                <a:effectLst/>
                <a:latin typeface="JetBrains Mono"/>
              </a:rPr>
              <a:t>php</a:t>
            </a:r>
            <a:br>
              <a:rPr kumimoji="0" lang="cs-CZ" altLang="cs-CZ" b="0" i="0" u="none" strike="noStrike" cap="none" normalizeH="0" baseline="0" dirty="0">
                <a:ln>
                  <a:noFill/>
                </a:ln>
                <a:solidFill>
                  <a:srgbClr val="CF8E6D"/>
                </a:solidFill>
                <a:effectLst/>
                <a:latin typeface="JetBrains Mono"/>
              </a:rPr>
            </a:br>
            <a:r>
              <a:rPr kumimoji="0" lang="cs-CZ" altLang="cs-CZ" b="0" i="0" u="none" strike="noStrike" cap="none" normalizeH="0" baseline="0" dirty="0" err="1">
                <a:ln>
                  <a:noFill/>
                </a:ln>
                <a:solidFill>
                  <a:srgbClr val="CF8E6D"/>
                </a:solidFill>
                <a:effectLst/>
                <a:latin typeface="JetBrains Mono"/>
              </a:rPr>
              <a:t>include</a:t>
            </a:r>
            <a:r>
              <a:rPr kumimoji="0" lang="cs-CZ" altLang="cs-CZ" b="0" i="0" u="none" strike="noStrike" cap="none" normalizeH="0" baseline="0" dirty="0">
                <a:ln>
                  <a:noFill/>
                </a:ln>
                <a:solidFill>
                  <a:srgbClr val="CF8E6D"/>
                </a:solidFill>
                <a:effectLst/>
                <a:latin typeface="JetBrains Mono"/>
              </a:rPr>
              <a:t> </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err="1">
                <a:ln>
                  <a:noFill/>
                </a:ln>
                <a:solidFill>
                  <a:srgbClr val="6AAB73"/>
                </a:solidFill>
                <a:effectLst/>
                <a:latin typeface="JetBrains Mono"/>
              </a:rPr>
              <a:t>footer.php</a:t>
            </a:r>
            <a:r>
              <a:rPr kumimoji="0" lang="cs-CZ" altLang="cs-CZ" b="0" i="0" u="none" strike="noStrike" cap="none" normalizeH="0" baseline="0" dirty="0">
                <a:ln>
                  <a:noFill/>
                </a:ln>
                <a:solidFill>
                  <a:srgbClr val="6AAB73"/>
                </a:solidFill>
                <a:effectLst/>
                <a:latin typeface="JetBrains Mono"/>
              </a:rPr>
              <a:t>'</a:t>
            </a:r>
            <a:r>
              <a:rPr kumimoji="0" lang="cs-CZ" altLang="cs-CZ" b="0" i="0" u="none" strike="noStrike" cap="none" normalizeH="0" baseline="0" dirty="0">
                <a:ln>
                  <a:noFill/>
                </a:ln>
                <a:solidFill>
                  <a:srgbClr val="BCBEC4"/>
                </a:solidFill>
                <a:effectLst/>
                <a:latin typeface="JetBrains Mono"/>
              </a:rPr>
              <a:t>;</a:t>
            </a:r>
            <a:br>
              <a:rPr kumimoji="0" lang="cs-CZ" altLang="cs-CZ" b="0" i="0" u="none" strike="noStrike" cap="none" normalizeH="0" baseline="0" dirty="0">
                <a:ln>
                  <a:noFill/>
                </a:ln>
                <a:solidFill>
                  <a:srgbClr val="BCBEC4"/>
                </a:solidFill>
                <a:effectLst/>
                <a:latin typeface="JetBrains Mono"/>
              </a:rPr>
            </a:br>
            <a:endParaRPr kumimoji="0" lang="cs-CZ" altLang="cs-CZ"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54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315008FB-5CD7-9959-2524-BB0785F7E967}"/>
            </a:ext>
          </a:extLst>
        </p:cNvPr>
        <p:cNvGrpSpPr/>
        <p:nvPr/>
      </p:nvGrpSpPr>
      <p:grpSpPr>
        <a:xfrm>
          <a:off x="0" y="0"/>
          <a:ext cx="0" cy="0"/>
          <a:chOff x="0" y="0"/>
          <a:chExt cx="0" cy="0"/>
        </a:xfrm>
      </p:grpSpPr>
      <p:sp>
        <p:nvSpPr>
          <p:cNvPr id="96" name="Google Shape;96;p2">
            <a:extLst>
              <a:ext uri="{FF2B5EF4-FFF2-40B4-BE49-F238E27FC236}">
                <a16:creationId xmlns:a16="http://schemas.microsoft.com/office/drawing/2014/main" id="{7DFA942E-EA9E-A9A0-EBC5-DAD5F82842CA}"/>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03590506-9732-66FF-518B-5335BEE129B4}"/>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369C42A7-BA0F-7B42-0F35-F7CB51DE96E5}"/>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BBD06041-6338-1D75-DBA6-9C1FB7A50A68}"/>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8EF26619-3D93-6760-8256-854FC69FAAA1}"/>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a:t>
            </a:r>
            <a:r>
              <a:rPr lang="cs-CZ" sz="2800" dirty="0">
                <a:solidFill>
                  <a:srgbClr val="FFFFFF"/>
                </a:solidFill>
              </a:rPr>
              <a:t>skládání programu z více souborů</a:t>
            </a:r>
            <a:endParaRPr sz="2800" dirty="0"/>
          </a:p>
        </p:txBody>
      </p:sp>
      <p:sp>
        <p:nvSpPr>
          <p:cNvPr id="101" name="Google Shape;101;p2">
            <a:extLst>
              <a:ext uri="{FF2B5EF4-FFF2-40B4-BE49-F238E27FC236}">
                <a16:creationId xmlns:a16="http://schemas.microsoft.com/office/drawing/2014/main" id="{5CF62042-6CF1-48D2-CC9A-1857F9F084BE}"/>
              </a:ext>
            </a:extLst>
          </p:cNvPr>
          <p:cNvSpPr txBox="1">
            <a:spLocks noGrp="1"/>
          </p:cNvSpPr>
          <p:nvPr>
            <p:ph type="body" idx="1"/>
          </p:nvPr>
        </p:nvSpPr>
        <p:spPr>
          <a:xfrm>
            <a:off x="1074198" y="2310151"/>
            <a:ext cx="10021302" cy="3510545"/>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latin typeface="Arial"/>
                <a:ea typeface="Arial"/>
                <a:cs typeface="Arial"/>
                <a:sym typeface="Arial"/>
              </a:rPr>
              <a:t>Tento přístup je vhodný právě pro vytváření šablon, ale u zbytku aplikace je neohrabaný a nevhodný pro práci s třídami.</a:t>
            </a:r>
          </a:p>
          <a:p>
            <a:pPr marL="5152" lvl="0" indent="0" algn="l" rtl="0">
              <a:lnSpc>
                <a:spcPct val="115000"/>
              </a:lnSpc>
              <a:spcBef>
                <a:spcPts val="0"/>
              </a:spcBef>
              <a:spcAft>
                <a:spcPts val="0"/>
              </a:spcAft>
              <a:buSzPct val="100000"/>
              <a:buNone/>
            </a:pPr>
            <a:r>
              <a:rPr lang="cs-CZ" sz="2400" dirty="0">
                <a:latin typeface="Arial"/>
                <a:ea typeface="Arial"/>
                <a:cs typeface="Arial"/>
                <a:sym typeface="Arial"/>
              </a:rPr>
              <a:t> </a:t>
            </a:r>
          </a:p>
          <a:p>
            <a:pPr marL="5152" lvl="0" indent="0" algn="l" rtl="0">
              <a:lnSpc>
                <a:spcPct val="115000"/>
              </a:lnSpc>
              <a:spcBef>
                <a:spcPts val="0"/>
              </a:spcBef>
              <a:spcAft>
                <a:spcPts val="0"/>
              </a:spcAft>
              <a:buSzPct val="100000"/>
              <a:buNone/>
            </a:pPr>
            <a:r>
              <a:rPr lang="cs-CZ" sz="2400" dirty="0">
                <a:latin typeface="Arial"/>
                <a:ea typeface="Arial"/>
                <a:cs typeface="Arial"/>
                <a:sym typeface="Arial"/>
              </a:rPr>
              <a:t>Naštěstí existuje možnost, jak spojování potřebných souborů</a:t>
            </a:r>
            <a:r>
              <a:rPr lang="cs-CZ" sz="2400" dirty="0"/>
              <a:t> zautomatizovat pomocí tzv. </a:t>
            </a:r>
            <a:r>
              <a:rPr lang="cs-CZ" sz="2400" i="1" dirty="0" err="1"/>
              <a:t>autoloadingu</a:t>
            </a:r>
            <a:r>
              <a:rPr lang="cs-CZ" sz="2400" dirty="0"/>
              <a:t>, který nám pomůže automaticky připojit soubory s třídami, které potřebujeme.</a:t>
            </a:r>
            <a:endParaRPr lang="cs-CZ" sz="2400" dirty="0">
              <a:latin typeface="Arial"/>
              <a:ea typeface="Arial"/>
              <a:cs typeface="Arial"/>
              <a:sym typeface="Arial"/>
            </a:endParaRPr>
          </a:p>
        </p:txBody>
      </p:sp>
    </p:spTree>
    <p:extLst>
      <p:ext uri="{BB962C8B-B14F-4D97-AF65-F5344CB8AC3E}">
        <p14:creationId xmlns:p14="http://schemas.microsoft.com/office/powerpoint/2010/main" val="203200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2F4333F2-498E-4AAA-A98A-EA6789E649D7}"/>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9FEC90FC-4926-266F-AD23-2090FE00FF95}"/>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96" name="Google Shape;96;p2">
            <a:extLst>
              <a:ext uri="{FF2B5EF4-FFF2-40B4-BE49-F238E27FC236}">
                <a16:creationId xmlns:a16="http://schemas.microsoft.com/office/drawing/2014/main" id="{979064CD-5129-ACDC-4671-B170276B93F0}"/>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8C66F5D0-E775-C576-4261-BE9B4774A8BF}"/>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728AA43B-0A66-9C7A-5316-613937CBD4BA}"/>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69975059-AED6-41B4-94CC-84F77DEA35FD}"/>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0F812E63-A454-239C-8F3F-ED8EAD5B97EA}"/>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jmenné prostory</a:t>
            </a:r>
            <a:endParaRPr sz="2800" dirty="0"/>
          </a:p>
        </p:txBody>
      </p:sp>
      <p:sp>
        <p:nvSpPr>
          <p:cNvPr id="101" name="Google Shape;101;p2">
            <a:extLst>
              <a:ext uri="{FF2B5EF4-FFF2-40B4-BE49-F238E27FC236}">
                <a16:creationId xmlns:a16="http://schemas.microsoft.com/office/drawing/2014/main" id="{CDB27DB6-C32D-A81D-3219-D09692BB0173}"/>
              </a:ext>
            </a:extLst>
          </p:cNvPr>
          <p:cNvSpPr txBox="1">
            <a:spLocks noGrp="1"/>
          </p:cNvSpPr>
          <p:nvPr>
            <p:ph type="body" idx="1"/>
          </p:nvPr>
        </p:nvSpPr>
        <p:spPr>
          <a:xfrm>
            <a:off x="1074198" y="2310151"/>
            <a:ext cx="10021302" cy="3510545"/>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latin typeface="Arial"/>
                <a:ea typeface="Arial"/>
                <a:cs typeface="Arial"/>
                <a:sym typeface="Arial"/>
              </a:rPr>
              <a:t>Než si ukážeme jak samotný </a:t>
            </a:r>
            <a:r>
              <a:rPr lang="cs-CZ" sz="2400" dirty="0" err="1">
                <a:latin typeface="Arial"/>
                <a:ea typeface="Arial"/>
                <a:cs typeface="Arial"/>
                <a:sym typeface="Arial"/>
              </a:rPr>
              <a:t>autoloading</a:t>
            </a:r>
            <a:r>
              <a:rPr lang="cs-CZ" sz="2400" dirty="0">
                <a:latin typeface="Arial"/>
                <a:ea typeface="Arial"/>
                <a:cs typeface="Arial"/>
                <a:sym typeface="Arial"/>
              </a:rPr>
              <a:t> vytvořit (implementovat), musíme si ještě zavést pojem </a:t>
            </a:r>
            <a:r>
              <a:rPr lang="cs-CZ" sz="2400" i="1" dirty="0">
                <a:latin typeface="Arial"/>
                <a:ea typeface="Arial"/>
                <a:cs typeface="Arial"/>
                <a:sym typeface="Arial"/>
              </a:rPr>
              <a:t>jmenný prostor</a:t>
            </a:r>
            <a:r>
              <a:rPr lang="cs-CZ" sz="2400" dirty="0">
                <a:latin typeface="Arial"/>
                <a:ea typeface="Arial"/>
                <a:cs typeface="Arial"/>
                <a:sym typeface="Arial"/>
              </a:rPr>
              <a:t>.</a:t>
            </a:r>
          </a:p>
          <a:p>
            <a:pPr marL="5152" lvl="0" indent="0" algn="l" rtl="0">
              <a:lnSpc>
                <a:spcPct val="115000"/>
              </a:lnSpc>
              <a:spcBef>
                <a:spcPts val="0"/>
              </a:spcBef>
              <a:spcAft>
                <a:spcPts val="0"/>
              </a:spcAft>
              <a:buSzPct val="100000"/>
              <a:buNone/>
            </a:pPr>
            <a:endParaRPr lang="cs-CZ" sz="2400" dirty="0"/>
          </a:p>
          <a:p>
            <a:pPr marL="5152" lvl="0" indent="0" algn="l" rtl="0">
              <a:lnSpc>
                <a:spcPct val="115000"/>
              </a:lnSpc>
              <a:spcBef>
                <a:spcPts val="0"/>
              </a:spcBef>
              <a:spcAft>
                <a:spcPts val="0"/>
              </a:spcAft>
              <a:buSzPct val="100000"/>
              <a:buNone/>
            </a:pPr>
            <a:r>
              <a:rPr lang="cs-CZ" sz="2400" dirty="0">
                <a:latin typeface="Arial"/>
                <a:ea typeface="Arial"/>
                <a:cs typeface="Arial"/>
                <a:sym typeface="Arial"/>
              </a:rPr>
              <a:t>Jmenný prostor nám zjednodušeně říká, kam třída patří a pokud jsou jmenné prostory použity správně, tak nám přímo ukazují, kde konkrétní třídu hledat.</a:t>
            </a:r>
          </a:p>
        </p:txBody>
      </p:sp>
    </p:spTree>
    <p:extLst>
      <p:ext uri="{BB962C8B-B14F-4D97-AF65-F5344CB8AC3E}">
        <p14:creationId xmlns:p14="http://schemas.microsoft.com/office/powerpoint/2010/main" val="2999140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E89C50AC-8D45-B4E7-D9D6-947432B9CC6D}"/>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7828B890-F5D9-3A86-AD0D-8E39109A5654}"/>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2">
            <a:extLst>
              <a:ext uri="{FF2B5EF4-FFF2-40B4-BE49-F238E27FC236}">
                <a16:creationId xmlns:a16="http://schemas.microsoft.com/office/drawing/2014/main" id="{EDFF326C-BB83-30E8-F186-C8A4F7FF77C1}"/>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2">
            <a:extLst>
              <a:ext uri="{FF2B5EF4-FFF2-40B4-BE49-F238E27FC236}">
                <a16:creationId xmlns:a16="http://schemas.microsoft.com/office/drawing/2014/main" id="{B6AE9A51-C9A3-AC31-78C3-F262CFD823E3}"/>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a:extLst>
              <a:ext uri="{FF2B5EF4-FFF2-40B4-BE49-F238E27FC236}">
                <a16:creationId xmlns:a16="http://schemas.microsoft.com/office/drawing/2014/main" id="{A1726FD3-B6B9-0BB5-6CCB-C108A058D56E}"/>
              </a:ext>
            </a:extLst>
          </p:cNvPr>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a:extLst>
              <a:ext uri="{FF2B5EF4-FFF2-40B4-BE49-F238E27FC236}">
                <a16:creationId xmlns:a16="http://schemas.microsoft.com/office/drawing/2014/main" id="{FB017A17-9770-B81C-D5F3-93EFB9667DC3}"/>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a:extLst>
              <a:ext uri="{FF2B5EF4-FFF2-40B4-BE49-F238E27FC236}">
                <a16:creationId xmlns:a16="http://schemas.microsoft.com/office/drawing/2014/main" id="{205016FC-3A51-CE8D-E7ED-AF42926DB132}"/>
              </a:ext>
            </a:extLst>
          </p:cNvPr>
          <p:cNvSpPr txBox="1">
            <a:spLocks noGrp="1"/>
          </p:cNvSpPr>
          <p:nvPr>
            <p:ph type="title"/>
          </p:nvPr>
        </p:nvSpPr>
        <p:spPr>
          <a:xfrm>
            <a:off x="1074198" y="281876"/>
            <a:ext cx="10146001" cy="103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cs-CZ" sz="4400" dirty="0">
                <a:solidFill>
                  <a:srgbClr val="FFFFFF"/>
                </a:solidFill>
              </a:rPr>
              <a:t>PHP – jmenné prostory</a:t>
            </a:r>
            <a:endParaRPr sz="2800" dirty="0"/>
          </a:p>
        </p:txBody>
      </p:sp>
      <p:sp>
        <p:nvSpPr>
          <p:cNvPr id="101" name="Google Shape;101;p2">
            <a:extLst>
              <a:ext uri="{FF2B5EF4-FFF2-40B4-BE49-F238E27FC236}">
                <a16:creationId xmlns:a16="http://schemas.microsoft.com/office/drawing/2014/main" id="{02D6DF60-2B1B-2CB2-E59E-BB9CACE179F8}"/>
              </a:ext>
            </a:extLst>
          </p:cNvPr>
          <p:cNvSpPr txBox="1">
            <a:spLocks noGrp="1"/>
          </p:cNvSpPr>
          <p:nvPr>
            <p:ph type="body" idx="1"/>
          </p:nvPr>
        </p:nvSpPr>
        <p:spPr>
          <a:xfrm>
            <a:off x="1074198" y="2310151"/>
            <a:ext cx="10021302" cy="3510546"/>
          </a:xfrm>
          <a:prstGeom prst="rect">
            <a:avLst/>
          </a:prstGeom>
          <a:noFill/>
          <a:ln>
            <a:noFill/>
          </a:ln>
        </p:spPr>
        <p:txBody>
          <a:bodyPr spcFirstLastPara="1" wrap="square" lIns="91425" tIns="45700" rIns="91425" bIns="45700" anchor="ctr" anchorCtr="0">
            <a:normAutofit/>
          </a:bodyPr>
          <a:lstStyle/>
          <a:p>
            <a:pPr marL="5152" lvl="0" indent="0" algn="l" rtl="0">
              <a:lnSpc>
                <a:spcPct val="115000"/>
              </a:lnSpc>
              <a:spcBef>
                <a:spcPts val="0"/>
              </a:spcBef>
              <a:spcAft>
                <a:spcPts val="0"/>
              </a:spcAft>
              <a:buSzPct val="100000"/>
              <a:buNone/>
            </a:pPr>
            <a:r>
              <a:rPr lang="cs-CZ" sz="2400" dirty="0">
                <a:latin typeface="Arial"/>
                <a:ea typeface="Arial"/>
                <a:cs typeface="Arial"/>
                <a:sym typeface="Arial"/>
              </a:rPr>
              <a:t>Jmenný prostor definujeme pomocí klíčového slova </a:t>
            </a:r>
            <a:r>
              <a:rPr lang="cs-CZ" sz="2400" i="1" dirty="0" err="1">
                <a:latin typeface="Arial"/>
                <a:ea typeface="Arial"/>
                <a:cs typeface="Arial"/>
                <a:sym typeface="Arial"/>
              </a:rPr>
              <a:t>namespace</a:t>
            </a:r>
            <a:r>
              <a:rPr lang="cs-CZ" sz="2400" dirty="0">
                <a:latin typeface="Arial"/>
                <a:ea typeface="Arial"/>
                <a:cs typeface="Arial"/>
                <a:sym typeface="Arial"/>
              </a:rPr>
              <a:t> a je dobrou praxí, aby odrážel cestu k souboru s třídou.</a:t>
            </a:r>
          </a:p>
          <a:p>
            <a:pPr marL="5152" lvl="0" indent="0" algn="l" rtl="0">
              <a:lnSpc>
                <a:spcPct val="115000"/>
              </a:lnSpc>
              <a:spcBef>
                <a:spcPts val="0"/>
              </a:spcBef>
              <a:spcAft>
                <a:spcPts val="0"/>
              </a:spcAft>
              <a:buSzPct val="100000"/>
              <a:buNone/>
            </a:pPr>
            <a:endParaRPr lang="cs-CZ" sz="2400" i="1" dirty="0"/>
          </a:p>
          <a:p>
            <a:pPr marL="5152" lvl="0" indent="0" algn="l" rtl="0">
              <a:lnSpc>
                <a:spcPct val="115000"/>
              </a:lnSpc>
              <a:spcBef>
                <a:spcPts val="0"/>
              </a:spcBef>
              <a:spcAft>
                <a:spcPts val="0"/>
              </a:spcAft>
              <a:buSzPct val="100000"/>
              <a:buNone/>
            </a:pPr>
            <a:r>
              <a:rPr lang="cs-CZ" sz="2400" dirty="0"/>
              <a:t>Dále je také dobrou praxí, aby se soubor s třídou jmenoval stejně jako třída samotná.</a:t>
            </a:r>
          </a:p>
          <a:p>
            <a:pPr marL="5152" lvl="0" indent="0" algn="l" rtl="0">
              <a:lnSpc>
                <a:spcPct val="115000"/>
              </a:lnSpc>
              <a:spcBef>
                <a:spcPts val="0"/>
              </a:spcBef>
              <a:spcAft>
                <a:spcPts val="0"/>
              </a:spcAft>
              <a:buSzPct val="100000"/>
              <a:buNone/>
            </a:pPr>
            <a:endParaRPr lang="cs-CZ" sz="2400" dirty="0">
              <a:latin typeface="Arial"/>
              <a:ea typeface="Arial"/>
              <a:cs typeface="Arial"/>
              <a:sym typeface="Arial"/>
            </a:endParaRPr>
          </a:p>
          <a:p>
            <a:pPr marL="5152" lvl="0" indent="0" algn="l" rtl="0">
              <a:lnSpc>
                <a:spcPct val="115000"/>
              </a:lnSpc>
              <a:spcBef>
                <a:spcPts val="0"/>
              </a:spcBef>
              <a:spcAft>
                <a:spcPts val="0"/>
              </a:spcAft>
              <a:buSzPct val="100000"/>
              <a:buNone/>
            </a:pPr>
            <a:r>
              <a:rPr lang="cs-CZ" sz="2400" dirty="0"/>
              <a:t>Těmito dvěma podmínkami si zajistíme, že automatické načítání souborů s třídami bude fungovat správně.</a:t>
            </a:r>
            <a:endParaRPr lang="cs-CZ" sz="2400" dirty="0">
              <a:latin typeface="Arial"/>
              <a:ea typeface="Arial"/>
              <a:cs typeface="Arial"/>
              <a:sym typeface="Arial"/>
            </a:endParaRPr>
          </a:p>
        </p:txBody>
      </p:sp>
    </p:spTree>
    <p:extLst>
      <p:ext uri="{BB962C8B-B14F-4D97-AF65-F5344CB8AC3E}">
        <p14:creationId xmlns:p14="http://schemas.microsoft.com/office/powerpoint/2010/main" val="9328316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1296</Words>
  <Application>Microsoft Office PowerPoint</Application>
  <PresentationFormat>Širokoúhlá obrazovka</PresentationFormat>
  <Paragraphs>56</Paragraphs>
  <Slides>14</Slides>
  <Notes>14</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14</vt:i4>
      </vt:variant>
    </vt:vector>
  </HeadingPairs>
  <TitlesOfParts>
    <vt:vector size="18" baseType="lpstr">
      <vt:lpstr>Arial</vt:lpstr>
      <vt:lpstr>Calibri</vt:lpstr>
      <vt:lpstr>JetBrains Mono</vt:lpstr>
      <vt:lpstr>Office Theme</vt:lpstr>
      <vt:lpstr>Backend – PHP – skládání programu z více souborů, jmenné prostory</vt:lpstr>
      <vt:lpstr>PHP – skládání programu z více souborů</vt:lpstr>
      <vt:lpstr>PHP – skládání programu z více souborů</vt:lpstr>
      <vt:lpstr>PHP – skládání programu z více souborů</vt:lpstr>
      <vt:lpstr>PHP – skládání programu z více souborů</vt:lpstr>
      <vt:lpstr>PHP – skládání programu z více souborů</vt:lpstr>
      <vt:lpstr>PHP – skládání programu z více souborů</vt:lpstr>
      <vt:lpstr>PHP – jmenné prostory</vt:lpstr>
      <vt:lpstr>PHP – jmenné prostory</vt:lpstr>
      <vt:lpstr>PHP – jmenné prostory</vt:lpstr>
      <vt:lpstr>PHP – jmenné prostory</vt:lpstr>
      <vt:lpstr>PHP – jmenné prostory</vt:lpstr>
      <vt:lpstr>PHP – autoloader</vt:lpstr>
      <vt:lpstr>PHP – autoloader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Kurz</dc:title>
  <dc:creator>HlavniProfil</dc:creator>
  <cp:lastModifiedBy>Jakub Pradeniak</cp:lastModifiedBy>
  <cp:revision>11</cp:revision>
  <dcterms:modified xsi:type="dcterms:W3CDTF">2024-03-06T18:47:47Z</dcterms:modified>
</cp:coreProperties>
</file>