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3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46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947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6813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692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65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Architektura - technologie</a:t>
            </a:r>
            <a:endParaRPr dirty="0"/>
          </a:p>
        </p:txBody>
      </p:sp>
      <p:grpSp>
        <p:nvGrpSpPr>
          <p:cNvPr id="2" name="Google Shape;218;p3">
            <a:extLst>
              <a:ext uri="{FF2B5EF4-FFF2-40B4-BE49-F238E27FC236}">
                <a16:creationId xmlns:a16="http://schemas.microsoft.com/office/drawing/2014/main" id="{A47584E4-20E7-4820-CEF8-4599D66357AE}"/>
              </a:ext>
            </a:extLst>
          </p:cNvPr>
          <p:cNvGrpSpPr/>
          <p:nvPr/>
        </p:nvGrpSpPr>
        <p:grpSpPr>
          <a:xfrm>
            <a:off x="731271" y="1679297"/>
            <a:ext cx="10729454" cy="5089102"/>
            <a:chOff x="-1" y="2165312"/>
            <a:chExt cx="10693402" cy="5171607"/>
          </a:xfrm>
        </p:grpSpPr>
        <p:grpSp>
          <p:nvGrpSpPr>
            <p:cNvPr id="3" name="Google Shape;219;p3">
              <a:extLst>
                <a:ext uri="{FF2B5EF4-FFF2-40B4-BE49-F238E27FC236}">
                  <a16:creationId xmlns:a16="http://schemas.microsoft.com/office/drawing/2014/main" id="{435C66A6-F1C2-D926-8182-1B997800D363}"/>
                </a:ext>
              </a:extLst>
            </p:cNvPr>
            <p:cNvGrpSpPr/>
            <p:nvPr/>
          </p:nvGrpSpPr>
          <p:grpSpPr>
            <a:xfrm>
              <a:off x="-1" y="2165312"/>
              <a:ext cx="10693402" cy="5171607"/>
              <a:chOff x="-1" y="2165312"/>
              <a:chExt cx="10693402" cy="5171607"/>
            </a:xfrm>
          </p:grpSpPr>
          <p:grpSp>
            <p:nvGrpSpPr>
              <p:cNvPr id="8" name="Google Shape;220;p3">
                <a:extLst>
                  <a:ext uri="{FF2B5EF4-FFF2-40B4-BE49-F238E27FC236}">
                    <a16:creationId xmlns:a16="http://schemas.microsoft.com/office/drawing/2014/main" id="{3AAEFB4C-B895-F5C3-C2C3-5D048497CEC7}"/>
                  </a:ext>
                </a:extLst>
              </p:cNvPr>
              <p:cNvGrpSpPr/>
              <p:nvPr/>
            </p:nvGrpSpPr>
            <p:grpSpPr>
              <a:xfrm>
                <a:off x="-1" y="2165312"/>
                <a:ext cx="10693402" cy="5171607"/>
                <a:chOff x="-1" y="2165312"/>
                <a:chExt cx="10693402" cy="5171607"/>
              </a:xfrm>
            </p:grpSpPr>
            <p:grpSp>
              <p:nvGrpSpPr>
                <p:cNvPr id="13" name="Google Shape;221;p3">
                  <a:extLst>
                    <a:ext uri="{FF2B5EF4-FFF2-40B4-BE49-F238E27FC236}">
                      <a16:creationId xmlns:a16="http://schemas.microsoft.com/office/drawing/2014/main" id="{7B1AB108-FFA7-1303-04D1-78C8C303D2C9}"/>
                    </a:ext>
                  </a:extLst>
                </p:cNvPr>
                <p:cNvGrpSpPr/>
                <p:nvPr/>
              </p:nvGrpSpPr>
              <p:grpSpPr>
                <a:xfrm>
                  <a:off x="-1" y="2165312"/>
                  <a:ext cx="10693400" cy="3486585"/>
                  <a:chOff x="-1" y="3517221"/>
                  <a:chExt cx="10693400" cy="3486585"/>
                </a:xfrm>
              </p:grpSpPr>
              <p:pic>
                <p:nvPicPr>
                  <p:cNvPr id="16" name="Google Shape;222;p3">
                    <a:extLst>
                      <a:ext uri="{FF2B5EF4-FFF2-40B4-BE49-F238E27FC236}">
                        <a16:creationId xmlns:a16="http://schemas.microsoft.com/office/drawing/2014/main" id="{6EA988C9-147C-EA47-C142-337AA9AABCC9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t="37444"/>
                  <a:stretch/>
                </p:blipFill>
                <p:spPr>
                  <a:xfrm>
                    <a:off x="-1" y="3517221"/>
                    <a:ext cx="10693400" cy="34865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7" name="Google Shape;223;p3">
                    <a:extLst>
                      <a:ext uri="{FF2B5EF4-FFF2-40B4-BE49-F238E27FC236}">
                        <a16:creationId xmlns:a16="http://schemas.microsoft.com/office/drawing/2014/main" id="{A2E4C192-489B-2530-1B43-27855EF7E67C}"/>
                      </a:ext>
                    </a:extLst>
                  </p:cNvPr>
                  <p:cNvSpPr txBox="1"/>
                  <p:nvPr/>
                </p:nvSpPr>
                <p:spPr>
                  <a:xfrm>
                    <a:off x="8656245" y="3832900"/>
                    <a:ext cx="1991872" cy="2908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Java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ASP.net/C#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JavaScript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PHP</a:t>
                    </a:r>
                    <a:endParaRPr lang="cs-CZ" sz="2400" b="1" i="0" u="none" strike="noStrike" cap="none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cs-CZ" sz="2400" b="1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Python</a:t>
                    </a:r>
                    <a:endParaRPr sz="2400" b="1" i="0" u="none" strike="noStrike" cap="none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224;p3">
                    <a:extLst>
                      <a:ext uri="{FF2B5EF4-FFF2-40B4-BE49-F238E27FC236}">
                        <a16:creationId xmlns:a16="http://schemas.microsoft.com/office/drawing/2014/main" id="{681BF730-A141-88BA-4AE0-3B85317C48C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" y="3941418"/>
                    <a:ext cx="1875034" cy="17827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HTML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en-US" sz="24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CSS</a:t>
                    </a:r>
                    <a:endParaRPr lang="cs-CZ" sz="2400" b="1" i="0" u="none" strike="noStrike" cap="none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285750" marR="0" lvl="0" indent="-285750" algn="l" rtl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400"/>
                      <a:buFont typeface="Arial"/>
                      <a:buChar char="•"/>
                    </a:pPr>
                    <a:r>
                      <a:rPr lang="cs-CZ" sz="2400" b="1" dirty="0">
                        <a:solidFill>
                          <a:schemeClr val="lt1"/>
                        </a:solidFill>
                        <a:latin typeface="Calibri"/>
                        <a:cs typeface="Calibri"/>
                        <a:sym typeface="Calibri"/>
                      </a:rPr>
                      <a:t>JavaScript</a:t>
                    </a:r>
                    <a:endParaRPr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4" name="Google Shape;225;p3">
                  <a:extLst>
                    <a:ext uri="{FF2B5EF4-FFF2-40B4-BE49-F238E27FC236}">
                      <a16:creationId xmlns:a16="http://schemas.microsoft.com/office/drawing/2014/main" id="{86F8A1D1-1D20-E442-2444-F5BF699055F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80563" t="25437" b="-53"/>
                <a:stretch/>
              </p:blipFill>
              <p:spPr>
                <a:xfrm rot="5400000" flipH="1">
                  <a:off x="1669897" y="3728903"/>
                  <a:ext cx="1935987" cy="52757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" name="Google Shape;226;p3">
                  <a:extLst>
                    <a:ext uri="{FF2B5EF4-FFF2-40B4-BE49-F238E27FC236}">
                      <a16:creationId xmlns:a16="http://schemas.microsoft.com/office/drawing/2014/main" id="{753986FE-FE10-A77D-AD0A-BABE576FC09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80563" t="25437" b="-53"/>
                <a:stretch/>
              </p:blipFill>
              <p:spPr>
                <a:xfrm rot="-5400000">
                  <a:off x="6979962" y="3623480"/>
                  <a:ext cx="1930200" cy="54966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" name="Google Shape;227;p3">
                <a:extLst>
                  <a:ext uri="{FF2B5EF4-FFF2-40B4-BE49-F238E27FC236}">
                    <a16:creationId xmlns:a16="http://schemas.microsoft.com/office/drawing/2014/main" id="{BB661141-8CCF-009F-1D3F-20E7D07E678C}"/>
                  </a:ext>
                </a:extLst>
              </p:cNvPr>
              <p:cNvGrpSpPr/>
              <p:nvPr/>
            </p:nvGrpSpPr>
            <p:grpSpPr>
              <a:xfrm>
                <a:off x="4101131" y="5332037"/>
                <a:ext cx="2186653" cy="1804458"/>
                <a:chOff x="4101131" y="5332037"/>
                <a:chExt cx="2186653" cy="1804458"/>
              </a:xfrm>
            </p:grpSpPr>
            <p:sp>
              <p:nvSpPr>
                <p:cNvPr id="10" name="Google Shape;228;p3">
                  <a:extLst>
                    <a:ext uri="{FF2B5EF4-FFF2-40B4-BE49-F238E27FC236}">
                      <a16:creationId xmlns:a16="http://schemas.microsoft.com/office/drawing/2014/main" id="{B3FDB5E5-6330-C833-E8F7-58A49B66C9CD}"/>
                    </a:ext>
                  </a:extLst>
                </p:cNvPr>
                <p:cNvSpPr/>
                <p:nvPr/>
              </p:nvSpPr>
              <p:spPr>
                <a:xfrm>
                  <a:off x="4101131" y="6411202"/>
                  <a:ext cx="2182690" cy="725293"/>
                </a:xfrm>
                <a:prstGeom prst="can">
                  <a:avLst>
                    <a:gd name="adj" fmla="val 25000"/>
                  </a:avLst>
                </a:prstGeom>
                <a:solidFill>
                  <a:srgbClr val="7E9532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229;p3">
                  <a:extLst>
                    <a:ext uri="{FF2B5EF4-FFF2-40B4-BE49-F238E27FC236}">
                      <a16:creationId xmlns:a16="http://schemas.microsoft.com/office/drawing/2014/main" id="{1CCD492C-0ED7-18C9-492B-0E9E8CEC1FA3}"/>
                    </a:ext>
                  </a:extLst>
                </p:cNvPr>
                <p:cNvSpPr/>
                <p:nvPr/>
              </p:nvSpPr>
              <p:spPr>
                <a:xfrm>
                  <a:off x="4105094" y="5887949"/>
                  <a:ext cx="2182690" cy="725293"/>
                </a:xfrm>
                <a:prstGeom prst="can">
                  <a:avLst>
                    <a:gd name="adj" fmla="val 25000"/>
                  </a:avLst>
                </a:prstGeom>
                <a:solidFill>
                  <a:srgbClr val="7E9532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30;p3">
                  <a:extLst>
                    <a:ext uri="{FF2B5EF4-FFF2-40B4-BE49-F238E27FC236}">
                      <a16:creationId xmlns:a16="http://schemas.microsoft.com/office/drawing/2014/main" id="{56D0A22A-D66B-51DF-70DE-1A68ED80A464}"/>
                    </a:ext>
                  </a:extLst>
                </p:cNvPr>
                <p:cNvSpPr/>
                <p:nvPr/>
              </p:nvSpPr>
              <p:spPr>
                <a:xfrm>
                  <a:off x="4105094" y="5332037"/>
                  <a:ext cx="2182690" cy="725293"/>
                </a:xfrm>
                <a:prstGeom prst="can">
                  <a:avLst>
                    <a:gd name="adj" fmla="val 25000"/>
                  </a:avLst>
                </a:prstGeom>
                <a:solidFill>
                  <a:srgbClr val="7E9532"/>
                </a:solidFill>
                <a:ln w="19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" name="Google Shape;231;p3">
              <a:extLst>
                <a:ext uri="{FF2B5EF4-FFF2-40B4-BE49-F238E27FC236}">
                  <a16:creationId xmlns:a16="http://schemas.microsoft.com/office/drawing/2014/main" id="{AF692B77-E069-93ED-F31A-C2AB793D56AC}"/>
                </a:ext>
              </a:extLst>
            </p:cNvPr>
            <p:cNvSpPr txBox="1"/>
            <p:nvPr/>
          </p:nvSpPr>
          <p:spPr>
            <a:xfrm>
              <a:off x="4166171" y="6082301"/>
              <a:ext cx="20651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232;p3">
              <a:extLst>
                <a:ext uri="{FF2B5EF4-FFF2-40B4-BE49-F238E27FC236}">
                  <a16:creationId xmlns:a16="http://schemas.microsoft.com/office/drawing/2014/main" id="{341CCB0D-041A-A825-F669-9ACBB26C8B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33326" y="5382701"/>
              <a:ext cx="1125148" cy="931854"/>
            </a:xfrm>
            <a:prstGeom prst="bentConnector3">
              <a:avLst>
                <a:gd name="adj1" fmla="val -3282"/>
              </a:avLst>
            </a:prstGeom>
            <a:noFill/>
            <a:ln w="57150" cap="flat" cmpd="sng">
              <a:solidFill>
                <a:srgbClr val="FFD447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" name="Google Shape;233;p3">
              <a:extLst>
                <a:ext uri="{FF2B5EF4-FFF2-40B4-BE49-F238E27FC236}">
                  <a16:creationId xmlns:a16="http://schemas.microsoft.com/office/drawing/2014/main" id="{9C15E177-B50F-5F36-7261-CA2D624AE80D}"/>
                </a:ext>
              </a:extLst>
            </p:cNvPr>
            <p:cNvCxnSpPr>
              <a:endCxn id="10" idx="4"/>
            </p:cNvCxnSpPr>
            <p:nvPr/>
          </p:nvCxnSpPr>
          <p:spPr>
            <a:xfrm rot="5400000">
              <a:off x="6217521" y="5352449"/>
              <a:ext cx="1487700" cy="1355100"/>
            </a:xfrm>
            <a:prstGeom prst="bentConnector2">
              <a:avLst/>
            </a:prstGeom>
            <a:noFill/>
            <a:ln w="57150" cap="flat" cmpd="sng">
              <a:solidFill>
                <a:srgbClr val="FFD447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" name="Google Shape;234;p3">
              <a:extLst>
                <a:ext uri="{FF2B5EF4-FFF2-40B4-BE49-F238E27FC236}">
                  <a16:creationId xmlns:a16="http://schemas.microsoft.com/office/drawing/2014/main" id="{E9889E2D-88D5-700F-04F8-1D7F9FC43921}"/>
                </a:ext>
              </a:extLst>
            </p:cNvPr>
            <p:cNvSpPr txBox="1"/>
            <p:nvPr/>
          </p:nvSpPr>
          <p:spPr>
            <a:xfrm>
              <a:off x="669562" y="5651897"/>
              <a:ext cx="3389383" cy="1219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</a:t>
              </a:r>
              <a:r>
                <a:rPr lang="cs-CZ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(MySQL apod.)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cs-CZ" sz="2400" b="1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NoSQL</a:t>
              </a:r>
              <a:r>
                <a:rPr lang="cs-CZ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cs-CZ" sz="2400" b="1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Mongo</a:t>
              </a:r>
              <a:r>
                <a:rPr lang="cs-CZ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apod.)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Frontend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aplikacích a webových stránkách je </a:t>
            </a:r>
            <a:r>
              <a:rPr lang="cs-CZ" sz="2400" i="1" dirty="0" err="1"/>
              <a:t>Frontend</a:t>
            </a:r>
            <a:r>
              <a:rPr lang="cs-CZ" sz="2400" dirty="0"/>
              <a:t> viditelnou částí programu. Je to implementace návrhu Uživatelského rozhraní.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/>
              <a:t>Frontend</a:t>
            </a:r>
            <a:r>
              <a:rPr lang="cs-CZ" sz="2400" dirty="0"/>
              <a:t> můžeme implementovat pomocí různých technologií (typicky kombinací několika) a FE frameworků.</a:t>
            </a:r>
          </a:p>
        </p:txBody>
      </p:sp>
    </p:spTree>
    <p:extLst>
      <p:ext uri="{BB962C8B-B14F-4D97-AF65-F5344CB8AC3E}">
        <p14:creationId xmlns:p14="http://schemas.microsoft.com/office/powerpoint/2010/main" val="398174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Frontend</a:t>
            </a:r>
            <a:r>
              <a:rPr lang="cs-CZ" sz="4000" dirty="0">
                <a:solidFill>
                  <a:srgbClr val="FFFFFF"/>
                </a:solidFill>
              </a:rPr>
              <a:t> - technologie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6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Technologie potřebné pro implementaci </a:t>
            </a:r>
            <a:r>
              <a:rPr lang="cs-CZ" sz="2400" dirty="0" err="1"/>
              <a:t>Frontendu</a:t>
            </a:r>
            <a:r>
              <a:rPr lang="cs-CZ" sz="2400" dirty="0"/>
              <a:t>: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A3FD77BB-C958-30A8-EA9A-BCCD6179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198" y="2976716"/>
            <a:ext cx="1419225" cy="2000250"/>
          </a:xfrm>
          <a:prstGeom prst="rect">
            <a:avLst/>
          </a:prstGeom>
        </p:spPr>
      </p:pic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1BBF9011-8B2B-BA69-FDB9-2AF2B0AC6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621" y="2971700"/>
            <a:ext cx="1419225" cy="2000250"/>
          </a:xfrm>
          <a:prstGeom prst="rect">
            <a:avLst/>
          </a:prstGeom>
        </p:spPr>
      </p:pic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02B82AA8-951B-E64D-2178-C6EB793CC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1044" y="2971700"/>
            <a:ext cx="2000250" cy="2000250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0450CD9D-3179-A2E2-B933-8BA50DA49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5492" y="2971700"/>
            <a:ext cx="2000250" cy="2000250"/>
          </a:xfrm>
          <a:prstGeom prst="rect">
            <a:avLst/>
          </a:prstGeom>
        </p:spPr>
      </p:pic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46862274-4CFF-6368-D201-02F37D0600A2}"/>
              </a:ext>
            </a:extLst>
          </p:cNvPr>
          <p:cNvSpPr txBox="1">
            <a:spLocks/>
          </p:cNvSpPr>
          <p:nvPr/>
        </p:nvSpPr>
        <p:spPr>
          <a:xfrm>
            <a:off x="1074198" y="5257608"/>
            <a:ext cx="10021302" cy="9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My budeme v rámci tohoto kurzu využívat HTML5, CSS3 a Javascript.</a:t>
            </a:r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 err="1"/>
              <a:t>Typescript</a:t>
            </a:r>
            <a:r>
              <a:rPr lang="cs-CZ" sz="2400" dirty="0"/>
              <a:t> je vhodné alespoň zmínit, protože je průmyslovým standardem u vývoje velkých aplikací.</a:t>
            </a:r>
          </a:p>
        </p:txBody>
      </p:sp>
    </p:spTree>
    <p:extLst>
      <p:ext uri="{BB962C8B-B14F-4D97-AF65-F5344CB8AC3E}">
        <p14:creationId xmlns:p14="http://schemas.microsoft.com/office/powerpoint/2010/main" val="16244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4" y="998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Frontend</a:t>
            </a:r>
            <a:r>
              <a:rPr lang="cs-CZ" sz="4000" dirty="0">
                <a:solidFill>
                  <a:srgbClr val="FFFFFF"/>
                </a:solidFill>
              </a:rPr>
              <a:t> - frameworky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Pokud si po ukončení kurzu budete chtít zvolit dráhu </a:t>
            </a:r>
            <a:r>
              <a:rPr lang="cs-CZ" sz="2400" dirty="0" err="1"/>
              <a:t>Frontend</a:t>
            </a:r>
            <a:r>
              <a:rPr lang="cs-CZ" sz="2400" dirty="0"/>
              <a:t> (nebo </a:t>
            </a:r>
            <a:r>
              <a:rPr lang="cs-CZ" sz="2400" dirty="0" err="1"/>
              <a:t>Fullstack</a:t>
            </a:r>
            <a:r>
              <a:rPr lang="cs-CZ" sz="2400" dirty="0"/>
              <a:t>) vývojáře, doporučuji naučit se pracovat s některým z FE Frameworků:</a:t>
            </a:r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51EC41C5-C865-DCF7-8BFC-63823F3C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782" y="3429000"/>
            <a:ext cx="1434905" cy="1247744"/>
          </a:xfrm>
          <a:prstGeom prst="rect">
            <a:avLst/>
          </a:prstGeom>
        </p:spPr>
      </p:pic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E11AF06F-66F4-452A-EF8A-074559CE1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326" y="3248712"/>
            <a:ext cx="1608319" cy="1608319"/>
          </a:xfrm>
          <a:prstGeom prst="rect">
            <a:avLst/>
          </a:prstGeom>
        </p:spPr>
      </p:pic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17AF1C93-5888-6EF4-3924-6B40551AD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0196" y="3536955"/>
            <a:ext cx="1285501" cy="1113774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7AD41348-01A2-FBF0-784F-629C94F4C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2075" y="3429000"/>
            <a:ext cx="1040143" cy="1252417"/>
          </a:xfrm>
          <a:prstGeom prst="rect">
            <a:avLst/>
          </a:prstGeom>
        </p:spPr>
      </p:pic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6FFE8C40-C01E-E5EB-7837-0360B0A89469}"/>
              </a:ext>
            </a:extLst>
          </p:cNvPr>
          <p:cNvSpPr txBox="1">
            <a:spLocks/>
          </p:cNvSpPr>
          <p:nvPr/>
        </p:nvSpPr>
        <p:spPr>
          <a:xfrm>
            <a:off x="1069782" y="4991628"/>
            <a:ext cx="10021302" cy="151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React</a:t>
            </a:r>
            <a:r>
              <a:rPr lang="cs-CZ" sz="2400" dirty="0"/>
              <a:t> – vytvořen společností Meta, momentálně nejpoužívanější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Angular</a:t>
            </a:r>
            <a:r>
              <a:rPr lang="cs-CZ" sz="2400" dirty="0"/>
              <a:t> – vytvořen společností Google, třetí nejpoužívanější (poměrně složitý)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Vue – druhý nejpoužívanější framework, poměrně jednoduchý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Svelte</a:t>
            </a:r>
            <a:r>
              <a:rPr lang="cs-CZ" sz="2400" dirty="0"/>
              <a:t> – relativně nový framework, začíná se více využívat především v zahraničí</a:t>
            </a:r>
          </a:p>
        </p:txBody>
      </p:sp>
    </p:spTree>
    <p:extLst>
      <p:ext uri="{BB962C8B-B14F-4D97-AF65-F5344CB8AC3E}">
        <p14:creationId xmlns:p14="http://schemas.microsoft.com/office/powerpoint/2010/main" val="309981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Backend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aplikacích je </a:t>
            </a:r>
            <a:r>
              <a:rPr lang="cs-CZ" sz="2400" i="1" dirty="0" err="1"/>
              <a:t>Backend</a:t>
            </a:r>
            <a:r>
              <a:rPr lang="cs-CZ" sz="2400" dirty="0"/>
              <a:t> pro uživatele aplikace neviditelnou součástí programu. Je to implementace logiky aplikace a zprostředkovává přístup k databázi.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/>
              <a:t>Backend</a:t>
            </a:r>
            <a:r>
              <a:rPr lang="cs-CZ" sz="2400" dirty="0"/>
              <a:t> můžeme implementovat pomocí různých technologií (typicky kombinací několika) a BE frameworků.</a:t>
            </a:r>
          </a:p>
        </p:txBody>
      </p:sp>
    </p:spTree>
    <p:extLst>
      <p:ext uri="{BB962C8B-B14F-4D97-AF65-F5344CB8AC3E}">
        <p14:creationId xmlns:p14="http://schemas.microsoft.com/office/powerpoint/2010/main" val="328678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Backend</a:t>
            </a:r>
            <a:r>
              <a:rPr lang="cs-CZ" sz="4000" dirty="0">
                <a:solidFill>
                  <a:srgbClr val="FFFFFF"/>
                </a:solidFill>
              </a:rPr>
              <a:t> - technologie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6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Technologie, které můžeme využít pro implementaci </a:t>
            </a:r>
            <a:r>
              <a:rPr lang="cs-CZ" sz="2400" dirty="0" err="1"/>
              <a:t>Backendu</a:t>
            </a:r>
            <a:r>
              <a:rPr lang="cs-CZ" sz="2400" dirty="0"/>
              <a:t>:</a:t>
            </a:r>
          </a:p>
        </p:txBody>
      </p:sp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46862274-4CFF-6368-D201-02F37D0600A2}"/>
              </a:ext>
            </a:extLst>
          </p:cNvPr>
          <p:cNvSpPr txBox="1">
            <a:spLocks/>
          </p:cNvSpPr>
          <p:nvPr/>
        </p:nvSpPr>
        <p:spPr>
          <a:xfrm>
            <a:off x="1074198" y="5257608"/>
            <a:ext cx="10021302" cy="9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My budeme v rámci tohoto kurzu využívat PHP8 a SQL (konkrétně MySQL).</a:t>
            </a:r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Ostatní technologie je vhodné alespoň zmínit, protože každá z nich se v praxi využívá.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37B516B-387B-E46F-D8D4-BDD82C1C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1" y="3058064"/>
            <a:ext cx="1731045" cy="849036"/>
          </a:xfrm>
          <a:prstGeom prst="rect">
            <a:avLst/>
          </a:prstGeom>
        </p:spPr>
      </p:pic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797BA557-EA95-EA65-E1A8-3DCC9D087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2764" y="3066133"/>
            <a:ext cx="1374433" cy="840967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9CB9EDCD-5CC0-00E9-C1E4-43A24C276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35" y="3070814"/>
            <a:ext cx="743064" cy="835947"/>
          </a:xfrm>
          <a:prstGeom prst="rect">
            <a:avLst/>
          </a:prstGeom>
        </p:spPr>
      </p:pic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C00944A3-78D1-1BB2-A57A-2A12BCD2D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170" y="3096424"/>
            <a:ext cx="888215" cy="974870"/>
          </a:xfrm>
          <a:prstGeom prst="rect">
            <a:avLst/>
          </a:prstGeom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448E35E5-A593-3F21-87E2-99EB8C80AC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7303" y="2784403"/>
            <a:ext cx="1562896" cy="1104919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447B9703-E94D-FE6C-2925-9924C6AFC4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5463" y="4285254"/>
            <a:ext cx="1731045" cy="807821"/>
          </a:xfrm>
          <a:prstGeom prst="rect">
            <a:avLst/>
          </a:prstGeom>
        </p:spPr>
      </p:pic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BA60566E-647E-F07F-7736-F2F3DC009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51952" y="4285254"/>
            <a:ext cx="2995433" cy="8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>
                <a:solidFill>
                  <a:srgbClr val="FFFFFF"/>
                </a:solidFill>
              </a:rPr>
              <a:t>Backend </a:t>
            </a:r>
            <a:r>
              <a:rPr lang="cs-CZ" sz="4000" dirty="0">
                <a:solidFill>
                  <a:srgbClr val="FFFFFF"/>
                </a:solidFill>
              </a:rPr>
              <a:t>- frameworky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1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Pokud si po ukončení kurzu budete chtít zvolit dráhu </a:t>
            </a:r>
            <a:r>
              <a:rPr lang="cs-CZ" sz="2400" dirty="0" err="1"/>
              <a:t>Backend</a:t>
            </a:r>
            <a:r>
              <a:rPr lang="cs-CZ" sz="2400" dirty="0"/>
              <a:t> (nebo </a:t>
            </a:r>
            <a:r>
              <a:rPr lang="cs-CZ" sz="2400" dirty="0" err="1"/>
              <a:t>Fullstack</a:t>
            </a:r>
            <a:r>
              <a:rPr lang="cs-CZ" sz="2400" dirty="0"/>
              <a:t>) vývojáře, doporučuji naučit se pracovat s některým z BE Frameworků:</a:t>
            </a:r>
          </a:p>
        </p:txBody>
      </p:sp>
      <p:sp>
        <p:nvSpPr>
          <p:cNvPr id="10" name="Google Shape;101;p2">
            <a:extLst>
              <a:ext uri="{FF2B5EF4-FFF2-40B4-BE49-F238E27FC236}">
                <a16:creationId xmlns:a16="http://schemas.microsoft.com/office/drawing/2014/main" id="{6FFE8C40-C01E-E5EB-7837-0360B0A89469}"/>
              </a:ext>
            </a:extLst>
          </p:cNvPr>
          <p:cNvSpPr txBox="1">
            <a:spLocks/>
          </p:cNvSpPr>
          <p:nvPr/>
        </p:nvSpPr>
        <p:spPr>
          <a:xfrm>
            <a:off x="1069782" y="4991628"/>
            <a:ext cx="10021302" cy="151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Symfony</a:t>
            </a:r>
            <a:r>
              <a:rPr lang="cs-CZ" sz="2400" dirty="0"/>
              <a:t> a Laravel – robustní PHP frameworky pro tvorbu velkých aplikací a mikroservis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Nette</a:t>
            </a:r>
            <a:r>
              <a:rPr lang="cs-CZ" sz="2400" dirty="0"/>
              <a:t> – český PHP framework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Ostatní programovací jazyky: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MS .net framework pro C#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Express JS pro Javascript (</a:t>
            </a:r>
            <a:r>
              <a:rPr lang="cs-CZ" sz="2000" dirty="0" err="1"/>
              <a:t>NodeJS</a:t>
            </a:r>
            <a:r>
              <a:rPr lang="cs-CZ" sz="2000" dirty="0"/>
              <a:t> servery)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 err="1"/>
              <a:t>Flask</a:t>
            </a:r>
            <a:r>
              <a:rPr lang="cs-CZ" sz="2000" dirty="0"/>
              <a:t> pro Python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 err="1"/>
              <a:t>Spring</a:t>
            </a:r>
            <a:r>
              <a:rPr lang="cs-CZ" sz="2000" dirty="0"/>
              <a:t> </a:t>
            </a:r>
            <a:r>
              <a:rPr lang="cs-CZ" sz="2000" dirty="0" err="1"/>
              <a:t>boot</a:t>
            </a:r>
            <a:r>
              <a:rPr lang="cs-CZ" sz="2000" dirty="0"/>
              <a:t> pro Javu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70198F28-E12D-713A-296C-D951CE72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504" y="3280281"/>
            <a:ext cx="2169459" cy="628650"/>
          </a:xfrm>
          <a:prstGeom prst="rect">
            <a:avLst/>
          </a:prstGeom>
        </p:spPr>
      </p:pic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B750218C-026D-33FC-53D1-33A701BBF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55" y="3280281"/>
            <a:ext cx="2238375" cy="6286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8097AAC8-B49C-E5BA-2769-9B6081F9C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55" y="4218649"/>
            <a:ext cx="1620067" cy="48872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85E562CF-6F66-1034-565D-5BAFF679A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180" y="4218649"/>
            <a:ext cx="1620068" cy="491246"/>
          </a:xfrm>
          <a:prstGeom prst="rect">
            <a:avLst/>
          </a:prstGeom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0B84BAFB-D0D6-244C-E66D-D034CCF48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44078" y="4202113"/>
            <a:ext cx="1249769" cy="489040"/>
          </a:xfrm>
          <a:prstGeom prst="rect">
            <a:avLst/>
          </a:prstGeom>
        </p:spPr>
      </p:pic>
      <p:pic>
        <p:nvPicPr>
          <p:cNvPr id="18" name="Grafický objekt 17">
            <a:extLst>
              <a:ext uri="{FF2B5EF4-FFF2-40B4-BE49-F238E27FC236}">
                <a16:creationId xmlns:a16="http://schemas.microsoft.com/office/drawing/2014/main" id="{B0A9B855-83C6-AC6F-6BA2-A023D2D076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5805" y="4274760"/>
            <a:ext cx="1882040" cy="483953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10679713-208D-D18E-149D-4ADA50708F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8388" y="3137116"/>
            <a:ext cx="1809457" cy="9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324</Words>
  <Application>Microsoft Office PowerPoint</Application>
  <PresentationFormat>Širokoúhlá obrazovka</PresentationFormat>
  <Paragraphs>46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Frontend vs Backend</vt:lpstr>
      <vt:lpstr>Architektura - technologie</vt:lpstr>
      <vt:lpstr>Frontend</vt:lpstr>
      <vt:lpstr>Frontend - technologie</vt:lpstr>
      <vt:lpstr>Frontend - frameworky</vt:lpstr>
      <vt:lpstr>Backend</vt:lpstr>
      <vt:lpstr>Backend - technologie</vt:lpstr>
      <vt:lpstr>Backend -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9</cp:revision>
  <dcterms:modified xsi:type="dcterms:W3CDTF">2024-01-12T18:02:53Z</dcterms:modified>
</cp:coreProperties>
</file>