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8JHfzJsijXATRdC0oEv80WlMG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5547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AA872305-67F5-9F1A-51F0-FE8974363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3EEA2E72-9319-B69E-F8FB-AB5790DC55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8E7A4CD-EC74-7A63-97A0-722D3E48C7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6935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8671D597-A46E-43C0-D5D0-C1C33619C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B2196CA1-B50A-AE01-6547-C9D8272BEC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7EB42642-19BF-56AE-E7F1-5AF2BB59A6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6374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2D317C4A-EDAA-48FE-CD15-D9988679C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DE722B64-352A-5E5D-1E9A-778E14F5C5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DA5E9C96-39BE-C85C-FF1F-09ACF19D85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6537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84FA120C-5427-9BAB-309B-B80103AE1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34DC0BB2-FD91-33AE-25D1-0A9DAE070A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0228DE5F-5FC3-E939-E6F4-857576354B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5094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ED7ADF46-3735-0C3C-87C0-C0A4839DD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04FBABA7-E47C-1FC8-464C-2DDA6037D3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48BD037-ED80-2DA3-2E0E-58D93DC91D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932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83817E05-145B-6493-347D-4FB9D374C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CC5913F6-31F6-08CF-9547-6759EFDE2B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138DF2F8-F2E8-0398-CCA0-C3F91D3F4D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33497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86B78E54-E3C2-8B81-7AEB-896C7CC0D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9EACCD16-C233-059F-4CDD-C74C4F7E3A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C0799AC8-8CBC-55F1-D70C-F6E1151306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340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language.variables.superglobals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reserved.variables.files.ph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reserved.variables.server.ph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4901"/>
                </a:srgbClr>
              </a:gs>
              <a:gs pos="34000">
                <a:srgbClr val="000000">
                  <a:alpha val="94901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0">
                <a:srgbClr val="2F5496">
                  <a:alpha val="58039"/>
                </a:srgbClr>
              </a:gs>
              <a:gs pos="28000">
                <a:srgbClr val="2F5496">
                  <a:alpha val="58039"/>
                </a:srgbClr>
              </a:gs>
              <a:gs pos="100000">
                <a:srgbClr val="000000">
                  <a:alpha val="69019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0980"/>
                </a:srgbClr>
              </a:gs>
              <a:gs pos="100000">
                <a:srgbClr val="4472C4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cs-CZ" sz="4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– PHP – </a:t>
            </a:r>
            <a:r>
              <a:rPr lang="cs-CZ" sz="4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superglobální</a:t>
            </a:r>
            <a:r>
              <a:rPr lang="cs-CZ" sz="4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proměnné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40900" y="935399"/>
            <a:ext cx="12192001" cy="304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– </a:t>
            </a:r>
            <a:r>
              <a:rPr lang="cs-CZ" sz="3600" dirty="0" err="1">
                <a:solidFill>
                  <a:srgbClr val="FFFFFF"/>
                </a:solidFill>
              </a:rPr>
              <a:t>superglobální</a:t>
            </a:r>
            <a:r>
              <a:rPr lang="cs-CZ" sz="3600" dirty="0">
                <a:solidFill>
                  <a:srgbClr val="FFFFFF"/>
                </a:solidFill>
              </a:rPr>
              <a:t> proměnné</a:t>
            </a:r>
            <a:endParaRPr sz="36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 err="1">
                <a:latin typeface="Arial"/>
                <a:ea typeface="Arial"/>
                <a:cs typeface="Arial"/>
                <a:sym typeface="Arial"/>
              </a:rPr>
              <a:t>Superglobální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proměnné jsou speciální proměnné, které pro nás připravuje server.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Obsahují zajímavé informace o požadavcích na server a také informace o datech odeslaných pomocí metod POST a GET.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1800" dirty="0">
                <a:latin typeface="Arial"/>
                <a:ea typeface="Arial"/>
                <a:cs typeface="Arial"/>
                <a:sym typeface="Arial"/>
              </a:rPr>
              <a:t>Dokumentace: </a:t>
            </a:r>
            <a:r>
              <a:rPr lang="cs-CZ" sz="1800" dirty="0">
                <a:latin typeface="Arial"/>
                <a:ea typeface="Arial"/>
                <a:cs typeface="Arial"/>
                <a:sym typeface="Arial"/>
                <a:hlinkClick r:id="rId3"/>
              </a:rPr>
              <a:t>https://www.php.net/manual/en/language.variables.superglobals.php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074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EB2FFF6F-EAE7-CEA9-B8DC-9C49CE7EC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9FD6D391-D6B7-35FC-1622-68A308ED7844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31C86571-AB31-9D11-A86D-8FF3EA7EB778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D7D8BF1E-D089-A4E5-A1BC-D5DC30AAB999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36DD93AD-41F0-9519-3A6A-E577BD8B245B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7B750149-10B6-92E6-768B-6637891DDE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– $</a:t>
            </a:r>
            <a:r>
              <a:rPr lang="cs-CZ" sz="3600" dirty="0">
                <a:solidFill>
                  <a:srgbClr val="FFFFFF"/>
                </a:solidFill>
              </a:rPr>
              <a:t>_GET</a:t>
            </a:r>
            <a:endParaRPr sz="36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16836906-A24F-3968-E93B-CE795F40DA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104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 err="1">
                <a:latin typeface="Arial"/>
                <a:ea typeface="Arial"/>
                <a:cs typeface="Arial"/>
                <a:sym typeface="Arial"/>
              </a:rPr>
              <a:t>Superglobální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proměnná 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$_GET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obsahuje informace o datech předaných pomocí odkazu:</a:t>
            </a:r>
            <a:endParaRPr sz="2400"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553809-BCE6-7F51-0AC4-7EB1FC81B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2878" y="3429000"/>
            <a:ext cx="4868640" cy="30777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http://odkaz.cz/stranka?klic=hodnota&amp;dalsi_klic=dalsi_hodnota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Google Shape;101;p2">
            <a:extLst>
              <a:ext uri="{FF2B5EF4-FFF2-40B4-BE49-F238E27FC236}">
                <a16:creationId xmlns:a16="http://schemas.microsoft.com/office/drawing/2014/main" id="{59E0B7B0-486A-65E6-1679-CCD5E3F11E50}"/>
              </a:ext>
            </a:extLst>
          </p:cNvPr>
          <p:cNvSpPr txBox="1">
            <a:spLocks/>
          </p:cNvSpPr>
          <p:nvPr/>
        </p:nvSpPr>
        <p:spPr>
          <a:xfrm>
            <a:off x="1074198" y="3847391"/>
            <a:ext cx="10021302" cy="104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cs-CZ" sz="2400" dirty="0"/>
              <a:t>Hodnoty v </a:t>
            </a:r>
            <a:r>
              <a:rPr lang="cs-CZ" sz="2400" i="1" dirty="0"/>
              <a:t>$_GET</a:t>
            </a:r>
            <a:r>
              <a:rPr lang="cs-CZ" sz="2400" dirty="0"/>
              <a:t> jsou uloženy ve formě asociativního pole, takže se k nim dostaneme následovně: </a:t>
            </a:r>
            <a:endParaRPr lang="cs-CZ" sz="2400" i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803B4AC-653E-0314-FDDA-99A54B0EE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532" y="4894581"/>
            <a:ext cx="3156633" cy="181588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vypíše hodnota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echo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$_GET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klic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vypíše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dalsi_hodnota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echo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$_GET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dalsi_klic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ověření, zda je klíč opravdu předán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isset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$_GET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klic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]))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echo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$_GET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klic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12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BBB6ABC3-08A9-1903-C969-D01DFB382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D2A43380-B0C8-E079-4F9C-7D58BF84A397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0D12984A-EE6B-8B2D-F45E-B6204FBE67C9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977653FB-1271-65BE-2AE1-FC52CEB5D65A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9A27BD5D-1376-053F-E6D4-E7F651DB57F9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FADF3AAD-4347-9F1E-848B-0DAFC2D36E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– $</a:t>
            </a:r>
            <a:r>
              <a:rPr lang="cs-CZ" sz="3600" dirty="0">
                <a:solidFill>
                  <a:srgbClr val="FFFFFF"/>
                </a:solidFill>
              </a:rPr>
              <a:t>_POST</a:t>
            </a:r>
            <a:endParaRPr sz="36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164A99DA-74EE-C55E-E1C0-396DB63F48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2"/>
            <a:ext cx="10021302" cy="129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 err="1">
                <a:latin typeface="Arial"/>
                <a:ea typeface="Arial"/>
                <a:cs typeface="Arial"/>
                <a:sym typeface="Arial"/>
              </a:rPr>
              <a:t>Superglobální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proměnná 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$_</a:t>
            </a:r>
            <a:r>
              <a:rPr lang="cs-CZ" sz="2400" i="1" dirty="0"/>
              <a:t>POST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obsahuje informace o datech předaných pomocí formulářů (data opět získáme jako asociativní pole – klíce budou jména inputů – atribut </a:t>
            </a: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):</a:t>
            </a:r>
            <a:endParaRPr sz="2400"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3B7ED20-B0D3-4427-E15E-1F56E8747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607" y="4248902"/>
            <a:ext cx="6764993" cy="160043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="#"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method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="post"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&lt;label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="email"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Přihlašovací email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&lt;input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="email"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="email"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="email"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placeholder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="jmeno@email.cz"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&lt;label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password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Heslo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&lt;input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password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password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password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&lt;input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submit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="Přihlásit se"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BC5EFE9-BA59-5FB5-564E-1F8E30C0F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336" y="4141180"/>
            <a:ext cx="4237057" cy="181588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vypíše hodnotu předanou pole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="email"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echo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$_POST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'email'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vypíše hodnotu předanou pole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password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"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pozor! heslo k nám na server doputuje nezašifrované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nikdy jej nevypisujte!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echo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$_POST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password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09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AF27DA0F-2A5E-F69D-C16B-CAE530323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D2A0D2D8-D3F0-1D14-4408-816A67E7EA67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949E5D67-2FA7-BB4D-FC3B-0D6A9F2802A6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5EE95FB5-F1A4-1915-4499-6BD8E30039EC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652F1972-43C3-12A8-AD72-8330581AFF21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A1558123-9482-9504-27BE-0AD3EEEF43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– $</a:t>
            </a:r>
            <a:r>
              <a:rPr lang="cs-CZ" sz="3600" dirty="0">
                <a:solidFill>
                  <a:srgbClr val="FFFFFF"/>
                </a:solidFill>
              </a:rPr>
              <a:t>_FILES</a:t>
            </a:r>
            <a:endParaRPr sz="36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558B0059-FA23-A768-2B58-5A7B5B57D4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2"/>
            <a:ext cx="10021302" cy="129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 err="1">
                <a:latin typeface="Arial"/>
                <a:ea typeface="Arial"/>
                <a:cs typeface="Arial"/>
                <a:sym typeface="Arial"/>
              </a:rPr>
              <a:t>Superglobální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proměnná 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$_</a:t>
            </a:r>
            <a:r>
              <a:rPr lang="cs-CZ" sz="2400" i="1" dirty="0"/>
              <a:t>FILES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obsahuje informace o nahrávaných souborech (pomocí POST metody – více v prezentaci o práci se soubory):</a:t>
            </a:r>
            <a:endParaRPr sz="2400"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D4A8E8-335A-0B07-AEC2-91C924108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742" y="4321159"/>
            <a:ext cx="5061001" cy="138499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="#"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method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="post"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enctype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multipart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form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-data"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&lt;label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filename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Název souboru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&lt;input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filename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="text"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filename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&lt;input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file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file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accept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="image/*"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&lt;input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submit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="Nahrát soubor"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Google Shape;101;p2">
            <a:extLst>
              <a:ext uri="{FF2B5EF4-FFF2-40B4-BE49-F238E27FC236}">
                <a16:creationId xmlns:a16="http://schemas.microsoft.com/office/drawing/2014/main" id="{55850089-C2C3-D4C5-ECC1-D5C59572DA09}"/>
              </a:ext>
            </a:extLst>
          </p:cNvPr>
          <p:cNvSpPr txBox="1">
            <a:spLocks/>
          </p:cNvSpPr>
          <p:nvPr/>
        </p:nvSpPr>
        <p:spPr>
          <a:xfrm>
            <a:off x="1315022" y="6118007"/>
            <a:ext cx="10021302" cy="42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cs-CZ" sz="1800" dirty="0"/>
              <a:t>Dokumentace: </a:t>
            </a:r>
            <a:r>
              <a:rPr lang="cs-CZ" sz="1800" dirty="0">
                <a:hlinkClick r:id="rId3"/>
              </a:rPr>
              <a:t>https://www.php.net/manual/en/</a:t>
            </a:r>
            <a:r>
              <a:rPr lang="cs-CZ" sz="1800" dirty="0" err="1">
                <a:hlinkClick r:id="rId3"/>
              </a:rPr>
              <a:t>reserved.variables.files.php</a:t>
            </a:r>
            <a:r>
              <a:rPr lang="cs-CZ" sz="1800" dirty="0"/>
              <a:t>, </a:t>
            </a:r>
            <a:r>
              <a:rPr lang="cs-CZ" sz="1800" dirty="0">
                <a:hlinkClick r:id="rId3"/>
              </a:rPr>
              <a:t>https://www.php.net/manual/en/reserved.variables.files.php</a:t>
            </a:r>
            <a:endParaRPr lang="cs-CZ" sz="1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702A184-FC9E-718A-F7DD-935D3BE3B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752" y="3804926"/>
            <a:ext cx="4796506" cy="20313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soubor je uložen pod klíčem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file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file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")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$_FILES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file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protože $_FILES je více dimenzionální, k datům jako takovým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se dostaneme takto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$_FILES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file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jméno souboru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$_FILES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file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'type'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typ souboru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$_FILES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file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tmp_name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jméno dočasného souboru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... a další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42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F34D1857-AD2F-2A74-5910-F5F97910F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16A310DE-C11E-6D5D-22EB-C15062437937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81104BDC-2BE5-42D9-EDD3-78A6600C4220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9902B0EF-B167-D587-FF6C-7D08307FF0BA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2A501A92-4D47-8E6F-4852-6B9B39A3D82A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8FD83334-04F0-8324-E2D2-A90FC6D23B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– $</a:t>
            </a:r>
            <a:r>
              <a:rPr lang="cs-CZ" sz="3600" dirty="0">
                <a:solidFill>
                  <a:srgbClr val="FFFFFF"/>
                </a:solidFill>
              </a:rPr>
              <a:t>_COOKIE</a:t>
            </a:r>
            <a:endParaRPr sz="36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363414C1-C81D-EC5A-5D21-FFB1AA75FF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2"/>
            <a:ext cx="10021302" cy="129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 err="1">
                <a:latin typeface="Arial"/>
                <a:ea typeface="Arial"/>
                <a:cs typeface="Arial"/>
                <a:sym typeface="Arial"/>
              </a:rPr>
              <a:t>Superglobální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proměnná 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$_COOKIE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obsahuje informace uložené v souborech cookies v počítači uživatele aplikace, klíče jsou jména jednotlivých cookies:</a:t>
            </a:r>
            <a:endParaRPr sz="2400" i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FD8BDF34-6B39-36AE-75B9-44C6195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98" y="3790342"/>
            <a:ext cx="4629320" cy="1966493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3D480397-9A81-31C0-93CD-71D2787B3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293" y="4511978"/>
            <a:ext cx="2794355" cy="5232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vypíše "Obsah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cookie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"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echo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$_COOKIE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textovaci_cookie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94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0085D595-A827-B8D4-2E05-E22216E0A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35147311-4AC0-6814-CF45-FA2EF91988EA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3F022281-4797-CDF1-C64B-9803810E6303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DCFE6D88-067B-758C-BFA1-72B5ED3A875A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F55A6E64-70E6-CF77-5A5F-9772C848B433}"/>
              </a:ext>
            </a:extLst>
          </p:cNvPr>
          <p:cNvSpPr/>
          <p:nvPr/>
        </p:nvSpPr>
        <p:spPr>
          <a:xfrm>
            <a:off x="459351" y="-6692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84FD05F8-EBFF-E0CC-EFE4-9B239F0DAF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– $</a:t>
            </a:r>
            <a:r>
              <a:rPr lang="cs-CZ" sz="3600" dirty="0">
                <a:solidFill>
                  <a:srgbClr val="FFFFFF"/>
                </a:solidFill>
              </a:rPr>
              <a:t>_SESSION</a:t>
            </a:r>
            <a:endParaRPr sz="36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DFFF238B-9426-0603-05C3-0574B8C47A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2"/>
            <a:ext cx="10021302" cy="3559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 err="1">
                <a:latin typeface="Arial"/>
                <a:ea typeface="Arial"/>
                <a:cs typeface="Arial"/>
                <a:sym typeface="Arial"/>
              </a:rPr>
              <a:t>Superglobální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proměnná 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$_SESSION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obsahuje informace uložené </a:t>
            </a:r>
            <a:r>
              <a:rPr lang="cs-CZ" sz="2400" dirty="0"/>
              <a:t>na základě tzv. uživatelské relace.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i="1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Data do relace ukládáme my a můžeme je považovat za bezpečně uložená, protože jsou zapsána do speciálního souboru na serveru.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Do relace můžeme uložit cokoli, co nás napadne. Relace typicky </a:t>
            </a:r>
            <a:r>
              <a:rPr lang="cs-CZ" sz="2400" dirty="0" err="1">
                <a:latin typeface="Arial"/>
                <a:ea typeface="Arial"/>
                <a:cs typeface="Arial"/>
                <a:sym typeface="Arial"/>
              </a:rPr>
              <a:t>expiruje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po půl hodině od poslední interakce uživatele s aplikací (automaticky se smaže).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Příklady si ukážeme v dalších prezentacích.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470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3CC2102B-5362-110C-ED79-B07B5A767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F9CA00F5-265E-5CDC-727F-61B36610D0D1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4D4E8DA1-8E65-4242-9004-48FAB3A613C2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C178BBE4-FE79-0E2B-511A-88237721244D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09D66C9F-62A8-95E7-18FE-2ECAD6BB9100}"/>
              </a:ext>
            </a:extLst>
          </p:cNvPr>
          <p:cNvSpPr/>
          <p:nvPr/>
        </p:nvSpPr>
        <p:spPr>
          <a:xfrm>
            <a:off x="459351" y="-6692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FB1BD6BE-8329-9C38-A3C7-9D8896C228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– $</a:t>
            </a:r>
            <a:r>
              <a:rPr lang="cs-CZ" sz="3600" dirty="0">
                <a:solidFill>
                  <a:srgbClr val="FFFFFF"/>
                </a:solidFill>
              </a:rPr>
              <a:t>_SERVER</a:t>
            </a:r>
            <a:endParaRPr sz="36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C2AAA6B0-D2C9-4AB4-41B9-9D31704426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6547" y="1798874"/>
            <a:ext cx="10021302" cy="267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 err="1">
                <a:latin typeface="Arial"/>
                <a:ea typeface="Arial"/>
                <a:cs typeface="Arial"/>
                <a:sym typeface="Arial"/>
              </a:rPr>
              <a:t>Superglobální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proměnná 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$_SERVER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obsahuje informace o serveru a požadavcích uživatelů</a:t>
            </a:r>
            <a:r>
              <a:rPr lang="cs-CZ" sz="2400" dirty="0"/>
              <a:t>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i="1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Informace uložené v </a:t>
            </a:r>
            <a:r>
              <a:rPr lang="cs-CZ" sz="2400" i="1" dirty="0"/>
              <a:t>$_SERVER</a:t>
            </a:r>
            <a:r>
              <a:rPr lang="cs-CZ" sz="2400" dirty="0"/>
              <a:t> jsou velmi užitečné například během směrování v aplikaci apod.</a:t>
            </a:r>
            <a:endParaRPr lang="cs-CZ" sz="2400"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676C14-5BBE-6DCA-4549-73CDAB802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36" y="3898468"/>
            <a:ext cx="4079963" cy="267765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obsahuje odkaz na který uživatel poslal požadavek,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například navštívil stránku nebo odeslal formulář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$_SERVER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'REQUEST_URI'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obsahuje metody požadavku uživatele,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typicky POST nebo GET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$_SERVER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'REQUEST_METHOD'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obsahuje část odkazu 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query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string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) za ?,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GET parametry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$_SERVER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'QUERY_STRING'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... a další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Google Shape;101;p2">
            <a:extLst>
              <a:ext uri="{FF2B5EF4-FFF2-40B4-BE49-F238E27FC236}">
                <a16:creationId xmlns:a16="http://schemas.microsoft.com/office/drawing/2014/main" id="{0260E686-D423-C19E-FABB-E0874EC8D654}"/>
              </a:ext>
            </a:extLst>
          </p:cNvPr>
          <p:cNvSpPr txBox="1">
            <a:spLocks/>
          </p:cNvSpPr>
          <p:nvPr/>
        </p:nvSpPr>
        <p:spPr>
          <a:xfrm>
            <a:off x="1198897" y="4520368"/>
            <a:ext cx="5878989" cy="2009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cs-CZ" sz="1800" dirty="0"/>
              <a:t>Dokumentace: </a:t>
            </a:r>
            <a:r>
              <a:rPr lang="cs-CZ" sz="1800" dirty="0">
                <a:hlinkClick r:id="rId3"/>
              </a:rPr>
              <a:t>https://www.php.net/manual/en/reserved.variables.server.php</a:t>
            </a:r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195944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D7388E2D-E4A6-6DB4-0558-BC1015AD6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6D0787EC-F8B6-FBAC-454E-66366BE9D8F2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75D0DA82-1183-9EBB-01CB-4A7738959214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87ABFC30-A0C8-FD46-1045-D4A5DBE0AE13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3E6E9397-A004-B877-5D42-300A143203E6}"/>
              </a:ext>
            </a:extLst>
          </p:cNvPr>
          <p:cNvSpPr/>
          <p:nvPr/>
        </p:nvSpPr>
        <p:spPr>
          <a:xfrm>
            <a:off x="459351" y="-6692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23E2D76D-3394-1026-4FAC-BD5E047B20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– $</a:t>
            </a:r>
            <a:r>
              <a:rPr lang="cs-CZ" sz="3600" dirty="0">
                <a:solidFill>
                  <a:srgbClr val="FFFFFF"/>
                </a:solidFill>
              </a:rPr>
              <a:t>_ENV</a:t>
            </a:r>
            <a:endParaRPr sz="36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A1F4508A-3319-3D04-2BA5-15196D86AA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6547" y="2091598"/>
            <a:ext cx="10021302" cy="381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 err="1">
                <a:latin typeface="Arial"/>
                <a:ea typeface="Arial"/>
                <a:cs typeface="Arial"/>
                <a:sym typeface="Arial"/>
              </a:rPr>
              <a:t>Superglobální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proměnná 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$_ENV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obsahuje proměnné prostředí.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i="1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Typicky se jedná o nějaké nastavení aplikace, které je závislé na tom, kde je aplikace spuštěna (např. u nás v počítači vs. na serveru).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Práci s proměnnými prostředí si ukážeme v dalších prezentacích.</a:t>
            </a:r>
          </a:p>
        </p:txBody>
      </p:sp>
    </p:spTree>
    <p:extLst>
      <p:ext uri="{BB962C8B-B14F-4D97-AF65-F5344CB8AC3E}">
        <p14:creationId xmlns:p14="http://schemas.microsoft.com/office/powerpoint/2010/main" val="210461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856</Words>
  <Application>Microsoft Office PowerPoint</Application>
  <PresentationFormat>Širokoúhlá obrazovka</PresentationFormat>
  <Paragraphs>44</Paragraphs>
  <Slides>9</Slides>
  <Notes>9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JetBrains Mono</vt:lpstr>
      <vt:lpstr>Office Theme</vt:lpstr>
      <vt:lpstr>Backend – PHP – superglobální proměnné</vt:lpstr>
      <vt:lpstr>PHP – superglobální proměnné</vt:lpstr>
      <vt:lpstr>PHP – $_GET</vt:lpstr>
      <vt:lpstr>PHP – $_POST</vt:lpstr>
      <vt:lpstr>PHP – $_FILES</vt:lpstr>
      <vt:lpstr>PHP – $_COOKIE</vt:lpstr>
      <vt:lpstr>PHP – $_SESSION</vt:lpstr>
      <vt:lpstr>PHP – $_SERVER</vt:lpstr>
      <vt:lpstr>PHP – $_ENV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Kurz</dc:title>
  <dc:creator>HlavniProfil</dc:creator>
  <cp:lastModifiedBy>Jakub Pradeniak</cp:lastModifiedBy>
  <cp:revision>13</cp:revision>
  <dcterms:modified xsi:type="dcterms:W3CDTF">2024-03-06T15:08:37Z</dcterms:modified>
</cp:coreProperties>
</file>